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29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44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13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792_#color_$accent1_$accent2-2050&amp;12606"/>
          <p:cNvSpPr/>
          <p:nvPr userDrawn="1">
            <p:custDataLst>
              <p:tags r:id="rId2"/>
            </p:custDataLst>
          </p:nvPr>
        </p:nvSpPr>
        <p:spPr>
          <a:xfrm>
            <a:off x="0" y="1280160"/>
            <a:ext cx="12188952" cy="5577840"/>
          </a:xfrm>
          <a:custGeom>
            <a:avLst/>
            <a:gdLst/>
            <a:ahLst/>
            <a:cxnLst/>
            <a:rect l="l" t="t" r="r" b="b"/>
            <a:pathLst>
              <a:path w="12188952" h="5577840">
                <a:moveTo>
                  <a:pt x="12188952" y="0"/>
                </a:moveTo>
                <a:lnTo>
                  <a:pt x="12188952" y="5577840"/>
                </a:lnTo>
                <a:lnTo>
                  <a:pt x="0" y="5577840"/>
                </a:lnTo>
                <a:lnTo>
                  <a:pt x="0" y="4855464"/>
                </a:lnTo>
                <a:lnTo>
                  <a:pt x="2990088" y="4855464"/>
                </a:lnTo>
                <a:cubicBezTo>
                  <a:pt x="3163824" y="4855464"/>
                  <a:pt x="3328416" y="4782312"/>
                  <a:pt x="3447288" y="4663440"/>
                </a:cubicBezTo>
                <a:lnTo>
                  <a:pt x="7662672" y="374904"/>
                </a:lnTo>
                <a:cubicBezTo>
                  <a:pt x="7900416" y="137160"/>
                  <a:pt x="8220456" y="0"/>
                  <a:pt x="8567928" y="0"/>
                </a:cubicBezTo>
                <a:lnTo>
                  <a:pt x="12188952" y="0"/>
                </a:lnTo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1"/>
              </a:gs>
            </a:gsLst>
            <a:lin ang="10543348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3"/>
            </p:custDataLst>
          </p:nvPr>
        </p:nvSpPr>
        <p:spPr>
          <a:xfrm>
            <a:off x="6040755" y="2324735"/>
            <a:ext cx="5343525" cy="2078990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2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"/>
            </p:custDataLst>
          </p:nvPr>
        </p:nvSpPr>
        <p:spPr>
          <a:xfrm>
            <a:off x="3943350" y="5577839"/>
            <a:ext cx="7440930" cy="585285"/>
          </a:xfrm>
        </p:spPr>
        <p:txBody>
          <a:bodyPr wrap="square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792_#color_$accent1_$accent2-2050&amp;12615"/>
          <p:cNvSpPr/>
          <p:nvPr userDrawn="1">
            <p:custDataLst>
              <p:tags r:id="rId2"/>
            </p:custDataLst>
          </p:nvPr>
        </p:nvSpPr>
        <p:spPr>
          <a:xfrm>
            <a:off x="0" y="4974336"/>
            <a:ext cx="12188952" cy="1883664"/>
          </a:xfrm>
          <a:custGeom>
            <a:avLst/>
            <a:gdLst/>
            <a:ahLst/>
            <a:cxnLst/>
            <a:rect l="l" t="t" r="r" b="b"/>
            <a:pathLst>
              <a:path w="12188952" h="1883664">
                <a:moveTo>
                  <a:pt x="12188952" y="1170432"/>
                </a:moveTo>
                <a:lnTo>
                  <a:pt x="12188952" y="1883664"/>
                </a:lnTo>
                <a:lnTo>
                  <a:pt x="0" y="1883664"/>
                </a:lnTo>
                <a:lnTo>
                  <a:pt x="0" y="0"/>
                </a:lnTo>
                <a:lnTo>
                  <a:pt x="5513832" y="0"/>
                </a:lnTo>
                <a:cubicBezTo>
                  <a:pt x="5779008" y="0"/>
                  <a:pt x="6025896" y="100584"/>
                  <a:pt x="6217920" y="283464"/>
                </a:cubicBezTo>
                <a:lnTo>
                  <a:pt x="6958584" y="987552"/>
                </a:lnTo>
                <a:cubicBezTo>
                  <a:pt x="7077456" y="1106424"/>
                  <a:pt x="7232904" y="1170432"/>
                  <a:pt x="7397496" y="1170432"/>
                </a:cubicBezTo>
                <a:lnTo>
                  <a:pt x="12188952" y="1170432"/>
                </a:lnTo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1"/>
              </a:gs>
            </a:gsLst>
            <a:lin ang="10543348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Vector 25_#color_$accent3_$accent3-2050&amp;12618"/>
          <p:cNvSpPr/>
          <p:nvPr userDrawn="1">
            <p:custDataLst>
              <p:tags r:id="rId3"/>
            </p:custDataLst>
          </p:nvPr>
        </p:nvSpPr>
        <p:spPr>
          <a:xfrm>
            <a:off x="9857232" y="0"/>
            <a:ext cx="2331720" cy="950976"/>
          </a:xfrm>
          <a:custGeom>
            <a:avLst/>
            <a:gdLst/>
            <a:ahLst/>
            <a:cxnLst/>
            <a:rect l="l" t="t" r="r" b="b"/>
            <a:pathLst>
              <a:path w="2331720" h="950976">
                <a:moveTo>
                  <a:pt x="0" y="0"/>
                </a:moveTo>
                <a:lnTo>
                  <a:pt x="950976" y="886968"/>
                </a:lnTo>
                <a:cubicBezTo>
                  <a:pt x="996696" y="932688"/>
                  <a:pt x="1060704" y="950976"/>
                  <a:pt x="1124712" y="950976"/>
                </a:cubicBezTo>
                <a:lnTo>
                  <a:pt x="2331720" y="950976"/>
                </a:lnTo>
                <a:lnTo>
                  <a:pt x="233172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alpha val="100000"/>
                </a:schemeClr>
              </a:gs>
              <a:gs pos="100000">
                <a:schemeClr val="accent3">
                  <a:alpha val="0"/>
                </a:schemeClr>
              </a:gs>
            </a:gsLst>
            <a:lin ang="947343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Vector 24_#color-2050&amp;12621"/>
          <p:cNvSpPr/>
          <p:nvPr userDrawn="1">
            <p:custDataLst>
              <p:tags r:id="rId4"/>
            </p:custDataLst>
          </p:nvPr>
        </p:nvSpPr>
        <p:spPr>
          <a:xfrm>
            <a:off x="10616184" y="0"/>
            <a:ext cx="1572768" cy="640080"/>
          </a:xfrm>
          <a:custGeom>
            <a:avLst/>
            <a:gdLst/>
            <a:ahLst/>
            <a:cxnLst/>
            <a:rect l="l" t="t" r="r" b="b"/>
            <a:pathLst>
              <a:path w="1572768" h="640080">
                <a:moveTo>
                  <a:pt x="0" y="0"/>
                </a:moveTo>
                <a:lnTo>
                  <a:pt x="612648" y="576072"/>
                </a:lnTo>
                <a:cubicBezTo>
                  <a:pt x="667512" y="612648"/>
                  <a:pt x="722376" y="640080"/>
                  <a:pt x="786384" y="640080"/>
                </a:cubicBezTo>
                <a:lnTo>
                  <a:pt x="1572768" y="640080"/>
                </a:lnTo>
                <a:lnTo>
                  <a:pt x="1572768" y="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78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34989" y="5199062"/>
            <a:ext cx="1236662" cy="1081088"/>
          </a:xfrm>
        </p:spPr>
        <p:txBody>
          <a:bodyPr wrap="square" anchor="b">
            <a:normAutofit/>
          </a:bodyPr>
          <a:lstStyle>
            <a:lvl1pPr>
              <a:defRPr sz="4000" b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47570" y="3020060"/>
            <a:ext cx="7897495" cy="1523365"/>
          </a:xfrm>
        </p:spPr>
        <p:txBody>
          <a:bodyPr wrap="square" anchor="t">
            <a:normAutofit/>
          </a:bodyPr>
          <a:lstStyle>
            <a:lvl1pPr algn="l">
              <a:defRPr sz="5000" b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147570" y="1724660"/>
            <a:ext cx="7897495" cy="1224280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4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41792_#color_$accent1_$accent2-2050&amp;12615"/>
          <p:cNvSpPr/>
          <p:nvPr userDrawn="1">
            <p:custDataLst>
              <p:tags r:id="rId7"/>
            </p:custDataLst>
          </p:nvPr>
        </p:nvSpPr>
        <p:spPr>
          <a:xfrm flipH="1">
            <a:off x="0" y="4974336"/>
            <a:ext cx="12188952" cy="1883664"/>
          </a:xfrm>
          <a:custGeom>
            <a:avLst/>
            <a:gdLst/>
            <a:ahLst/>
            <a:cxnLst/>
            <a:rect l="l" t="t" r="r" b="b"/>
            <a:pathLst>
              <a:path w="12188952" h="1883664">
                <a:moveTo>
                  <a:pt x="12188952" y="1170432"/>
                </a:moveTo>
                <a:lnTo>
                  <a:pt x="12188952" y="1883664"/>
                </a:lnTo>
                <a:lnTo>
                  <a:pt x="0" y="1883664"/>
                </a:lnTo>
                <a:lnTo>
                  <a:pt x="0" y="0"/>
                </a:lnTo>
                <a:lnTo>
                  <a:pt x="5513832" y="0"/>
                </a:lnTo>
                <a:cubicBezTo>
                  <a:pt x="5779008" y="0"/>
                  <a:pt x="6025896" y="100584"/>
                  <a:pt x="6217920" y="283464"/>
                </a:cubicBezTo>
                <a:lnTo>
                  <a:pt x="6958584" y="987552"/>
                </a:lnTo>
                <a:cubicBezTo>
                  <a:pt x="7077456" y="1106424"/>
                  <a:pt x="7232904" y="1170432"/>
                  <a:pt x="7397496" y="1170432"/>
                </a:cubicBezTo>
                <a:lnTo>
                  <a:pt x="12188952" y="1170432"/>
                </a:lnTo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1"/>
              </a:gs>
            </a:gsLst>
            <a:lin ang="10543348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Vector 25_#color_$accent3_$accent3-2050&amp;12618"/>
          <p:cNvSpPr/>
          <p:nvPr userDrawn="1">
            <p:custDataLst>
              <p:tags r:id="rId8"/>
            </p:custDataLst>
          </p:nvPr>
        </p:nvSpPr>
        <p:spPr>
          <a:xfrm flipH="1">
            <a:off x="127" y="0"/>
            <a:ext cx="2331720" cy="950976"/>
          </a:xfrm>
          <a:custGeom>
            <a:avLst/>
            <a:gdLst/>
            <a:ahLst/>
            <a:cxnLst/>
            <a:rect l="l" t="t" r="r" b="b"/>
            <a:pathLst>
              <a:path w="2331720" h="950976">
                <a:moveTo>
                  <a:pt x="0" y="0"/>
                </a:moveTo>
                <a:lnTo>
                  <a:pt x="950976" y="886968"/>
                </a:lnTo>
                <a:cubicBezTo>
                  <a:pt x="996696" y="932688"/>
                  <a:pt x="1060704" y="950976"/>
                  <a:pt x="1124712" y="950976"/>
                </a:cubicBezTo>
                <a:lnTo>
                  <a:pt x="2331720" y="950976"/>
                </a:lnTo>
                <a:lnTo>
                  <a:pt x="2331720" y="0"/>
                </a:lnTo>
                <a:lnTo>
                  <a:pt x="0" y="0"/>
                </a:lnTo>
              </a:path>
            </a:pathLst>
          </a:custGeom>
          <a:gradFill>
            <a:gsLst>
              <a:gs pos="100000">
                <a:schemeClr val="accent3">
                  <a:alpha val="100000"/>
                </a:schemeClr>
              </a:gs>
              <a:gs pos="0">
                <a:schemeClr val="accent3">
                  <a:alpha val="0"/>
                </a:schemeClr>
              </a:gs>
            </a:gsLst>
            <a:lin ang="947343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Vector 24_#color-2050&amp;12621"/>
          <p:cNvSpPr/>
          <p:nvPr userDrawn="1">
            <p:custDataLst>
              <p:tags r:id="rId9"/>
            </p:custDataLst>
          </p:nvPr>
        </p:nvSpPr>
        <p:spPr>
          <a:xfrm flipH="1">
            <a:off x="254" y="0"/>
            <a:ext cx="1572768" cy="640080"/>
          </a:xfrm>
          <a:custGeom>
            <a:avLst/>
            <a:gdLst/>
            <a:ahLst/>
            <a:cxnLst/>
            <a:rect l="l" t="t" r="r" b="b"/>
            <a:pathLst>
              <a:path w="1572768" h="640080">
                <a:moveTo>
                  <a:pt x="0" y="0"/>
                </a:moveTo>
                <a:lnTo>
                  <a:pt x="612648" y="576072"/>
                </a:lnTo>
                <a:cubicBezTo>
                  <a:pt x="667512" y="612648"/>
                  <a:pt x="722376" y="640080"/>
                  <a:pt x="786384" y="640080"/>
                </a:cubicBezTo>
                <a:lnTo>
                  <a:pt x="1572768" y="640080"/>
                </a:lnTo>
                <a:lnTo>
                  <a:pt x="1572768" y="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62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41795_#color-2049&amp;11794"/>
          <p:cNvSpPr/>
          <p:nvPr userDrawn="1">
            <p:custDataLst>
              <p:tags r:id="rId10"/>
            </p:custDataLst>
          </p:nvPr>
        </p:nvSpPr>
        <p:spPr>
          <a:xfrm>
            <a:off x="4037965" y="5371465"/>
            <a:ext cx="6701155" cy="327660"/>
          </a:xfrm>
          <a:custGeom>
            <a:avLst/>
            <a:gdLst/>
            <a:ahLst/>
            <a:cxnLst/>
            <a:rect l="l" t="t" r="r" b="b"/>
            <a:pathLst>
              <a:path w="8238744" h="402336">
                <a:moveTo>
                  <a:pt x="384048" y="0"/>
                </a:moveTo>
                <a:lnTo>
                  <a:pt x="8238744" y="0"/>
                </a:lnTo>
                <a:lnTo>
                  <a:pt x="7863840" y="402336"/>
                </a:lnTo>
                <a:lnTo>
                  <a:pt x="0" y="402336"/>
                </a:lnTo>
                <a:lnTo>
                  <a:pt x="384048" y="0"/>
                </a:lnTo>
              </a:path>
            </a:pathLst>
          </a:custGeom>
          <a:solidFill>
            <a:schemeClr val="accent3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41796_#color-2049&amp;11795"/>
          <p:cNvSpPr/>
          <p:nvPr userDrawn="1">
            <p:custDataLst>
              <p:tags r:id="rId11"/>
            </p:custDataLst>
          </p:nvPr>
        </p:nvSpPr>
        <p:spPr>
          <a:xfrm>
            <a:off x="9000490" y="5371465"/>
            <a:ext cx="1748155" cy="327660"/>
          </a:xfrm>
          <a:custGeom>
            <a:avLst/>
            <a:gdLst/>
            <a:ahLst/>
            <a:cxnLst/>
            <a:rect l="l" t="t" r="r" b="b"/>
            <a:pathLst>
              <a:path w="2148840" h="402336">
                <a:moveTo>
                  <a:pt x="384048" y="0"/>
                </a:moveTo>
                <a:lnTo>
                  <a:pt x="2148840" y="0"/>
                </a:lnTo>
                <a:lnTo>
                  <a:pt x="1764792" y="402336"/>
                </a:lnTo>
                <a:lnTo>
                  <a:pt x="0" y="402336"/>
                </a:lnTo>
                <a:lnTo>
                  <a:pt x="384048" y="0"/>
                </a:lnTo>
              </a:path>
            </a:pathLst>
          </a:custGeom>
          <a:solidFill>
            <a:schemeClr val="accent3">
              <a:lumMod val="75000"/>
              <a:alpha val="50000"/>
            </a:schemeClr>
          </a:solid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792_#color_$accent1_$accent2-2050&amp;12645"/>
          <p:cNvSpPr/>
          <p:nvPr userDrawn="1">
            <p:custDataLst>
              <p:tags r:id="rId2"/>
            </p:custDataLst>
          </p:nvPr>
        </p:nvSpPr>
        <p:spPr>
          <a:xfrm>
            <a:off x="0" y="2423160"/>
            <a:ext cx="12188952" cy="4434840"/>
          </a:xfrm>
          <a:custGeom>
            <a:avLst/>
            <a:gdLst/>
            <a:ahLst/>
            <a:cxnLst/>
            <a:rect l="l" t="t" r="r" b="b"/>
            <a:pathLst>
              <a:path w="12188952" h="4434840">
                <a:moveTo>
                  <a:pt x="12188952" y="0"/>
                </a:moveTo>
                <a:lnTo>
                  <a:pt x="12188952" y="4434840"/>
                </a:lnTo>
                <a:lnTo>
                  <a:pt x="0" y="4434840"/>
                </a:lnTo>
                <a:lnTo>
                  <a:pt x="0" y="3712464"/>
                </a:lnTo>
                <a:lnTo>
                  <a:pt x="2999232" y="3712464"/>
                </a:lnTo>
                <a:cubicBezTo>
                  <a:pt x="3163824" y="3712464"/>
                  <a:pt x="3328416" y="3639312"/>
                  <a:pt x="3447288" y="3529584"/>
                </a:cubicBezTo>
                <a:lnTo>
                  <a:pt x="6647688" y="365760"/>
                </a:lnTo>
                <a:cubicBezTo>
                  <a:pt x="6885432" y="128016"/>
                  <a:pt x="7205472" y="0"/>
                  <a:pt x="7534656" y="0"/>
                </a:cubicBezTo>
                <a:lnTo>
                  <a:pt x="12188952" y="0"/>
                </a:lnTo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1"/>
              </a:gs>
            </a:gsLst>
            <a:lin ang="10543348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>
          <a:xfrm>
            <a:off x="6095365" y="2807335"/>
            <a:ext cx="5147945" cy="1800225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20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"/>
            </p:custDataLst>
          </p:nvPr>
        </p:nvSpPr>
        <p:spPr>
          <a:xfrm>
            <a:off x="4038600" y="5544185"/>
            <a:ext cx="6771005" cy="739775"/>
          </a:xfrm>
        </p:spPr>
        <p:txBody>
          <a:bodyPr wrap="square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ctor 24_#color-2050&amp;12621"/>
          <p:cNvSpPr/>
          <p:nvPr userDrawn="1">
            <p:custDataLst>
              <p:tags r:id="rId12"/>
            </p:custDataLst>
          </p:nvPr>
        </p:nvSpPr>
        <p:spPr>
          <a:xfrm flipH="1" flipV="1">
            <a:off x="307379" y="6521450"/>
            <a:ext cx="2160231" cy="336550"/>
          </a:xfrm>
          <a:custGeom>
            <a:avLst/>
            <a:gdLst>
              <a:gd name="connsiteX0" fmla="*/ 0 w 5048"/>
              <a:gd name="connsiteY0" fmla="*/ 0 h 656"/>
              <a:gd name="connsiteX1" fmla="*/ 1473 w 5048"/>
              <a:gd name="connsiteY1" fmla="*/ 622 h 656"/>
              <a:gd name="connsiteX2" fmla="*/ 1868 w 5048"/>
              <a:gd name="connsiteY2" fmla="*/ 656 h 656"/>
              <a:gd name="connsiteX3" fmla="*/ 5048 w 5048"/>
              <a:gd name="connsiteY3" fmla="*/ 656 h 656"/>
              <a:gd name="connsiteX4" fmla="*/ 5048 w 5048"/>
              <a:gd name="connsiteY4" fmla="*/ 10 h 656"/>
              <a:gd name="connsiteX5" fmla="*/ 0 w 5048"/>
              <a:gd name="connsiteY5" fmla="*/ 0 h 656"/>
              <a:gd name="connsiteX0-1" fmla="*/ 0 w 10000"/>
              <a:gd name="connsiteY0-2" fmla="*/ 0 h 10000"/>
              <a:gd name="connsiteX1-3" fmla="*/ 2918 w 10000"/>
              <a:gd name="connsiteY1-4" fmla="*/ 9482 h 10000"/>
              <a:gd name="connsiteX2-5" fmla="*/ 3700 w 10000"/>
              <a:gd name="connsiteY2-6" fmla="*/ 10000 h 10000"/>
              <a:gd name="connsiteX3-7" fmla="*/ 10000 w 10000"/>
              <a:gd name="connsiteY3-8" fmla="*/ 10000 h 10000"/>
              <a:gd name="connsiteX4-9" fmla="*/ 10000 w 10000"/>
              <a:gd name="connsiteY4-10" fmla="*/ 152 h 10000"/>
              <a:gd name="connsiteX5-11" fmla="*/ 1715 w 10000"/>
              <a:gd name="connsiteY5-12" fmla="*/ 0 h 10000"/>
              <a:gd name="connsiteX0-13" fmla="*/ 0 w 8334"/>
              <a:gd name="connsiteY0-14" fmla="*/ 377 h 10000"/>
              <a:gd name="connsiteX1-15" fmla="*/ 1252 w 8334"/>
              <a:gd name="connsiteY1-16" fmla="*/ 9482 h 10000"/>
              <a:gd name="connsiteX2-17" fmla="*/ 2034 w 8334"/>
              <a:gd name="connsiteY2-18" fmla="*/ 10000 h 10000"/>
              <a:gd name="connsiteX3-19" fmla="*/ 8334 w 8334"/>
              <a:gd name="connsiteY3-20" fmla="*/ 10000 h 10000"/>
              <a:gd name="connsiteX4-21" fmla="*/ 8334 w 8334"/>
              <a:gd name="connsiteY4-22" fmla="*/ 152 h 10000"/>
              <a:gd name="connsiteX5-23" fmla="*/ 49 w 8334"/>
              <a:gd name="connsiteY5-24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334" h="10000">
                <a:moveTo>
                  <a:pt x="0" y="377"/>
                </a:moveTo>
                <a:lnTo>
                  <a:pt x="1252" y="9482"/>
                </a:lnTo>
                <a:cubicBezTo>
                  <a:pt x="1692" y="10046"/>
                  <a:pt x="1521" y="10000"/>
                  <a:pt x="2034" y="10000"/>
                </a:cubicBezTo>
                <a:lnTo>
                  <a:pt x="8334" y="10000"/>
                </a:lnTo>
                <a:lnTo>
                  <a:pt x="8334" y="152"/>
                </a:lnTo>
                <a:lnTo>
                  <a:pt x="49" y="0"/>
                </a:lnTo>
              </a:path>
            </a:pathLst>
          </a:custGeom>
          <a:gradFill>
            <a:gsLst>
              <a:gs pos="100000">
                <a:schemeClr val="accent3">
                  <a:alpha val="12000"/>
                </a:schemeClr>
              </a:gs>
              <a:gs pos="30000">
                <a:schemeClr val="accent3">
                  <a:alpha val="0"/>
                </a:schemeClr>
              </a:gs>
            </a:gsLst>
            <a:lin ang="9473432" scaled="0"/>
          </a:gradFill>
        </p:spPr>
        <p:txBody>
          <a:bodyPr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Vector 24_#color-2050&amp;12621"/>
          <p:cNvSpPr/>
          <p:nvPr userDrawn="1">
            <p:custDataLst>
              <p:tags r:id="rId18"/>
            </p:custDataLst>
          </p:nvPr>
        </p:nvSpPr>
        <p:spPr>
          <a:xfrm>
            <a:off x="9655214" y="0"/>
            <a:ext cx="2160231" cy="336550"/>
          </a:xfrm>
          <a:custGeom>
            <a:avLst/>
            <a:gdLst>
              <a:gd name="connsiteX0" fmla="*/ 0 w 5048"/>
              <a:gd name="connsiteY0" fmla="*/ 0 h 656"/>
              <a:gd name="connsiteX1" fmla="*/ 1473 w 5048"/>
              <a:gd name="connsiteY1" fmla="*/ 622 h 656"/>
              <a:gd name="connsiteX2" fmla="*/ 1868 w 5048"/>
              <a:gd name="connsiteY2" fmla="*/ 656 h 656"/>
              <a:gd name="connsiteX3" fmla="*/ 5048 w 5048"/>
              <a:gd name="connsiteY3" fmla="*/ 656 h 656"/>
              <a:gd name="connsiteX4" fmla="*/ 5048 w 5048"/>
              <a:gd name="connsiteY4" fmla="*/ 10 h 656"/>
              <a:gd name="connsiteX5" fmla="*/ 0 w 5048"/>
              <a:gd name="connsiteY5" fmla="*/ 0 h 656"/>
              <a:gd name="connsiteX0-1" fmla="*/ 0 w 10000"/>
              <a:gd name="connsiteY0-2" fmla="*/ 0 h 10000"/>
              <a:gd name="connsiteX1-3" fmla="*/ 2918 w 10000"/>
              <a:gd name="connsiteY1-4" fmla="*/ 9482 h 10000"/>
              <a:gd name="connsiteX2-5" fmla="*/ 3700 w 10000"/>
              <a:gd name="connsiteY2-6" fmla="*/ 10000 h 10000"/>
              <a:gd name="connsiteX3-7" fmla="*/ 10000 w 10000"/>
              <a:gd name="connsiteY3-8" fmla="*/ 10000 h 10000"/>
              <a:gd name="connsiteX4-9" fmla="*/ 10000 w 10000"/>
              <a:gd name="connsiteY4-10" fmla="*/ 152 h 10000"/>
              <a:gd name="connsiteX5-11" fmla="*/ 1715 w 10000"/>
              <a:gd name="connsiteY5-12" fmla="*/ 0 h 10000"/>
              <a:gd name="connsiteX0-13" fmla="*/ 0 w 8334"/>
              <a:gd name="connsiteY0-14" fmla="*/ 377 h 10000"/>
              <a:gd name="connsiteX1-15" fmla="*/ 1252 w 8334"/>
              <a:gd name="connsiteY1-16" fmla="*/ 9482 h 10000"/>
              <a:gd name="connsiteX2-17" fmla="*/ 2034 w 8334"/>
              <a:gd name="connsiteY2-18" fmla="*/ 10000 h 10000"/>
              <a:gd name="connsiteX3-19" fmla="*/ 8334 w 8334"/>
              <a:gd name="connsiteY3-20" fmla="*/ 10000 h 10000"/>
              <a:gd name="connsiteX4-21" fmla="*/ 8334 w 8334"/>
              <a:gd name="connsiteY4-22" fmla="*/ 152 h 10000"/>
              <a:gd name="connsiteX5-23" fmla="*/ 49 w 8334"/>
              <a:gd name="connsiteY5-24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334" h="10000">
                <a:moveTo>
                  <a:pt x="0" y="377"/>
                </a:moveTo>
                <a:lnTo>
                  <a:pt x="1252" y="9482"/>
                </a:lnTo>
                <a:cubicBezTo>
                  <a:pt x="1692" y="10046"/>
                  <a:pt x="1521" y="10000"/>
                  <a:pt x="2034" y="10000"/>
                </a:cubicBezTo>
                <a:lnTo>
                  <a:pt x="8334" y="10000"/>
                </a:lnTo>
                <a:lnTo>
                  <a:pt x="8334" y="152"/>
                </a:lnTo>
                <a:lnTo>
                  <a:pt x="49" y="0"/>
                </a:lnTo>
              </a:path>
            </a:pathLst>
          </a:custGeom>
          <a:gradFill>
            <a:gsLst>
              <a:gs pos="100000">
                <a:schemeClr val="accent3">
                  <a:alpha val="12000"/>
                </a:schemeClr>
              </a:gs>
              <a:gs pos="30000">
                <a:schemeClr val="accent3">
                  <a:alpha val="0"/>
                </a:schemeClr>
              </a:gs>
            </a:gsLst>
            <a:lin ang="9473432" scaled="0"/>
          </a:gradFill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80.xml"/><Relationship Id="rId10" Type="http://schemas.openxmlformats.org/officeDocument/2006/relationships/image" Target="../media/image2.png"/><Relationship Id="rId1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14.xml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ags" Target="../tags/tag115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16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ags" Target="../tags/tag11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ags" Target="../tags/tag118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19.xml"/><Relationship Id="rId2" Type="http://schemas.openxmlformats.org/officeDocument/2006/relationships/image" Target="../media/image26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tags" Target="../tags/tag120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21.xml"/><Relationship Id="rId2" Type="http://schemas.openxmlformats.org/officeDocument/2006/relationships/image" Target="../media/image27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10.jpeg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image" Target="../media/image2.png"/><Relationship Id="rId2" Type="http://schemas.openxmlformats.org/officeDocument/2006/relationships/tags" Target="../tags/tag12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image" Target="../media/image28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image" Target="../media/image29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30.xml"/><Relationship Id="rId2" Type="http://schemas.openxmlformats.org/officeDocument/2006/relationships/image" Target="../media/image30.jpe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31.xml"/><Relationship Id="rId2" Type="http://schemas.openxmlformats.org/officeDocument/2006/relationships/image" Target="../media/image31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tags" Target="../tags/tag132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ags" Target="../tags/tag83.xml"/><Relationship Id="rId3" Type="http://schemas.openxmlformats.org/officeDocument/2006/relationships/image" Target="../media/image6.wdp"/><Relationship Id="rId2" Type="http://schemas.openxmlformats.org/officeDocument/2006/relationships/tags" Target="../tags/tag8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image" Target="../media/image7.jpe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8.jpe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10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11.xml"/><Relationship Id="rId2" Type="http://schemas.openxmlformats.org/officeDocument/2006/relationships/image" Target="../media/image10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ags" Target="../tags/tag11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86120" y="2438400"/>
            <a:ext cx="5720715" cy="2078990"/>
          </a:xfrm>
        </p:spPr>
        <p:txBody>
          <a:bodyPr>
            <a:noAutofit/>
          </a:bodyPr>
          <a:lstStyle/>
          <a:p>
            <a:r>
              <a:rPr lang="zh-CN" altLang="en-US" sz="72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标准粗黑" panose="02000503000000000000" charset="-122"/>
              </a:rPr>
              <a:t>辅酶Q10的</a:t>
            </a:r>
            <a:r>
              <a:rPr lang="en-US" altLang="zh-CN" sz="72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标准粗黑" panose="02000503000000000000" charset="-122"/>
              </a:rPr>
              <a:t>   </a:t>
            </a:r>
            <a:br>
              <a:rPr lang="zh-CN" altLang="en-US" sz="72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标准粗黑" panose="02000503000000000000" charset="-122"/>
              </a:rPr>
            </a:br>
            <a:r>
              <a:rPr lang="en-US" altLang="zh-CN" sz="72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标准粗黑" panose="02000503000000000000" charset="-122"/>
              </a:rPr>
              <a:t>     </a:t>
            </a:r>
            <a:r>
              <a:rPr lang="zh-CN" altLang="en-US" sz="72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标准粗黑" panose="02000503000000000000" charset="-122"/>
              </a:rPr>
              <a:t>作用与功效</a:t>
            </a:r>
            <a:endParaRPr lang="zh-CN" altLang="en-US" sz="7200">
              <a:latin typeface="标准粗黑" panose="02000503000000000000" charset="-122"/>
              <a:ea typeface="标准粗黑" panose="02000503000000000000" charset="-122"/>
              <a:cs typeface="标准粗黑" panose="02000503000000000000" charset="-122"/>
              <a:sym typeface="标准粗黑" panose="02000503000000000000" charset="-122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813165" y="6434455"/>
            <a:ext cx="3199765" cy="399415"/>
          </a:xfrm>
        </p:spPr>
        <p:txBody>
          <a:bodyPr>
            <a:normAutofit lnSpcReduction="10000"/>
          </a:bodyPr>
          <a:lstStyle/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r:link="rId5"/>
          <a:srcRect b="10533"/>
          <a:stretch>
            <a:fillRect/>
          </a:stretch>
        </p:blipFill>
        <p:spPr>
          <a:xfrm>
            <a:off x="3175" y="0"/>
            <a:ext cx="12188825" cy="6135624"/>
          </a:xfrm>
          <a:custGeom>
            <a:avLst/>
            <a:gdLst>
              <a:gd name="connsiteX0" fmla="*/ 0 w 12188825"/>
              <a:gd name="connsiteY0" fmla="*/ 0 h 6135624"/>
              <a:gd name="connsiteX1" fmla="*/ 12188825 w 12188825"/>
              <a:gd name="connsiteY1" fmla="*/ 0 h 6135624"/>
              <a:gd name="connsiteX2" fmla="*/ 12188825 w 12188825"/>
              <a:gd name="connsiteY2" fmla="*/ 1280160 h 6135624"/>
              <a:gd name="connsiteX3" fmla="*/ 8567928 w 12188825"/>
              <a:gd name="connsiteY3" fmla="*/ 1280160 h 6135624"/>
              <a:gd name="connsiteX4" fmla="*/ 7662672 w 12188825"/>
              <a:gd name="connsiteY4" fmla="*/ 1655064 h 6135624"/>
              <a:gd name="connsiteX5" fmla="*/ 3447288 w 12188825"/>
              <a:gd name="connsiteY5" fmla="*/ 5943600 h 6135624"/>
              <a:gd name="connsiteX6" fmla="*/ 2990088 w 12188825"/>
              <a:gd name="connsiteY6" fmla="*/ 6135624 h 6135624"/>
              <a:gd name="connsiteX7" fmla="*/ 0 w 12188825"/>
              <a:gd name="connsiteY7" fmla="*/ 6135624 h 61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135624">
                <a:moveTo>
                  <a:pt x="0" y="0"/>
                </a:moveTo>
                <a:lnTo>
                  <a:pt x="12188825" y="0"/>
                </a:lnTo>
                <a:lnTo>
                  <a:pt x="12188825" y="1280160"/>
                </a:lnTo>
                <a:lnTo>
                  <a:pt x="8567928" y="1280160"/>
                </a:lnTo>
                <a:cubicBezTo>
                  <a:pt x="8220456" y="1280160"/>
                  <a:pt x="7900416" y="1417320"/>
                  <a:pt x="7662672" y="1655064"/>
                </a:cubicBezTo>
                <a:lnTo>
                  <a:pt x="3447288" y="5943600"/>
                </a:lnTo>
                <a:cubicBezTo>
                  <a:pt x="3328416" y="6062472"/>
                  <a:pt x="3163824" y="6135624"/>
                  <a:pt x="2990088" y="6135624"/>
                </a:cubicBezTo>
                <a:lnTo>
                  <a:pt x="0" y="6135624"/>
                </a:lnTo>
                <a:close/>
              </a:path>
            </a:pathLst>
          </a:custGeom>
          <a:solidFill>
            <a:schemeClr val="accent2"/>
          </a:solidFill>
        </p:spPr>
      </p:pic>
      <p:sp>
        <p:nvSpPr>
          <p:cNvPr id="28" name="Vector 25_#color_$accent3_$accent3_5-2050&amp;12609"/>
          <p:cNvSpPr/>
          <p:nvPr>
            <p:custDataLst>
              <p:tags r:id="rId6"/>
            </p:custDataLst>
          </p:nvPr>
        </p:nvSpPr>
        <p:spPr>
          <a:xfrm>
            <a:off x="3175" y="0"/>
            <a:ext cx="2350008" cy="950976"/>
          </a:xfrm>
          <a:custGeom>
            <a:avLst/>
            <a:gdLst/>
            <a:ahLst/>
            <a:cxnLst/>
            <a:rect l="l" t="t" r="r" b="b"/>
            <a:pathLst>
              <a:path w="2350008" h="950976">
                <a:moveTo>
                  <a:pt x="2350008" y="0"/>
                </a:moveTo>
                <a:lnTo>
                  <a:pt x="1389888" y="886968"/>
                </a:lnTo>
                <a:cubicBezTo>
                  <a:pt x="1344168" y="932688"/>
                  <a:pt x="1289304" y="950976"/>
                  <a:pt x="1225296" y="950976"/>
                </a:cubicBezTo>
                <a:lnTo>
                  <a:pt x="0" y="950976"/>
                </a:lnTo>
                <a:lnTo>
                  <a:pt x="0" y="0"/>
                </a:lnTo>
                <a:lnTo>
                  <a:pt x="2350008" y="0"/>
                </a:lnTo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alpha val="0"/>
                </a:schemeClr>
              </a:gs>
            </a:gsLst>
            <a:lin ang="9473432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Vector 24_#color-2050&amp;12612"/>
          <p:cNvSpPr/>
          <p:nvPr>
            <p:custDataLst>
              <p:tags r:id="rId7"/>
            </p:custDataLst>
          </p:nvPr>
        </p:nvSpPr>
        <p:spPr>
          <a:xfrm>
            <a:off x="3175" y="0"/>
            <a:ext cx="1581912" cy="640080"/>
          </a:xfrm>
          <a:custGeom>
            <a:avLst/>
            <a:gdLst/>
            <a:ahLst/>
            <a:cxnLst/>
            <a:rect l="l" t="t" r="r" b="b"/>
            <a:pathLst>
              <a:path w="1581912" h="640080">
                <a:moveTo>
                  <a:pt x="1581912" y="0"/>
                </a:moveTo>
                <a:lnTo>
                  <a:pt x="969264" y="576072"/>
                </a:lnTo>
                <a:cubicBezTo>
                  <a:pt x="923544" y="612648"/>
                  <a:pt x="859536" y="640080"/>
                  <a:pt x="795528" y="640080"/>
                </a:cubicBezTo>
                <a:lnTo>
                  <a:pt x="0" y="640080"/>
                </a:lnTo>
                <a:lnTo>
                  <a:pt x="0" y="0"/>
                </a:lnTo>
                <a:lnTo>
                  <a:pt x="1581912" y="0"/>
                </a:lnTo>
              </a:path>
            </a:pathLst>
          </a:custGeom>
          <a:solidFill>
            <a:schemeClr val="accent3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Rectangle 41795_#color-2049&amp;11794"/>
          <p:cNvSpPr/>
          <p:nvPr>
            <p:custDataLst>
              <p:tags r:id="rId8"/>
            </p:custDataLst>
          </p:nvPr>
        </p:nvSpPr>
        <p:spPr>
          <a:xfrm>
            <a:off x="3209544" y="5102352"/>
            <a:ext cx="8238744" cy="402336"/>
          </a:xfrm>
          <a:custGeom>
            <a:avLst/>
            <a:gdLst/>
            <a:ahLst/>
            <a:cxnLst/>
            <a:rect l="l" t="t" r="r" b="b"/>
            <a:pathLst>
              <a:path w="8238744" h="402336">
                <a:moveTo>
                  <a:pt x="384048" y="0"/>
                </a:moveTo>
                <a:lnTo>
                  <a:pt x="8238744" y="0"/>
                </a:lnTo>
                <a:lnTo>
                  <a:pt x="7863840" y="402336"/>
                </a:lnTo>
                <a:lnTo>
                  <a:pt x="0" y="402336"/>
                </a:lnTo>
                <a:lnTo>
                  <a:pt x="384048" y="0"/>
                </a:lnTo>
              </a:path>
            </a:pathLst>
          </a:custGeom>
          <a:solidFill>
            <a:schemeClr val="accent3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2" name="Rectangle 41796_#color-2049&amp;11795"/>
          <p:cNvSpPr/>
          <p:nvPr>
            <p:custDataLst>
              <p:tags r:id="rId9"/>
            </p:custDataLst>
          </p:nvPr>
        </p:nvSpPr>
        <p:spPr>
          <a:xfrm>
            <a:off x="9308592" y="5102352"/>
            <a:ext cx="2148840" cy="402336"/>
          </a:xfrm>
          <a:custGeom>
            <a:avLst/>
            <a:gdLst/>
            <a:ahLst/>
            <a:cxnLst/>
            <a:rect l="l" t="t" r="r" b="b"/>
            <a:pathLst>
              <a:path w="2148840" h="402336">
                <a:moveTo>
                  <a:pt x="384048" y="0"/>
                </a:moveTo>
                <a:lnTo>
                  <a:pt x="2148840" y="0"/>
                </a:lnTo>
                <a:lnTo>
                  <a:pt x="1764792" y="402336"/>
                </a:lnTo>
                <a:lnTo>
                  <a:pt x="0" y="402336"/>
                </a:lnTo>
                <a:lnTo>
                  <a:pt x="384048" y="0"/>
                </a:lnTo>
              </a:path>
            </a:pathLst>
          </a:custGeom>
          <a:solidFill>
            <a:schemeClr val="accent3">
              <a:lumMod val="75000"/>
              <a:alpha val="50000"/>
            </a:schemeClr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50141" y="2021983"/>
            <a:ext cx="3939528" cy="3939528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54963" y="2034175"/>
            <a:ext cx="5826389" cy="66802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辅酶Q10参与细胞能量代谢过程，能够提高身体能量水平，缓解疲劳感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157583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增强能量代谢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530045"/>
            <a:ext cx="5826389" cy="391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辅酶Q10有助于促进运动后肌肉的恢复，减少肌肉损伤和疼痛。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307170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促进肌肉恢复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5118981"/>
            <a:ext cx="6018344" cy="66802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辅酶Q10的抗氧化作用可以帮助清除运动产生的自由基，保护细胞免受损害，从而延缓疲劳的发生。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4963" y="4660638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提高抗氧化能力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76035" y="2524948"/>
            <a:ext cx="2887741" cy="2887741"/>
          </a:xfrm>
          <a:prstGeom prst="ellipse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663168" y="1482987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921648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0386775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8906663" y="1691796"/>
            <a:ext cx="426486" cy="426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Freeform 14"/>
          <p:cNvSpPr/>
          <p:nvPr/>
        </p:nvSpPr>
        <p:spPr>
          <a:xfrm>
            <a:off x="10639092" y="4837698"/>
            <a:ext cx="426194" cy="4261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Freeform 15"/>
          <p:cNvSpPr/>
          <p:nvPr/>
        </p:nvSpPr>
        <p:spPr>
          <a:xfrm>
            <a:off x="7137949" y="4833774"/>
            <a:ext cx="482811" cy="4828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16" name="Group 16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抗疲劳作用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8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39" name="图片 38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1837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94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376738" y="3721608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771733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460" b="2460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2638" b="2638"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防癌抗癌潜力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1837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抑制肿瘤细胞生长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90562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辅酶Q10能够干扰肿瘤细胞的代谢途径，抑制其生长和繁殖，具有一定的抗癌作用。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376833" y="3748751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减轻放化疗副作用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485558" y="4183504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辅酶Q10能够减轻放化疗对正常细胞的损害，保护患者免受过度治疗的伤害。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771733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提高免疫力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880459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 lnSpcReduction="20000"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辅酶Q10能够增强机体免疫功能，帮助身体抵御癌症的侵袭和转移。同时，其抗氧化作用也能清除体内的有害物质，预防癌症的发生。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署名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37" name="图片 36" descr="龙康壮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6208" y="1934272"/>
            <a:ext cx="7934325" cy="18383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10275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0275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40793" y="3638614"/>
            <a:ext cx="5086502" cy="13874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3450" b="1">
                <a:solidFill>
                  <a:schemeClr val="bg1">
                    <a:lumMod val="25000"/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高纯度辅酶Q10补充原因与疾病关联</a:t>
            </a:r>
            <a:endParaRPr lang="en-US" sz="3450" b="1">
              <a:solidFill>
                <a:schemeClr val="bg1">
                  <a:lumMod val="25000"/>
                  <a:alpha val="100000"/>
                </a:schemeClr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86600" y="1428750"/>
            <a:ext cx="3590925" cy="4946650"/>
            <a:chOff x="10680" y="4040"/>
            <a:chExt cx="3680" cy="6240"/>
          </a:xfrm>
        </p:grpSpPr>
        <p:pic>
          <p:nvPicPr>
            <p:cNvPr id="7" name="图片 6" descr="辅酶Q10抠像"/>
            <p:cNvPicPr>
              <a:picLocks noChangeAspect="1"/>
            </p:cNvPicPr>
            <p:nvPr/>
          </p:nvPicPr>
          <p:blipFill>
            <a:blip r:embed="rId2"/>
            <a:srcRect l="38025" t="46689" r="33880" b="2489"/>
            <a:stretch>
              <a:fillRect/>
            </a:stretch>
          </p:blipFill>
          <p:spPr>
            <a:xfrm>
              <a:off x="11960" y="4040"/>
              <a:ext cx="2040" cy="4920"/>
            </a:xfrm>
            <a:prstGeom prst="rect">
              <a:avLst/>
            </a:prstGeom>
          </p:spPr>
        </p:pic>
        <p:pic>
          <p:nvPicPr>
            <p:cNvPr id="5" name="图片 4" descr="辅酶Q10抠像"/>
            <p:cNvPicPr>
              <a:picLocks noChangeAspect="1"/>
            </p:cNvPicPr>
            <p:nvPr/>
          </p:nvPicPr>
          <p:blipFill>
            <a:blip r:embed="rId2"/>
            <a:srcRect l="38025" t="46689" r="33880" b="2489"/>
            <a:stretch>
              <a:fillRect/>
            </a:stretch>
          </p:blipFill>
          <p:spPr>
            <a:xfrm>
              <a:off x="10680" y="4920"/>
              <a:ext cx="2040" cy="4920"/>
            </a:xfrm>
            <a:prstGeom prst="rect">
              <a:avLst/>
            </a:prstGeom>
          </p:spPr>
        </p:pic>
        <p:pic>
          <p:nvPicPr>
            <p:cNvPr id="6" name="图片 5" descr="辅酶Q10抠像"/>
            <p:cNvPicPr>
              <a:picLocks noChangeAspect="1"/>
            </p:cNvPicPr>
            <p:nvPr/>
          </p:nvPicPr>
          <p:blipFill>
            <a:blip r:embed="rId2"/>
            <a:srcRect l="38025" t="46689" r="33880" b="2489"/>
            <a:stretch>
              <a:fillRect/>
            </a:stretch>
          </p:blipFill>
          <p:spPr>
            <a:xfrm>
              <a:off x="12320" y="5360"/>
              <a:ext cx="2040" cy="4920"/>
            </a:xfrm>
            <a:prstGeom prst="rect">
              <a:avLst/>
            </a:prstGeom>
          </p:spPr>
        </p:pic>
      </p:grpSp>
      <p:sp>
        <p:nvSpPr>
          <p:cNvPr id="4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8" name="图片 7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辅酶Q10能够改善血管内皮细胞的功能，降低血管阻力，从而有助于降低血压。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改善内皮功能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抗氧化作用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减少药物副作用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辅酶Q10具有强大的抗氧化能力，可以清除自由基，减少氧化应激反应，保护血管免受损伤。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在高血压治疗过程中，辅酶Q10可以辅助降压药物，减少药物副作用，提高患者的生活质量。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高血压患者应用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8" name="署名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49" name="图片 48" descr="龙康壮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965" y="1348735"/>
            <a:ext cx="3481275" cy="238678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81" r="1381"/>
          <a:stretch>
            <a:fillRect/>
          </a:stretch>
        </p:blipFill>
        <p:spPr>
          <a:xfrm>
            <a:off x="7764191" y="1348735"/>
            <a:ext cx="3481275" cy="2386781"/>
          </a:xfrm>
          <a:prstGeom prst="rect">
            <a:avLst/>
          </a:prstGeom>
          <a:noFill/>
        </p:spPr>
      </p:pic>
      <p:sp>
        <p:nvSpPr>
          <p:cNvPr id="4" name="AutoShape 4"/>
          <p:cNvSpPr/>
          <p:nvPr/>
        </p:nvSpPr>
        <p:spPr>
          <a:xfrm rot="5400000">
            <a:off x="2351479" y="3996985"/>
            <a:ext cx="252248" cy="26161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 rot="5400000">
            <a:off x="2351479" y="4202989"/>
            <a:ext cx="252248" cy="261610"/>
          </a:xfrm>
          <a:prstGeom prst="chevron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5400000">
            <a:off x="5969876" y="4026659"/>
            <a:ext cx="252248" cy="26161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5400000">
            <a:off x="5969876" y="4232663"/>
            <a:ext cx="252248" cy="261610"/>
          </a:xfrm>
          <a:prstGeom prst="chevron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5400000">
            <a:off x="9378704" y="4026659"/>
            <a:ext cx="252248" cy="26161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 rot="5400000">
            <a:off x="9378704" y="4232663"/>
            <a:ext cx="252248" cy="261610"/>
          </a:xfrm>
          <a:prstGeom prst="chevron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118272" y="4579482"/>
            <a:ext cx="271866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保护肝细胞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26078" y="5084444"/>
            <a:ext cx="270305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辅酶Q10能够保护肝细胞免受氧化应激损伤，维护肝脏正常功能。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37859" y="4579482"/>
            <a:ext cx="271866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促进能量代谢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53471" y="5091918"/>
            <a:ext cx="270305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辅酶Q10参与能量代谢过程，提高肝细胞的能量供应，有助于肝炎患者的恢复。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45498" y="4579482"/>
            <a:ext cx="271866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减轻炎症反应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53303" y="5091918"/>
            <a:ext cx="270305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辅酶Q10具有一定的抗炎作用，可以减轻肝炎患者的炎症反应，缓解病情。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54341" y="1348736"/>
            <a:ext cx="3481275" cy="2386781"/>
          </a:xfrm>
          <a:prstGeom prst="rect">
            <a:avLst/>
          </a:prstGeom>
          <a:noFill/>
        </p:spPr>
      </p:pic>
      <p:grpSp>
        <p:nvGrpSpPr>
          <p:cNvPr id="17" name="Group 17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肝炎治疗支持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9" name="署名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40" name="图片 39" descr="龙康壮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982796" y="3170591"/>
            <a:ext cx="5783287" cy="1172718"/>
            <a:chOff x="5982796" y="3170591"/>
            <a:chExt cx="5783287" cy="1172718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70591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延缓病情进展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641126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辅酶Q10具有抗氧化和抗炎作用，可以延缓冠状动脉粥样硬化的进展，降低心血管事件的风险。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982796" y="4823246"/>
            <a:ext cx="5783287" cy="1172718"/>
            <a:chOff x="5982796" y="4823246"/>
            <a:chExt cx="5783287" cy="1172718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823246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辅助药物治疗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93781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在冠心病治疗过程中，辅酶Q10可以辅助药物，提高治疗效果，改善患者预后。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4805646" y="4913047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grpSp>
        <p:nvGrpSpPr>
          <p:cNvPr id="9" name="Group 9"/>
          <p:cNvGrpSpPr/>
          <p:nvPr/>
        </p:nvGrpSpPr>
        <p:grpSpPr>
          <a:xfrm rot="0">
            <a:off x="5982796" y="1521950"/>
            <a:ext cx="5687135" cy="1172718"/>
            <a:chOff x="5982796" y="1521950"/>
            <a:chExt cx="5687135" cy="1172718"/>
          </a:xfrm>
        </p:grpSpPr>
        <p:sp>
          <p:nvSpPr>
            <p:cNvPr id="10" name="TextBox 10"/>
            <p:cNvSpPr txBox="1"/>
            <p:nvPr/>
          </p:nvSpPr>
          <p:spPr>
            <a:xfrm>
              <a:off x="5982796" y="1521950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改善心肌缺血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82796" y="1992485"/>
              <a:ext cx="5687135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辅酶Q10能够提高心肌细胞的能量供应，改善心肌缺血状况，缓解心绞痛症状。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4805646" y="3272584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4805646" y="1611485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1457" y="1735931"/>
            <a:ext cx="3722789" cy="3981079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5014447" y="3486249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6" name="Freeform 16"/>
          <p:cNvSpPr/>
          <p:nvPr/>
        </p:nvSpPr>
        <p:spPr>
          <a:xfrm>
            <a:off x="5014447" y="1795508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Freeform 17"/>
          <p:cNvSpPr/>
          <p:nvPr/>
        </p:nvSpPr>
        <p:spPr>
          <a:xfrm>
            <a:off x="5026640" y="5128951"/>
            <a:ext cx="378428" cy="378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alphaModFix amt="100000"/>
          </a:blip>
          <a:srcRect t="12143" b="16429"/>
          <a:stretch>
            <a:fillRect/>
          </a:stretch>
        </p:blipFill>
        <p:spPr>
          <a:xfrm>
            <a:off x="641457" y="1883900"/>
            <a:ext cx="3722789" cy="367108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冠状动脉粥样硬化性心脏病治疗应用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1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42" name="图片 41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9599" y="3579052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780524" y="1984015"/>
            <a:ext cx="2204933" cy="2157159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279872" y="3539082"/>
            <a:ext cx="2116735" cy="2070873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779230" y="2392515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562818" y="3040397"/>
            <a:ext cx="147161" cy="176213"/>
          </a:xfrm>
          <a:custGeom>
            <a:avLst/>
            <a:gdLst/>
            <a:ahLst/>
            <a:cxnLst/>
            <a:rect l="l" t="t" r="r" b="b"/>
            <a:pathLst>
              <a:path w="56" h="67">
                <a:moveTo>
                  <a:pt x="28" y="0"/>
                </a:moveTo>
                <a:cubicBezTo>
                  <a:pt x="13" y="0"/>
                  <a:pt x="0" y="13"/>
                  <a:pt x="0" y="28"/>
                </a:cubicBezTo>
                <a:cubicBezTo>
                  <a:pt x="0" y="34"/>
                  <a:pt x="2" y="40"/>
                  <a:pt x="7" y="46"/>
                </a:cubicBezTo>
                <a:cubicBezTo>
                  <a:pt x="11" y="52"/>
                  <a:pt x="15" y="58"/>
                  <a:pt x="16" y="65"/>
                </a:cubicBezTo>
                <a:cubicBezTo>
                  <a:pt x="16" y="67"/>
                  <a:pt x="16" y="67"/>
                  <a:pt x="1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1"/>
                  <a:pt x="26" y="50"/>
                  <a:pt x="22" y="42"/>
                </a:cubicBezTo>
                <a:cubicBezTo>
                  <a:pt x="24" y="42"/>
                  <a:pt x="26" y="41"/>
                  <a:pt x="28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3" y="42"/>
                  <a:pt x="34" y="42"/>
                </a:cubicBezTo>
                <a:cubicBezTo>
                  <a:pt x="32" y="48"/>
                  <a:pt x="31" y="55"/>
                  <a:pt x="31" y="65"/>
                </a:cubicBezTo>
                <a:cubicBezTo>
                  <a:pt x="31" y="67"/>
                  <a:pt x="31" y="67"/>
                  <a:pt x="31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58"/>
                  <a:pt x="46" y="52"/>
                  <a:pt x="50" y="46"/>
                </a:cubicBezTo>
                <a:cubicBezTo>
                  <a:pt x="54" y="41"/>
                  <a:pt x="56" y="34"/>
                  <a:pt x="56" y="28"/>
                </a:cubicBezTo>
                <a:cubicBezTo>
                  <a:pt x="56" y="13"/>
                  <a:pt x="44" y="0"/>
                  <a:pt x="28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5396607" y="2934479"/>
            <a:ext cx="461677" cy="550831"/>
          </a:xfrm>
          <a:custGeom>
            <a:avLst/>
            <a:gdLst/>
            <a:ahLst/>
            <a:cxnLst/>
            <a:rect l="l" t="t" r="r" b="b"/>
            <a:pathLst>
              <a:path w="175" h="209">
                <a:moveTo>
                  <a:pt x="146" y="24"/>
                </a:moveTo>
                <a:cubicBezTo>
                  <a:pt x="126" y="8"/>
                  <a:pt x="100" y="0"/>
                  <a:pt x="66" y="8"/>
                </a:cubicBezTo>
                <a:cubicBezTo>
                  <a:pt x="42" y="15"/>
                  <a:pt x="21" y="33"/>
                  <a:pt x="16" y="67"/>
                </a:cubicBezTo>
                <a:cubicBezTo>
                  <a:pt x="14" y="78"/>
                  <a:pt x="16" y="84"/>
                  <a:pt x="16" y="85"/>
                </a:cubicBezTo>
                <a:cubicBezTo>
                  <a:pt x="18" y="87"/>
                  <a:pt x="20" y="91"/>
                  <a:pt x="20" y="94"/>
                </a:cubicBezTo>
                <a:cubicBezTo>
                  <a:pt x="20" y="95"/>
                  <a:pt x="19" y="96"/>
                  <a:pt x="19" y="97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3"/>
                  <a:pt x="0" y="125"/>
                  <a:pt x="1" y="127"/>
                </a:cubicBezTo>
                <a:cubicBezTo>
                  <a:pt x="4" y="132"/>
                  <a:pt x="12" y="131"/>
                  <a:pt x="14" y="132"/>
                </a:cubicBezTo>
                <a:cubicBezTo>
                  <a:pt x="16" y="133"/>
                  <a:pt x="17" y="136"/>
                  <a:pt x="16" y="139"/>
                </a:cubicBezTo>
                <a:cubicBezTo>
                  <a:pt x="15" y="141"/>
                  <a:pt x="13" y="145"/>
                  <a:pt x="15" y="146"/>
                </a:cubicBezTo>
                <a:cubicBezTo>
                  <a:pt x="17" y="147"/>
                  <a:pt x="19" y="148"/>
                  <a:pt x="19" y="148"/>
                </a:cubicBezTo>
                <a:cubicBezTo>
                  <a:pt x="19" y="148"/>
                  <a:pt x="16" y="149"/>
                  <a:pt x="16" y="151"/>
                </a:cubicBezTo>
                <a:cubicBezTo>
                  <a:pt x="15" y="153"/>
                  <a:pt x="16" y="156"/>
                  <a:pt x="19" y="157"/>
                </a:cubicBezTo>
                <a:cubicBezTo>
                  <a:pt x="19" y="157"/>
                  <a:pt x="22" y="164"/>
                  <a:pt x="21" y="171"/>
                </a:cubicBezTo>
                <a:cubicBezTo>
                  <a:pt x="20" y="177"/>
                  <a:pt x="18" y="183"/>
                  <a:pt x="23" y="187"/>
                </a:cubicBezTo>
                <a:cubicBezTo>
                  <a:pt x="28" y="191"/>
                  <a:pt x="48" y="188"/>
                  <a:pt x="60" y="184"/>
                </a:cubicBezTo>
                <a:cubicBezTo>
                  <a:pt x="60" y="184"/>
                  <a:pt x="64" y="191"/>
                  <a:pt x="68" y="209"/>
                </a:cubicBezTo>
                <a:cubicBezTo>
                  <a:pt x="152" y="183"/>
                  <a:pt x="152" y="183"/>
                  <a:pt x="152" y="183"/>
                </a:cubicBezTo>
                <a:cubicBezTo>
                  <a:pt x="147" y="170"/>
                  <a:pt x="145" y="163"/>
                  <a:pt x="145" y="159"/>
                </a:cubicBezTo>
                <a:cubicBezTo>
                  <a:pt x="143" y="148"/>
                  <a:pt x="160" y="128"/>
                  <a:pt x="166" y="106"/>
                </a:cubicBezTo>
                <a:cubicBezTo>
                  <a:pt x="173" y="81"/>
                  <a:pt x="175" y="48"/>
                  <a:pt x="146" y="24"/>
                </a:cubicBezTo>
                <a:close/>
                <a:moveTo>
                  <a:pt x="118" y="90"/>
                </a:moveTo>
                <a:cubicBezTo>
                  <a:pt x="112" y="98"/>
                  <a:pt x="110" y="104"/>
                  <a:pt x="110" y="110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10" y="133"/>
                  <a:pt x="107" y="136"/>
                  <a:pt x="104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95" y="138"/>
                  <a:pt x="93" y="139"/>
                  <a:pt x="91" y="139"/>
                </a:cubicBezTo>
                <a:cubicBezTo>
                  <a:pt x="89" y="139"/>
                  <a:pt x="88" y="138"/>
                  <a:pt x="87" y="136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79" y="136"/>
                  <a:pt x="79" y="136"/>
                  <a:pt x="79" y="136"/>
                </a:cubicBezTo>
                <a:cubicBezTo>
                  <a:pt x="76" y="136"/>
                  <a:pt x="73" y="133"/>
                  <a:pt x="73" y="12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3" y="104"/>
                  <a:pt x="70" y="98"/>
                  <a:pt x="65" y="90"/>
                </a:cubicBezTo>
                <a:cubicBezTo>
                  <a:pt x="59" y="83"/>
                  <a:pt x="57" y="76"/>
                  <a:pt x="57" y="68"/>
                </a:cubicBezTo>
                <a:cubicBezTo>
                  <a:pt x="57" y="49"/>
                  <a:pt x="72" y="34"/>
                  <a:pt x="91" y="34"/>
                </a:cubicBezTo>
                <a:cubicBezTo>
                  <a:pt x="110" y="34"/>
                  <a:pt x="126" y="49"/>
                  <a:pt x="126" y="68"/>
                </a:cubicBezTo>
                <a:cubicBezTo>
                  <a:pt x="126" y="76"/>
                  <a:pt x="123" y="83"/>
                  <a:pt x="118" y="9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1208439" y="4261188"/>
            <a:ext cx="440436" cy="440436"/>
          </a:xfrm>
          <a:custGeom>
            <a:avLst/>
            <a:gdLst/>
            <a:ahLst/>
            <a:cxnLst/>
            <a:rect l="l" t="t" r="r" b="b"/>
            <a:pathLst>
              <a:path w="167" h="167">
                <a:moveTo>
                  <a:pt x="161" y="71"/>
                </a:moveTo>
                <a:cubicBezTo>
                  <a:pt x="148" y="71"/>
                  <a:pt x="148" y="71"/>
                  <a:pt x="148" y="71"/>
                </a:cubicBezTo>
                <a:cubicBezTo>
                  <a:pt x="146" y="62"/>
                  <a:pt x="143" y="54"/>
                  <a:pt x="138" y="47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6"/>
                  <a:pt x="150" y="32"/>
                  <a:pt x="148" y="31"/>
                </a:cubicBezTo>
                <a:cubicBezTo>
                  <a:pt x="136" y="19"/>
                  <a:pt x="136" y="19"/>
                  <a:pt x="136" y="19"/>
                </a:cubicBezTo>
                <a:cubicBezTo>
                  <a:pt x="135" y="17"/>
                  <a:pt x="131" y="18"/>
                  <a:pt x="129" y="20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13" y="24"/>
                  <a:pt x="105" y="21"/>
                  <a:pt x="96" y="19"/>
                </a:cubicBezTo>
                <a:cubicBezTo>
                  <a:pt x="96" y="6"/>
                  <a:pt x="96" y="6"/>
                  <a:pt x="96" y="6"/>
                </a:cubicBezTo>
                <a:cubicBezTo>
                  <a:pt x="96" y="3"/>
                  <a:pt x="94" y="0"/>
                  <a:pt x="9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3" y="0"/>
                  <a:pt x="71" y="3"/>
                  <a:pt x="71" y="6"/>
                </a:cubicBezTo>
                <a:cubicBezTo>
                  <a:pt x="71" y="19"/>
                  <a:pt x="71" y="19"/>
                  <a:pt x="71" y="19"/>
                </a:cubicBezTo>
                <a:cubicBezTo>
                  <a:pt x="62" y="21"/>
                  <a:pt x="54" y="24"/>
                  <a:pt x="46" y="29"/>
                </a:cubicBezTo>
                <a:cubicBezTo>
                  <a:pt x="37" y="20"/>
                  <a:pt x="37" y="20"/>
                  <a:pt x="37" y="20"/>
                </a:cubicBezTo>
                <a:cubicBezTo>
                  <a:pt x="35" y="18"/>
                  <a:pt x="32" y="17"/>
                  <a:pt x="30" y="19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2"/>
                  <a:pt x="17" y="36"/>
                  <a:pt x="19" y="38"/>
                </a:cubicBezTo>
                <a:cubicBezTo>
                  <a:pt x="29" y="47"/>
                  <a:pt x="29" y="47"/>
                  <a:pt x="29" y="47"/>
                </a:cubicBezTo>
                <a:cubicBezTo>
                  <a:pt x="24" y="54"/>
                  <a:pt x="20" y="62"/>
                  <a:pt x="19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2" y="71"/>
                  <a:pt x="0" y="73"/>
                  <a:pt x="0" y="7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4"/>
                  <a:pt x="2" y="96"/>
                  <a:pt x="6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20" y="105"/>
                  <a:pt x="24" y="113"/>
                  <a:pt x="29" y="12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7" y="132"/>
                  <a:pt x="17" y="135"/>
                  <a:pt x="18" y="137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2" y="150"/>
                  <a:pt x="35" y="150"/>
                  <a:pt x="37" y="147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54" y="143"/>
                  <a:pt x="62" y="147"/>
                  <a:pt x="71" y="148"/>
                </a:cubicBezTo>
                <a:cubicBezTo>
                  <a:pt x="71" y="161"/>
                  <a:pt x="71" y="161"/>
                  <a:pt x="71" y="161"/>
                </a:cubicBezTo>
                <a:cubicBezTo>
                  <a:pt x="71" y="164"/>
                  <a:pt x="73" y="167"/>
                  <a:pt x="75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4"/>
                  <a:pt x="96" y="161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105" y="147"/>
                  <a:pt x="113" y="143"/>
                  <a:pt x="120" y="138"/>
                </a:cubicBezTo>
                <a:cubicBezTo>
                  <a:pt x="129" y="147"/>
                  <a:pt x="129" y="147"/>
                  <a:pt x="129" y="147"/>
                </a:cubicBezTo>
                <a:cubicBezTo>
                  <a:pt x="131" y="150"/>
                  <a:pt x="135" y="150"/>
                  <a:pt x="136" y="148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50" y="135"/>
                  <a:pt x="149" y="132"/>
                  <a:pt x="147" y="130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43" y="113"/>
                  <a:pt x="146" y="105"/>
                  <a:pt x="148" y="96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4" y="96"/>
                  <a:pt x="167" y="94"/>
                  <a:pt x="167" y="92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7" y="73"/>
                  <a:pt x="164" y="71"/>
                  <a:pt x="161" y="71"/>
                </a:cubicBezTo>
                <a:close/>
                <a:moveTo>
                  <a:pt x="83" y="114"/>
                </a:moveTo>
                <a:cubicBezTo>
                  <a:pt x="66" y="114"/>
                  <a:pt x="52" y="101"/>
                  <a:pt x="52" y="84"/>
                </a:cubicBezTo>
                <a:cubicBezTo>
                  <a:pt x="52" y="67"/>
                  <a:pt x="66" y="53"/>
                  <a:pt x="83" y="53"/>
                </a:cubicBezTo>
                <a:cubicBezTo>
                  <a:pt x="100" y="53"/>
                  <a:pt x="114" y="67"/>
                  <a:pt x="114" y="84"/>
                </a:cubicBezTo>
                <a:cubicBezTo>
                  <a:pt x="114" y="101"/>
                  <a:pt x="100" y="114"/>
                  <a:pt x="83" y="114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554102" y="4121837"/>
            <a:ext cx="318897" cy="316706"/>
          </a:xfrm>
          <a:custGeom>
            <a:avLst/>
            <a:gdLst/>
            <a:ahLst/>
            <a:cxnLst/>
            <a:rect l="l" t="t" r="r" b="b"/>
            <a:pathLst>
              <a:path w="121" h="120">
                <a:moveTo>
                  <a:pt x="117" y="51"/>
                </a:moveTo>
                <a:cubicBezTo>
                  <a:pt x="108" y="51"/>
                  <a:pt x="108" y="51"/>
                  <a:pt x="108" y="51"/>
                </a:cubicBezTo>
                <a:cubicBezTo>
                  <a:pt x="106" y="44"/>
                  <a:pt x="104" y="38"/>
                  <a:pt x="100" y="33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9" y="25"/>
                  <a:pt x="109" y="23"/>
                  <a:pt x="108" y="22"/>
                </a:cubicBezTo>
                <a:cubicBezTo>
                  <a:pt x="99" y="13"/>
                  <a:pt x="99" y="13"/>
                  <a:pt x="99" y="13"/>
                </a:cubicBezTo>
                <a:cubicBezTo>
                  <a:pt x="98" y="12"/>
                  <a:pt x="96" y="12"/>
                  <a:pt x="94" y="14"/>
                </a:cubicBezTo>
                <a:cubicBezTo>
                  <a:pt x="87" y="20"/>
                  <a:pt x="87" y="20"/>
                  <a:pt x="87" y="20"/>
                </a:cubicBezTo>
                <a:cubicBezTo>
                  <a:pt x="82" y="17"/>
                  <a:pt x="76" y="14"/>
                  <a:pt x="70" y="13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1"/>
                  <a:pt x="69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3" y="0"/>
                  <a:pt x="52" y="1"/>
                  <a:pt x="52" y="4"/>
                </a:cubicBezTo>
                <a:cubicBezTo>
                  <a:pt x="52" y="13"/>
                  <a:pt x="52" y="13"/>
                  <a:pt x="52" y="13"/>
                </a:cubicBezTo>
                <a:cubicBezTo>
                  <a:pt x="45" y="14"/>
                  <a:pt x="39" y="17"/>
                  <a:pt x="34" y="20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2"/>
                  <a:pt x="24" y="12"/>
                  <a:pt x="22" y="13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3"/>
                  <a:pt x="13" y="25"/>
                  <a:pt x="15" y="27"/>
                </a:cubicBezTo>
                <a:cubicBezTo>
                  <a:pt x="21" y="33"/>
                  <a:pt x="21" y="33"/>
                  <a:pt x="21" y="33"/>
                </a:cubicBezTo>
                <a:cubicBezTo>
                  <a:pt x="18" y="38"/>
                  <a:pt x="15" y="44"/>
                  <a:pt x="14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2" y="51"/>
                  <a:pt x="0" y="52"/>
                  <a:pt x="0" y="54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8"/>
                  <a:pt x="2" y="69"/>
                  <a:pt x="5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6"/>
                  <a:pt x="18" y="81"/>
                  <a:pt x="21" y="87"/>
                </a:cubicBezTo>
                <a:cubicBezTo>
                  <a:pt x="15" y="93"/>
                  <a:pt x="15" y="93"/>
                  <a:pt x="15" y="93"/>
                </a:cubicBezTo>
                <a:cubicBezTo>
                  <a:pt x="13" y="95"/>
                  <a:pt x="13" y="97"/>
                  <a:pt x="14" y="98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4" y="108"/>
                  <a:pt x="26" y="108"/>
                  <a:pt x="28" y="106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9" y="103"/>
                  <a:pt x="45" y="106"/>
                  <a:pt x="52" y="107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8"/>
                  <a:pt x="53" y="120"/>
                  <a:pt x="55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9" y="120"/>
                  <a:pt x="70" y="118"/>
                  <a:pt x="70" y="116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6" y="106"/>
                  <a:pt x="82" y="103"/>
                  <a:pt x="87" y="100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6" y="108"/>
                  <a:pt x="98" y="108"/>
                  <a:pt x="99" y="107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7"/>
                  <a:pt x="109" y="95"/>
                  <a:pt x="107" y="93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4" y="81"/>
                  <a:pt x="106" y="76"/>
                  <a:pt x="108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19" y="69"/>
                  <a:pt x="121" y="68"/>
                  <a:pt x="121" y="6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21" y="52"/>
                  <a:pt x="119" y="51"/>
                  <a:pt x="117" y="51"/>
                </a:cubicBezTo>
                <a:close/>
                <a:moveTo>
                  <a:pt x="61" y="82"/>
                </a:moveTo>
                <a:cubicBezTo>
                  <a:pt x="48" y="82"/>
                  <a:pt x="38" y="72"/>
                  <a:pt x="38" y="60"/>
                </a:cubicBezTo>
                <a:cubicBezTo>
                  <a:pt x="38" y="48"/>
                  <a:pt x="48" y="38"/>
                  <a:pt x="61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2"/>
                  <a:pt x="73" y="82"/>
                  <a:pt x="61" y="82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4387341" y="4267290"/>
            <a:ext cx="239744" cy="269843"/>
          </a:xfrm>
          <a:custGeom>
            <a:avLst/>
            <a:gdLst/>
            <a:ahLst/>
            <a:cxnLst/>
            <a:rect l="l" t="t" r="r" b="b"/>
            <a:pathLst>
              <a:path w="91" h="102">
                <a:moveTo>
                  <a:pt x="76" y="45"/>
                </a:moveTo>
                <a:cubicBezTo>
                  <a:pt x="65" y="52"/>
                  <a:pt x="54" y="52"/>
                  <a:pt x="50" y="52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0" y="93"/>
                  <a:pt x="0" y="93"/>
                  <a:pt x="0" y="93"/>
                </a:cubicBezTo>
                <a:cubicBezTo>
                  <a:pt x="43" y="47"/>
                  <a:pt x="43" y="47"/>
                  <a:pt x="43" y="47"/>
                </a:cubicBezTo>
                <a:cubicBezTo>
                  <a:pt x="42" y="43"/>
                  <a:pt x="40" y="32"/>
                  <a:pt x="45" y="19"/>
                </a:cubicBezTo>
                <a:cubicBezTo>
                  <a:pt x="52" y="4"/>
                  <a:pt x="70" y="0"/>
                  <a:pt x="70" y="0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1"/>
                  <a:pt x="69" y="21"/>
                  <a:pt x="70" y="22"/>
                </a:cubicBezTo>
                <a:cubicBezTo>
                  <a:pt x="70" y="22"/>
                  <a:pt x="70" y="23"/>
                  <a:pt x="70" y="24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17"/>
                  <a:pt x="90" y="36"/>
                  <a:pt x="76" y="45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4049394" y="4452456"/>
            <a:ext cx="461677" cy="429292"/>
          </a:xfrm>
          <a:custGeom>
            <a:avLst/>
            <a:gdLst/>
            <a:ahLst/>
            <a:cxnLst/>
            <a:rect l="l" t="t" r="r" b="b"/>
            <a:pathLst>
              <a:path w="175" h="163">
                <a:moveTo>
                  <a:pt x="77" y="0"/>
                </a:moveTo>
                <a:cubicBezTo>
                  <a:pt x="95" y="0"/>
                  <a:pt x="112" y="6"/>
                  <a:pt x="127" y="16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0" y="36"/>
                  <a:pt x="92" y="34"/>
                  <a:pt x="84" y="34"/>
                </a:cubicBezTo>
                <a:cubicBezTo>
                  <a:pt x="59" y="34"/>
                  <a:pt x="41" y="54"/>
                  <a:pt x="44" y="80"/>
                </a:cubicBezTo>
                <a:cubicBezTo>
                  <a:pt x="47" y="105"/>
                  <a:pt x="70" y="125"/>
                  <a:pt x="96" y="125"/>
                </a:cubicBezTo>
                <a:cubicBezTo>
                  <a:pt x="121" y="125"/>
                  <a:pt x="138" y="105"/>
                  <a:pt x="135" y="80"/>
                </a:cubicBezTo>
                <a:cubicBezTo>
                  <a:pt x="134" y="71"/>
                  <a:pt x="130" y="63"/>
                  <a:pt x="125" y="56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58" y="46"/>
                  <a:pt x="166" y="63"/>
                  <a:pt x="169" y="82"/>
                </a:cubicBezTo>
                <a:cubicBezTo>
                  <a:pt x="175" y="127"/>
                  <a:pt x="143" y="163"/>
                  <a:pt x="98" y="163"/>
                </a:cubicBezTo>
                <a:cubicBezTo>
                  <a:pt x="53" y="163"/>
                  <a:pt x="12" y="127"/>
                  <a:pt x="6" y="82"/>
                </a:cubicBezTo>
                <a:cubicBezTo>
                  <a:pt x="0" y="37"/>
                  <a:pt x="31" y="0"/>
                  <a:pt x="77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4188840" y="4568375"/>
            <a:ext cx="195167" cy="181737"/>
          </a:xfrm>
          <a:custGeom>
            <a:avLst/>
            <a:gdLst/>
            <a:ahLst/>
            <a:cxnLst/>
            <a:rect l="l" t="t" r="r" b="b"/>
            <a:pathLst>
              <a:path w="74" h="69">
                <a:moveTo>
                  <a:pt x="42" y="69"/>
                </a:moveTo>
                <a:cubicBezTo>
                  <a:pt x="23" y="69"/>
                  <a:pt x="5" y="54"/>
                  <a:pt x="3" y="35"/>
                </a:cubicBezTo>
                <a:cubicBezTo>
                  <a:pt x="0" y="16"/>
                  <a:pt x="14" y="0"/>
                  <a:pt x="33" y="0"/>
                </a:cubicBezTo>
                <a:cubicBezTo>
                  <a:pt x="38" y="0"/>
                  <a:pt x="44" y="2"/>
                  <a:pt x="49" y="4"/>
                </a:cubicBezTo>
                <a:cubicBezTo>
                  <a:pt x="48" y="6"/>
                  <a:pt x="48" y="9"/>
                  <a:pt x="49" y="11"/>
                </a:cubicBezTo>
                <a:cubicBezTo>
                  <a:pt x="36" y="30"/>
                  <a:pt x="36" y="30"/>
                  <a:pt x="36" y="30"/>
                </a:cubicBezTo>
                <a:cubicBezTo>
                  <a:pt x="42" y="35"/>
                  <a:pt x="42" y="35"/>
                  <a:pt x="42" y="35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0"/>
                  <a:pt x="60" y="20"/>
                  <a:pt x="60" y="20"/>
                </a:cubicBezTo>
                <a:cubicBezTo>
                  <a:pt x="62" y="20"/>
                  <a:pt x="64" y="19"/>
                  <a:pt x="66" y="18"/>
                </a:cubicBezTo>
                <a:cubicBezTo>
                  <a:pt x="69" y="23"/>
                  <a:pt x="71" y="29"/>
                  <a:pt x="72" y="35"/>
                </a:cubicBezTo>
                <a:cubicBezTo>
                  <a:pt x="74" y="54"/>
                  <a:pt x="61" y="69"/>
                  <a:pt x="42" y="69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4296948" y="4518178"/>
            <a:ext cx="113728" cy="129349"/>
          </a:xfrm>
          <a:custGeom>
            <a:avLst/>
            <a:gdLst/>
            <a:ahLst/>
            <a:cxnLst/>
            <a:rect l="l" t="t" r="r" b="b"/>
            <a:pathLst>
              <a:path w="43" h="49">
                <a:moveTo>
                  <a:pt x="13" y="31"/>
                </a:moveTo>
                <a:cubicBezTo>
                  <a:pt x="11" y="28"/>
                  <a:pt x="12" y="25"/>
                  <a:pt x="14" y="22"/>
                </a:cubicBezTo>
                <a:cubicBezTo>
                  <a:pt x="32" y="0"/>
                  <a:pt x="32" y="0"/>
                  <a:pt x="32" y="0"/>
                </a:cubicBezTo>
                <a:cubicBezTo>
                  <a:pt x="43" y="9"/>
                  <a:pt x="43" y="9"/>
                  <a:pt x="43" y="9"/>
                </a:cubicBezTo>
                <a:cubicBezTo>
                  <a:pt x="24" y="32"/>
                  <a:pt x="24" y="32"/>
                  <a:pt x="24" y="32"/>
                </a:cubicBezTo>
                <a:cubicBezTo>
                  <a:pt x="22" y="34"/>
                  <a:pt x="19" y="35"/>
                  <a:pt x="17" y="34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8"/>
                  <a:pt x="0" y="48"/>
                  <a:pt x="0" y="48"/>
                </a:cubicBezTo>
                <a:lnTo>
                  <a:pt x="13" y="31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2994480" y="2711608"/>
            <a:ext cx="168233" cy="183703"/>
          </a:xfrm>
          <a:custGeom>
            <a:avLst/>
            <a:gdLst/>
            <a:ahLst/>
            <a:cxnLst/>
            <a:rect l="l" t="t" r="r" b="b"/>
            <a:pathLst>
              <a:path w="126" h="140">
                <a:moveTo>
                  <a:pt x="0" y="57"/>
                </a:moveTo>
                <a:lnTo>
                  <a:pt x="48" y="0"/>
                </a:lnTo>
                <a:lnTo>
                  <a:pt x="126" y="85"/>
                </a:lnTo>
                <a:lnTo>
                  <a:pt x="78" y="140"/>
                </a:lnTo>
                <a:lnTo>
                  <a:pt x="0" y="57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2776861" y="2807327"/>
            <a:ext cx="296432" cy="326720"/>
          </a:xfrm>
          <a:custGeom>
            <a:avLst/>
            <a:gdLst/>
            <a:ahLst/>
            <a:cxnLst/>
            <a:rect l="l" t="t" r="r" b="b"/>
            <a:pathLst>
              <a:path w="94" h="105">
                <a:moveTo>
                  <a:pt x="70" y="0"/>
                </a:moveTo>
                <a:cubicBezTo>
                  <a:pt x="63" y="9"/>
                  <a:pt x="63" y="9"/>
                  <a:pt x="63" y="9"/>
                </a:cubicBezTo>
                <a:cubicBezTo>
                  <a:pt x="21" y="30"/>
                  <a:pt x="21" y="30"/>
                  <a:pt x="21" y="30"/>
                </a:cubicBezTo>
                <a:cubicBezTo>
                  <a:pt x="20" y="30"/>
                  <a:pt x="14" y="33"/>
                  <a:pt x="12" y="37"/>
                </a:cubicBezTo>
                <a:cubicBezTo>
                  <a:pt x="10" y="40"/>
                  <a:pt x="2" y="67"/>
                  <a:pt x="1" y="70"/>
                </a:cubicBezTo>
                <a:cubicBezTo>
                  <a:pt x="0" y="71"/>
                  <a:pt x="0" y="75"/>
                  <a:pt x="0" y="77"/>
                </a:cubicBezTo>
                <a:cubicBezTo>
                  <a:pt x="0" y="78"/>
                  <a:pt x="2" y="93"/>
                  <a:pt x="3" y="102"/>
                </a:cubicBez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4"/>
                  <a:pt x="4" y="105"/>
                </a:cubicBezTo>
                <a:cubicBezTo>
                  <a:pt x="4" y="81"/>
                  <a:pt x="4" y="81"/>
                  <a:pt x="4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75"/>
                  <a:pt x="20" y="75"/>
                  <a:pt x="20" y="75"/>
                </a:cubicBezTo>
                <a:cubicBezTo>
                  <a:pt x="30" y="58"/>
                  <a:pt x="30" y="58"/>
                  <a:pt x="30" y="58"/>
                </a:cubicBezTo>
                <a:cubicBezTo>
                  <a:pt x="32" y="59"/>
                  <a:pt x="37" y="61"/>
                  <a:pt x="40" y="62"/>
                </a:cubicBezTo>
                <a:cubicBezTo>
                  <a:pt x="39" y="64"/>
                  <a:pt x="37" y="68"/>
                  <a:pt x="37" y="69"/>
                </a:cubicBezTo>
                <a:cubicBezTo>
                  <a:pt x="36" y="71"/>
                  <a:pt x="30" y="78"/>
                  <a:pt x="27" y="83"/>
                </a:cubicBezTo>
                <a:cubicBezTo>
                  <a:pt x="25" y="85"/>
                  <a:pt x="24" y="90"/>
                  <a:pt x="28" y="93"/>
                </a:cubicBezTo>
                <a:cubicBezTo>
                  <a:pt x="29" y="94"/>
                  <a:pt x="31" y="95"/>
                  <a:pt x="33" y="95"/>
                </a:cubicBezTo>
                <a:cubicBezTo>
                  <a:pt x="37" y="95"/>
                  <a:pt x="41" y="92"/>
                  <a:pt x="41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91"/>
                  <a:pt x="56" y="74"/>
                  <a:pt x="63" y="71"/>
                </a:cubicBezTo>
                <a:cubicBezTo>
                  <a:pt x="69" y="68"/>
                  <a:pt x="87" y="54"/>
                  <a:pt x="87" y="36"/>
                </a:cubicBezTo>
                <a:cubicBezTo>
                  <a:pt x="94" y="26"/>
                  <a:pt x="94" y="26"/>
                  <a:pt x="94" y="2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>
            <a:off x="2603268" y="3068479"/>
            <a:ext cx="467288" cy="345102"/>
          </a:xfrm>
          <a:custGeom>
            <a:avLst/>
            <a:gdLst/>
            <a:ahLst/>
            <a:cxnLst/>
            <a:rect l="l" t="t" r="r" b="b"/>
            <a:pathLst>
              <a:path w="148" h="111">
                <a:moveTo>
                  <a:pt x="124" y="49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4"/>
                  <a:pt x="86" y="14"/>
                  <a:pt x="86" y="14"/>
                </a:cubicBezTo>
                <a:cubicBezTo>
                  <a:pt x="83" y="13"/>
                  <a:pt x="81" y="12"/>
                  <a:pt x="80" y="10"/>
                </a:cubicBezTo>
                <a:cubicBezTo>
                  <a:pt x="77" y="7"/>
                  <a:pt x="77" y="3"/>
                  <a:pt x="7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36"/>
                  <a:pt x="55" y="36"/>
                  <a:pt x="55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4" y="66"/>
                  <a:pt x="24" y="66"/>
                  <a:pt x="24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48" y="111"/>
                  <a:pt x="148" y="111"/>
                  <a:pt x="148" y="111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49"/>
                  <a:pt x="148" y="49"/>
                  <a:pt x="148" y="49"/>
                </a:cubicBezTo>
                <a:lnTo>
                  <a:pt x="124" y="49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7803896" y="1483382"/>
            <a:ext cx="298777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稳定心肌细胞膜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95552" y="1965760"/>
            <a:ext cx="4404466" cy="18750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辅酶Q10能够稳定心肌细胞膜，减少异常电活动的发生，从而有助于改善心律失常。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03896" y="3946954"/>
            <a:ext cx="298777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调节心肌能量代谢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095605" y="4391232"/>
            <a:ext cx="4404360" cy="18750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辅酶Q10参与心肌能量代谢的调节，确保心肌细胞正常的能量供应，维持心脏正常节律。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Group 2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心律失常改善作用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3" name="署名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44" name="图片 43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70003" y="1095611"/>
            <a:ext cx="5251994" cy="5251994"/>
          </a:xfrm>
          <a:prstGeom prst="ellipse">
            <a:avLst/>
          </a:prstGeom>
          <a:gradFill>
            <a:gsLst>
              <a:gs pos="0">
                <a:schemeClr val="accent2">
                  <a:alpha val="40000"/>
                  <a:lumMod val="60000"/>
                  <a:lumOff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3637982" y="1263590"/>
            <a:ext cx="4916037" cy="4916037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282803" y="1908411"/>
            <a:ext cx="3626394" cy="362639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6012" y="2421620"/>
            <a:ext cx="2599976" cy="2599976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7568742" y="1485755"/>
            <a:ext cx="845312" cy="8453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150292" y="3006344"/>
            <a:ext cx="845312" cy="8453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641893" y="4903343"/>
            <a:ext cx="845312" cy="8453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7725002" y="1690784"/>
            <a:ext cx="532790" cy="43525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3382144" y="3262579"/>
            <a:ext cx="381610" cy="3816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7866091" y="5133975"/>
            <a:ext cx="396240" cy="38404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539110" y="317235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增强心肌收缩力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6662" y="1612351"/>
            <a:ext cx="222741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辅酶Q10的抗氧化作用可以减轻心脏受到的氧化应激损伤，降低心脏负担，有助于心衰患者的治疗与康复。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6662" y="1063099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减轻心脏负担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6662" y="397721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改善生活质量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6662" y="4535996"/>
            <a:ext cx="222741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辅酶Q10能够缓解心衰患者的症状，如呼吸困难、水肿等，提高患者的生活质量。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9110" y="3796745"/>
            <a:ext cx="222741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辅酶Q10能够提高心肌细胞的能量供应和代谢活性，增强心肌收缩力，改善心脏泵血功能。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8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充血性心力衰竭治疗支持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0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41" name="图片 40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6208" y="1934272"/>
            <a:ext cx="7934325" cy="18383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10275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10275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40793" y="3615462"/>
            <a:ext cx="5086502" cy="143377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3450" b="1">
                <a:solidFill>
                  <a:schemeClr val="bg1">
                    <a:lumMod val="25000"/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辅酶Q10补充注意事项与常见问题解答</a:t>
            </a:r>
            <a:endParaRPr lang="en-US" sz="3450" b="1">
              <a:solidFill>
                <a:schemeClr val="bg1">
                  <a:lumMod val="25000"/>
                  <a:alpha val="100000"/>
                </a:schemeClr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署名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4"/>
            </p:custDataLst>
          </p:nvPr>
        </p:nvGrpSpPr>
        <p:grpSpPr>
          <a:xfrm>
            <a:off x="6526530" y="260350"/>
            <a:ext cx="5423535" cy="5601335"/>
            <a:chOff x="10518" y="50"/>
            <a:chExt cx="8541" cy="8821"/>
          </a:xfrm>
        </p:grpSpPr>
        <p:pic>
          <p:nvPicPr>
            <p:cNvPr id="4" name="图片 3" descr="辅酶Q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l="20" r="20"/>
            <a:stretch>
              <a:fillRect/>
            </a:stretch>
          </p:blipFill>
          <p:spPr>
            <a:xfrm>
              <a:off x="10518" y="50"/>
              <a:ext cx="4271" cy="4421"/>
            </a:xfrm>
            <a:prstGeom prst="rect">
              <a:avLst/>
            </a:prstGeom>
          </p:spPr>
        </p:pic>
        <p:pic>
          <p:nvPicPr>
            <p:cNvPr id="11" name="图片 10" descr="c:/users/administrator/desktop/柏维公司资料/包装瓶/辅酶Q10.jpg辅酶Q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1702" r="1702"/>
            <a:stretch>
              <a:fillRect/>
            </a:stretch>
          </p:blipFill>
          <p:spPr>
            <a:xfrm>
              <a:off x="10518" y="4451"/>
              <a:ext cx="4271" cy="4421"/>
            </a:xfrm>
            <a:prstGeom prst="rect">
              <a:avLst/>
            </a:prstGeom>
          </p:spPr>
        </p:pic>
        <p:pic>
          <p:nvPicPr>
            <p:cNvPr id="9" name="图片 8" descr="c:/users/administrator/desktop/柏维公司资料/包装瓶/辅酶Q10.jpg辅酶Q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"/>
            <a:srcRect l="1702" r="1702"/>
            <a:stretch>
              <a:fillRect/>
            </a:stretch>
          </p:blipFill>
          <p:spPr>
            <a:xfrm>
              <a:off x="14769" y="50"/>
              <a:ext cx="4271" cy="4421"/>
            </a:xfrm>
            <a:prstGeom prst="rect">
              <a:avLst/>
            </a:prstGeom>
          </p:spPr>
        </p:pic>
        <p:pic>
          <p:nvPicPr>
            <p:cNvPr id="12" name="图片 11" descr="c:/users/administrator/desktop/柏维公司资料/包装瓶/辅酶Q10.jpg辅酶Q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"/>
            <a:srcRect l="1702" r="1702"/>
            <a:stretch>
              <a:fillRect/>
            </a:stretch>
          </p:blipFill>
          <p:spPr>
            <a:xfrm>
              <a:off x="14789" y="4440"/>
              <a:ext cx="4271" cy="4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74882" y="1165346"/>
            <a:ext cx="5016408" cy="5733525"/>
          </a:xfrm>
          <a:prstGeom prst="parallelogram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161995" y="1165346"/>
            <a:ext cx="4300144" cy="5733525"/>
          </a:xfrm>
          <a:prstGeom prst="parallelogram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适宜人群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辅酶Q10适合心脑血管疾病患者、糖尿病患者、肝肾功能不全者等成人补充，也适用于运动员和老年人增强体力和抗氧化能力。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32636" y="2904135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剂量建议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469283" y="3099207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3912035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194231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3249042" y="2971923"/>
            <a:ext cx="1102577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32636" y="3430903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一般成人每日推荐剂量为30-100mg，具体剂量需根据个人情况和医生建议进行调整。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31562" y="4642924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3068208" y="4837996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510960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793156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2878500" y="4710712"/>
            <a:ext cx="1115711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31562" y="5169692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孕妇、哺乳期妇女及儿童在补充辅酶Q10前，应咨询专业医生意见。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适宜人群与剂量建议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4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45" name="图片 44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544" y="182803"/>
            <a:ext cx="3525159" cy="12001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57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57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71220" y="2423160"/>
            <a:ext cx="6940550" cy="235458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marL="203200" lvl="0" indent="-203200">
              <a:lnSpc>
                <a:spcPct val="140000"/>
              </a:lnSpc>
              <a:spcBef>
                <a:spcPts val="450"/>
              </a:spcBef>
              <a:buFont typeface="Arial" panose="020B0604020202020204"/>
              <a:buChar char="•"/>
            </a:pPr>
            <a:r>
              <a:rPr lang="en-US" sz="24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辅酶Q10基本介绍</a:t>
            </a:r>
            <a:endParaRPr lang="en-US" sz="24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450"/>
              </a:spcBef>
              <a:buFont typeface="Arial" panose="020B0604020202020204"/>
              <a:buChar char="•"/>
            </a:pPr>
            <a:r>
              <a:rPr lang="en-US" sz="24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辅酶Q10的四大作用</a:t>
            </a:r>
            <a:endParaRPr lang="en-US" sz="24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450"/>
              </a:spcBef>
              <a:buFont typeface="Arial" panose="020B0604020202020204"/>
              <a:buChar char="•"/>
            </a:pPr>
            <a:r>
              <a:rPr lang="en-US" sz="24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高纯度辅酶Q10补充原因与关联</a:t>
            </a:r>
            <a:endParaRPr lang="en-US" sz="24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450"/>
              </a:spcBef>
              <a:buFont typeface="Arial" panose="020B0604020202020204"/>
              <a:buChar char="•"/>
            </a:pPr>
            <a:r>
              <a:rPr lang="en-US" sz="24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辅酶Q10补充注意事项与常见问题解答</a:t>
            </a:r>
            <a:endParaRPr lang="en-US" sz="24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6" name="图片 5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62825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4345" y="2028557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辅酶Q10建议餐后服用，以提高吸收率。可根据个人习惯选择早餐或午餐后服用。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4345" y="1509487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服用时间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1153983"/>
            <a:ext cx="5194482" cy="5194482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4345" y="3637901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辅酶Q10一般为胶囊或片剂形式，可直接吞服，并配以适量温开水。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4345" y="3118831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服用方法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4345" y="5274339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避免与含咖啡因的饮料（如咖啡、茶）同时服用，以免影响吸收效果。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4345" y="4755268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3829" y="3237602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763829" y="4874039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2" name="Group 12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服用时间及方法指导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35" name="图片 34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29637" y="143487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764381" y="156961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4" name="Connector 4"/>
          <p:cNvCxnSpPr/>
          <p:nvPr/>
        </p:nvCxnSpPr>
        <p:spPr>
          <a:xfrm>
            <a:off x="3948703" y="2073002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4406789" y="122051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可能的副作用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06789" y="176915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辅酶Q10通常安全性较高，但少数人可能出现胃肠道不适、皮疹等轻微副作用。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-545608" y="2453663"/>
            <a:ext cx="3870955" cy="387095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344549" y="2654723"/>
            <a:ext cx="3468836" cy="3468836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629637" y="3155196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3764381" y="3289940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1" name="Connector 11"/>
          <p:cNvCxnSpPr/>
          <p:nvPr/>
        </p:nvCxnSpPr>
        <p:spPr>
          <a:xfrm>
            <a:off x="3948703" y="3793327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2"/>
          <p:cNvSpPr txBox="1"/>
          <p:nvPr/>
        </p:nvSpPr>
        <p:spPr>
          <a:xfrm>
            <a:off x="4406789" y="2940841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应对措施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06789" y="3489481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若出现不适症状，建议暂停服用并咨询医生。症状消失后，可尝试减少剂量或改变服用方式再次尝试。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3629637" y="487552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64381" y="501026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3948703" y="5513651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4406789" y="466116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06789" y="520980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如出现严重过敏反应，应立即就医。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可能出现的副作用及应对措施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1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42" name="图片 41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982796" y="3116804"/>
            <a:ext cx="5783287" cy="1160526"/>
            <a:chOff x="5982796" y="3116804"/>
            <a:chExt cx="5783287" cy="1160526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16804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风险提示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575147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在服用辅酶Q10期间，如同时使用其他药物，特别是上述类药物，应提前告知医生，以便调整治疗方案。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982796" y="4769459"/>
            <a:ext cx="5783287" cy="1160526"/>
            <a:chOff x="5982796" y="4769459"/>
            <a:chExt cx="5783287" cy="1160526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769459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注意事项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27802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避免自行调整药物剂量或更换药物，以免发生不良反应或影响治疗效果。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82796" y="1468163"/>
            <a:ext cx="4521094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相互作用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82796" y="1926506"/>
            <a:ext cx="5700871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辅酶Q10可能与抗凝药物（如华法林）、降血糖药物等产生相互作用，影响药效。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9006" y="1293634"/>
            <a:ext cx="4563025" cy="4563025"/>
          </a:xfrm>
          <a:prstGeom prst="diamond">
            <a:avLst/>
          </a:prstGeom>
        </p:spPr>
      </p:pic>
      <p:grpSp>
        <p:nvGrpSpPr>
          <p:cNvPr id="11" name="Group 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与其他药物相互作用风险提示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34" name="图片 33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0924" y="2345155"/>
            <a:ext cx="8296306" cy="15049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64000"/>
              </a:lnSpc>
            </a:pPr>
            <a:r>
              <a:rPr lang="en-US" sz="9975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9975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6334" y="3939266"/>
            <a:ext cx="2623718" cy="6534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38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38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署名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6208" y="1934272"/>
            <a:ext cx="7934325" cy="18383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10275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0275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40793" y="3615462"/>
            <a:ext cx="5086502" cy="143377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3450" b="1">
                <a:solidFill>
                  <a:schemeClr val="bg1">
                    <a:lumMod val="25000"/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辅酶Q10基本介绍</a:t>
            </a:r>
            <a:endParaRPr lang="en-US" sz="3450" b="1">
              <a:solidFill>
                <a:schemeClr val="bg1">
                  <a:lumMod val="25000"/>
                  <a:alpha val="100000"/>
                </a:schemeClr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7b0a20202020227069636672616d65646573223a2022220a7d0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5353685" y="635"/>
            <a:ext cx="6857365" cy="6857365"/>
          </a:xfrm>
          <a:prstGeom prst="rect">
            <a:avLst/>
          </a:prstGeom>
        </p:spPr>
      </p:pic>
      <p:sp>
        <p:nvSpPr>
          <p:cNvPr id="10" name="署名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>
            <p:custDataLst>
              <p:tags r:id="rId3"/>
            </p:custDataLst>
          </p:nvPr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4935912" y="525146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6074571" y="4851539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结构特点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6074571" y="5341007"/>
            <a:ext cx="5486256" cy="9398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辅酶Q10的化学结构包括一个苯醌环和一个长链的类异戊二烯基团，使其既具有亲脂性又具有亲水性。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>
            <p:custDataLst>
              <p:tags r:id="rId7"/>
            </p:custDataLst>
          </p:nvPr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>
            <p:custDataLst>
              <p:tags r:id="rId8"/>
            </p:custDataLst>
          </p:nvPr>
        </p:nvSpPr>
        <p:spPr>
          <a:xfrm>
            <a:off x="4935912" y="197508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9"/>
            </p:custDataLst>
          </p:nvPr>
        </p:nvSpPr>
        <p:spPr>
          <a:xfrm>
            <a:off x="6074571" y="1538583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10"/>
            </p:custDataLst>
          </p:nvPr>
        </p:nvSpPr>
        <p:spPr>
          <a:xfrm>
            <a:off x="6074571" y="2003667"/>
            <a:ext cx="5486256" cy="9398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辅酶Q10，又称泛醌，是一种脂溶性的醌类化合物，广泛存在于生物体内。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>
            <p:custDataLst>
              <p:tags r:id="rId11"/>
            </p:custDataLst>
          </p:nvPr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>
            <p:custDataLst>
              <p:tags r:id="rId12"/>
            </p:custDataLst>
          </p:nvPr>
        </p:nvSpPr>
        <p:spPr>
          <a:xfrm>
            <a:off x="4935912" y="361327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3"/>
            </p:custDataLst>
          </p:nvPr>
        </p:nvSpPr>
        <p:spPr>
          <a:xfrm>
            <a:off x="6074571" y="3188965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性质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4"/>
            </p:custDataLst>
          </p:nvPr>
        </p:nvSpPr>
        <p:spPr>
          <a:xfrm>
            <a:off x="6074571" y="3666241"/>
            <a:ext cx="5486256" cy="9398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辅酶Q10具有氧化还原特性，是细胞呼吸链中的重要递氢体，参与能量生成过程。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辅酶Q10定义与性质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8" name="署名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8813165" y="65106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39" name="图片 38" descr="龙康壮LOGO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" y="6540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4542" r="4542"/>
          <a:stretch>
            <a:fillRect/>
          </a:stretch>
        </p:blipFill>
        <p:spPr>
          <a:xfrm>
            <a:off x="7092557" y="1559288"/>
            <a:ext cx="4492828" cy="4492828"/>
          </a:xfrm>
          <a:prstGeom prst="roundRect">
            <a:avLst/>
          </a:prstGeom>
        </p:spPr>
      </p:pic>
      <p:sp>
        <p:nvSpPr>
          <p:cNvPr id="3" name="Freeform 3"/>
          <p:cNvSpPr/>
          <p:nvPr>
            <p:custDataLst>
              <p:tags r:id="rId3"/>
            </p:custDataLst>
          </p:nvPr>
        </p:nvSpPr>
        <p:spPr>
          <a:xfrm>
            <a:off x="539110" y="148837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739477" y="137065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Freeform 5"/>
          <p:cNvSpPr/>
          <p:nvPr>
            <p:custDataLst>
              <p:tags r:id="rId5"/>
            </p:custDataLst>
          </p:nvPr>
        </p:nvSpPr>
        <p:spPr>
          <a:xfrm>
            <a:off x="539110" y="320584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6"/>
            </p:custDataLst>
          </p:nvPr>
        </p:nvSpPr>
        <p:spPr>
          <a:xfrm>
            <a:off x="739477" y="308812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>
            <p:custDataLst>
              <p:tags r:id="rId7"/>
            </p:custDataLst>
          </p:nvPr>
        </p:nvSpPr>
        <p:spPr>
          <a:xfrm>
            <a:off x="539110" y="4984278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>
            <p:custDataLst>
              <p:tags r:id="rId8"/>
            </p:custDataLst>
          </p:nvPr>
        </p:nvSpPr>
        <p:spPr>
          <a:xfrm>
            <a:off x="739477" y="4866556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9"/>
            </p:custDataLst>
          </p:nvPr>
        </p:nvSpPr>
        <p:spPr>
          <a:xfrm>
            <a:off x="2248535" y="1715158"/>
            <a:ext cx="4235703" cy="9398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辅酶Q10最早是在动物心脏的线粒体中被发现，随后在多种生物组织中被证实存在。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10"/>
            </p:custDataLst>
          </p:nvPr>
        </p:nvSpPr>
        <p:spPr>
          <a:xfrm>
            <a:off x="2248535" y="1250513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发现过程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11"/>
            </p:custDataLst>
          </p:nvPr>
        </p:nvSpPr>
        <p:spPr>
          <a:xfrm>
            <a:off x="2248535" y="3368732"/>
            <a:ext cx="4235703" cy="12858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自发现以来，辅酶Q10一直是生物化学和医学领域的研究热点，其生理功能和临床应用逐渐得到揭示。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2"/>
            </p:custDataLst>
          </p:nvPr>
        </p:nvSpPr>
        <p:spPr>
          <a:xfrm>
            <a:off x="2248535" y="2928472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研究历史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3"/>
            </p:custDataLst>
          </p:nvPr>
        </p:nvSpPr>
        <p:spPr>
          <a:xfrm>
            <a:off x="2248535" y="5105375"/>
            <a:ext cx="4235703" cy="12858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由于辅酶Q10在细胞呼吸链中起到传递氢离子的作用，且其分子结构与维生素K相似，因此被命名为“辅酶Q10”。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4"/>
            </p:custDataLst>
          </p:nvPr>
        </p:nvSpPr>
        <p:spPr>
          <a:xfrm>
            <a:off x="2248535" y="4694325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命名由来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辅酶Q10的发现与历史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7" name="署名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38" name="图片 37" descr="龙康壮LOGO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5128" y="1258733"/>
            <a:ext cx="5140490" cy="5140490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22466" y="1924848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辅酶Q10在人体内主要分布在心肌、骨骼肌、肝脏等能量需求较高的组织中，尤其在心肌细胞中含量丰富。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22466" y="1539657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存在部位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22466" y="3539953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辅酶Q10在人体内主要参与氧化磷酸化过程，是细胞能量生成的重要因子。同时，它还具有抗氧化、保护细胞膜完整性、调节基因表达等多种生理功能。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22466" y="3191338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生理功能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422466" y="5213997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人体缺乏辅酶Q10可能导致能量代谢障碍、心肌功能受损、免疫力下降等健康问题。因此，保持辅酶Q10的充足摄入对于维持人体正常生理功能具有重要意义。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422466" y="4823558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缺乏影响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Group 9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辅酶Q10在人体内的存在与功能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32" name="图片 31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6208" y="1934272"/>
            <a:ext cx="7934325" cy="18383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10275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0275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辅酶Q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23495"/>
            <a:ext cx="6859905" cy="68599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40793" y="3615462"/>
            <a:ext cx="5086502" cy="143377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3450" b="1">
                <a:solidFill>
                  <a:schemeClr val="bg1">
                    <a:lumMod val="25000"/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辅酶Q10的四大作用</a:t>
            </a:r>
            <a:endParaRPr lang="en-US" sz="3450" b="1">
              <a:solidFill>
                <a:schemeClr val="bg1">
                  <a:lumMod val="25000"/>
                  <a:alpha val="100000"/>
                </a:schemeClr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5416" y="3075841"/>
            <a:ext cx="1954703" cy="196961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660673" y="3426081"/>
            <a:ext cx="2699191" cy="271978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288494" y="1513149"/>
            <a:ext cx="1721774" cy="17217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280421" y="2711491"/>
            <a:ext cx="3039989" cy="94488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辅酶Q10能够促进心肌细胞的能量代谢，增强心肌收缩力，有助于改善心脏功能。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9254" y="1623909"/>
            <a:ext cx="1500254" cy="1500254"/>
          </a:xfrm>
          <a:prstGeom prst="ellipse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3814" y="2226284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改善心肌代谢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00757" y="1971492"/>
            <a:ext cx="3121877" cy="122174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辅酶Q10具有强大的抗氧化能力，可以清除自由基，保护心肌细胞免受氧化损伤，从而预防心血管疾病的发生。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300757" y="1513149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抗氧化作用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20154" y="3595858"/>
            <a:ext cx="2380229" cy="2380229"/>
          </a:xfrm>
          <a:prstGeom prst="ellipse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37042" y="3234923"/>
            <a:ext cx="1651452" cy="1651452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21512" y="4777233"/>
            <a:ext cx="3219450" cy="66802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辅酶Q10能够改善心肌缺血，减轻心绞痛症状，提高患者生活质量。</a:t>
            </a:r>
            <a:endParaRPr lang="en-US" sz="1500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21512" y="4318890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缓解心绞痛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保护心脏功能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6" name="署名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37" name="图片 36" descr="龙康壮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963" y="1569535"/>
            <a:ext cx="4219249" cy="4219249"/>
          </a:xfrm>
          <a:prstGeom prst="ellipse">
            <a:avLst/>
          </a:prstGeom>
        </p:spPr>
      </p:pic>
      <p:grpSp>
        <p:nvGrpSpPr>
          <p:cNvPr id="3" name="Group 3"/>
          <p:cNvGrpSpPr/>
          <p:nvPr/>
        </p:nvGrpSpPr>
        <p:grpSpPr>
          <a:xfrm rot="0">
            <a:off x="5163133" y="1294832"/>
            <a:ext cx="6264882" cy="1468186"/>
            <a:chOff x="5163133" y="1294832"/>
            <a:chExt cx="6264882" cy="1468186"/>
          </a:xfrm>
        </p:grpSpPr>
        <p:sp>
          <p:nvSpPr>
            <p:cNvPr id="4" name="AutoShape 4"/>
            <p:cNvSpPr/>
            <p:nvPr/>
          </p:nvSpPr>
          <p:spPr>
            <a:xfrm>
              <a:off x="5328795" y="1294832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632910" y="1424361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抗衰老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32910" y="1910708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辅酶Q10能够深入肌肤，促进皮肤细胞的新陈代谢，减少自由基对皮肤的损害，从而达到抗衰老的效果。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5163133" y="1294832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5163133" y="2945066"/>
            <a:ext cx="6264882" cy="1468186"/>
            <a:chOff x="5163133" y="2945066"/>
            <a:chExt cx="6264882" cy="1468186"/>
          </a:xfrm>
        </p:grpSpPr>
        <p:sp>
          <p:nvSpPr>
            <p:cNvPr id="9" name="AutoShape 9"/>
            <p:cNvSpPr/>
            <p:nvPr/>
          </p:nvSpPr>
          <p:spPr>
            <a:xfrm>
              <a:off x="5328795" y="2945066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632910" y="3074595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淡化皱纹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632910" y="3560941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辅酶Q10能够增加皮肤弹性，减少皱纹的形成，使皮肤更加紧致光滑。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163133" y="2945066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0">
            <a:off x="5163133" y="4595300"/>
            <a:ext cx="6264882" cy="1468186"/>
            <a:chOff x="5163133" y="4595300"/>
            <a:chExt cx="6264882" cy="1468186"/>
          </a:xfrm>
        </p:grpSpPr>
        <p:sp>
          <p:nvSpPr>
            <p:cNvPr id="14" name="AutoShape 14"/>
            <p:cNvSpPr/>
            <p:nvPr/>
          </p:nvSpPr>
          <p:spPr>
            <a:xfrm>
              <a:off x="5328795" y="4595300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632910" y="4724828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保湿作用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632910" y="5211175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辅酶Q10具有良好的保湿效果，能够锁住肌肤水分，维持皮肤水润状态。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163133" y="4595300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保护皮肤效果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0" name="署名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13165" y="6434455"/>
            <a:ext cx="3199765" cy="399415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柏维生物科技有限公司</a:t>
            </a:r>
            <a:endParaRPr lang="zh-CN" altLang="en-US" sz="2000"/>
          </a:p>
        </p:txBody>
      </p:sp>
      <p:pic>
        <p:nvPicPr>
          <p:cNvPr id="41" name="图片 40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-10795"/>
            <a:ext cx="697865" cy="763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1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2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3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4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5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6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7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8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9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1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3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4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5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7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8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19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2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21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2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23.xml><?xml version="1.0" encoding="utf-8"?>
<p:tagLst xmlns:p="http://schemas.openxmlformats.org/presentationml/2006/main">
  <p:tag name="KSO_WM_UNIT_PLACING_PICTURE_USER_VIEWPORT" val="{&quot;height&quot;:8821,&quot;width&quot;:8541}"/>
</p:tagLst>
</file>

<file path=ppt/tags/tag124.xml><?xml version="1.0" encoding="utf-8"?>
<p:tagLst xmlns:p="http://schemas.openxmlformats.org/presentationml/2006/main">
  <p:tag name="KSO_WM_UNIT_PLACING_PICTURE_USER_VIEWPORT" val="{&quot;height&quot;:8941,&quot;width&quot;:8642}"/>
  <p:tag name="KSO_WM_UNIT_PLACING_PICTURE_USER_RELATIVERECTANGLE" val="{&quot;bottom&quot;:0,&quot;left&quot;:0,&quot;right&quot;:0,&quot;top&quot;:0}"/>
  <p:tag name="KSO_WM_UNIT_PLACING_PICTURE_COLLAGE_RELATIVERECTANGLE" val="{&quot;bottom&quot;:0,&quot;left&quot;:0.00019567058350758722,&quot;right&quot;:0.00019567058350758722,&quot;top&quot;:0}"/>
  <p:tag name="KSO_WM_UNIT_PLACING_PICTURE_COLLAGE_VIEWPORT" val="{&quot;height&quot;:4420.500000000001,&quot;width&quot;:4271}"/>
  <p:tag name="KSO_WM_UNIT_PLACING_PICTURE_INFO" val="{&quot;code&quot;:&quot;bAb[3]&quot;,&quot;full_picture&quot;:false,&quot;last_crop_picture&quot;:&quot;bAb[3]&quot;,&quot;scheme&quot;:&quot;4-1&quot;,&quot;spacing&quot;:5}"/>
  <p:tag name="KSO_WM_UNIT_PLACING_PICTURE" val="131409.242"/>
  <p:tag name="KSO_WM_BEAUTIFY_FLAG" val=""/>
  <p:tag name="KSO_WM_UNIT_INDEX" val=""/>
  <p:tag name="KSO_WM_UNIT_ID" val=""/>
</p:tagLst>
</file>

<file path=ppt/tags/tag125.xml><?xml version="1.0" encoding="utf-8"?>
<p:tagLst xmlns:p="http://schemas.openxmlformats.org/presentationml/2006/main">
  <p:tag name="KSO_WM_UNIT_PLACING_PICTURE" val="131409.242"/>
  <p:tag name="KSO_WM_BEAUTIFY_FLAG" val=""/>
  <p:tag name="KSO_WM_UNIT_INDEX" val=""/>
  <p:tag name="KSO_WM_UNIT_ID" val=""/>
  <p:tag name="KSO_WM_UNIT_PLACING_PICTURE_USER_RELATIVERECTANGLE" val="{&quot;bottom&quot;:0,&quot;left&quot;:0,&quot;right&quot;:0,&quot;top&quot;:0}"/>
  <p:tag name="KSO_WM_UNIT_PLACING_PICTURE_COLLAGE_RELATIVERECTANGLE" val="{&quot;bottom&quot;:0,&quot;left&quot;:0.016909851826716484,&quot;right&quot;:0.016909851826716484,&quot;top&quot;:0}"/>
  <p:tag name="KSO_WM_UNIT_PLACING_PICTURE_COLLAGE_VIEWPORT" val="{&quot;height&quot;:4420.500000000001,&quot;width&quot;:4271}"/>
  <p:tag name="KSO_WM_UNIT_PLACING_PICTURE_INFO" val="{&quot;code&quot;:&quot;bAb[3]&quot;,&quot;full_picture&quot;:false,&quot;last_crop_picture&quot;:&quot;bAb[3]&quot;,&quot;scheme&quot;:&quot;4-1&quot;,&quot;spacing&quot;:5}"/>
  <p:tag name="KSO_WM_UNIT_PLACING_PICTURE_USER_VIEWPORT" val="{&quot;height&quot;:4420.500000000001,&quot;width&quot;:4271}"/>
</p:tagLst>
</file>

<file path=ppt/tags/tag126.xml><?xml version="1.0" encoding="utf-8"?>
<p:tagLst xmlns:p="http://schemas.openxmlformats.org/presentationml/2006/main">
  <p:tag name="KSO_WM_UNIT_PLACING_PICTURE" val="131409.242"/>
  <p:tag name="KSO_WM_BEAUTIFY_FLAG" val=""/>
  <p:tag name="KSO_WM_UNIT_INDEX" val=""/>
  <p:tag name="KSO_WM_UNIT_ID" val=""/>
  <p:tag name="KSO_WM_UNIT_PLACING_PICTURE_USER_RELATIVERECTANGLE" val="{&quot;bottom&quot;:0,&quot;left&quot;:0,&quot;right&quot;:0,&quot;top&quot;:0}"/>
  <p:tag name="KSO_WM_UNIT_PLACING_PICTURE_COLLAGE_RELATIVERECTANGLE" val="{&quot;bottom&quot;:0,&quot;left&quot;:0.016909851826716484,&quot;right&quot;:0.016909851826716484,&quot;top&quot;:0}"/>
  <p:tag name="KSO_WM_UNIT_PLACING_PICTURE_COLLAGE_VIEWPORT" val="{&quot;height&quot;:4420.500000000001,&quot;width&quot;:4271}"/>
  <p:tag name="KSO_WM_UNIT_PLACING_PICTURE_INFO" val="{&quot;code&quot;:&quot;bAb[3]&quot;,&quot;full_picture&quot;:false,&quot;last_crop_picture&quot;:&quot;bAb[3]&quot;,&quot;scheme&quot;:&quot;4-1&quot;,&quot;spacing&quot;:5}"/>
  <p:tag name="KSO_WM_UNIT_PLACING_PICTURE_USER_VIEWPORT" val="{&quot;height&quot;:4420.500000000001,&quot;width&quot;:4271}"/>
</p:tagLst>
</file>

<file path=ppt/tags/tag127.xml><?xml version="1.0" encoding="utf-8"?>
<p:tagLst xmlns:p="http://schemas.openxmlformats.org/presentationml/2006/main">
  <p:tag name="KSO_WM_UNIT_PLACING_PICTURE" val="131409.242"/>
  <p:tag name="KSO_WM_BEAUTIFY_FLAG" val=""/>
  <p:tag name="KSO_WM_UNIT_INDEX" val=""/>
  <p:tag name="KSO_WM_UNIT_ID" val=""/>
  <p:tag name="KSO_WM_UNIT_PLACING_PICTURE_USER_RELATIVERECTANGLE" val="{&quot;bottom&quot;:0,&quot;left&quot;:0,&quot;right&quot;:0,&quot;top&quot;:0}"/>
  <p:tag name="KSO_WM_UNIT_PLACING_PICTURE_COLLAGE_RELATIVERECTANGLE" val="{&quot;bottom&quot;:0,&quot;left&quot;:0.016909851826716484,&quot;right&quot;:0.016909851826716484,&quot;top&quot;:0}"/>
  <p:tag name="KSO_WM_UNIT_PLACING_PICTURE_COLLAGE_VIEWPORT" val="{&quot;height&quot;:4420.500000000001,&quot;width&quot;:4271}"/>
  <p:tag name="KSO_WM_UNIT_PLACING_PICTURE_INFO" val="{&quot;code&quot;:&quot;bAb[3]&quot;,&quot;full_picture&quot;:false,&quot;last_crop_picture&quot;:&quot;bAb[3]&quot;,&quot;scheme&quot;:&quot;4-1&quot;,&quot;spacing&quot;:5}"/>
  <p:tag name="KSO_WM_UNIT_PLACING_PICTURE_USER_VIEWPORT" val="{&quot;height&quot;:4421,&quot;width&quot;:4271}"/>
</p:tagLst>
</file>

<file path=ppt/tags/tag128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29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3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31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3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133.xml><?xml version="1.0" encoding="utf-8"?>
<p:tagLst xmlns:p="http://schemas.openxmlformats.org/presentationml/2006/main">
  <p:tag name="commondata" val="eyJoZGlkIjoiOWFjZmNhOTNmOTZkYjY1MDRlYjFlYmNjYWU4NGM0YmMifQ=="/>
  <p:tag name="resource_record_key" val="{&quot;13&quot;:[4532414,4532420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104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104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104"/>
  <p:tag name="KSO_WM_TEMPLATE_THUMBS_INDEX" val="1、9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04_1*a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单击此处&#13;添加文档标题"/>
</p:tagLst>
</file>

<file path=ppt/tags/tag74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104_1*i*1"/>
  <p:tag name="KSO_WM_TEMPLATE_CATEGORY" val="custom"/>
  <p:tag name="KSO_WM_TEMPLATE_INDEX" val="20233104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3104_1*i*2"/>
  <p:tag name="KSO_WM_TEMPLATE_CATEGORY" val="custom"/>
  <p:tag name="KSO_WM_TEMPLATE_INDEX" val="20233104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3104_1*i*3"/>
  <p:tag name="KSO_WM_TEMPLATE_CATEGORY" val="custom"/>
  <p:tag name="KSO_WM_TEMPLATE_INDEX" val="20233104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4_1*i*4"/>
  <p:tag name="KSO_WM_UNIT_LAYERLEVEL" val="1"/>
  <p:tag name="KSO_WM_TAG_VERSION" val="3.0"/>
  <p:tag name="KSO_WM_BEAUTIFY_FLAG" val="#wm#"/>
  <p:tag name="KSO_WM_UNIT_TYPE" val="i"/>
  <p:tag name="KSO_WM_UNIT_INDEX" val="4"/>
  <p:tag name="KSO_WM_TEMPLATE_CATEGORY" val="custom"/>
  <p:tag name="KSO_WM_TEMPLATE_INDEX" val="20233104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4_1*i*5"/>
  <p:tag name="KSO_WM_UNIT_LAYERLEVEL" val="1"/>
  <p:tag name="KSO_WM_TAG_VERSION" val="3.0"/>
  <p:tag name="KSO_WM_BEAUTIFY_FLAG" val="#wm#"/>
  <p:tag name="KSO_WM_UNIT_TYPE" val="i"/>
  <p:tag name="KSO_WM_UNIT_INDEX" val="5"/>
  <p:tag name="KSO_WM_TEMPLATE_CATEGORY" val="custom"/>
  <p:tag name="KSO_WM_TEMPLATE_INDEX" val="2023310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SLIDE_ID" val="custom20233104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104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81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82.xml><?xml version="1.0" encoding="utf-8"?>
<p:tagLst xmlns:p="http://schemas.openxmlformats.org/presentationml/2006/main">
  <p:tag name="KSO_WM_UNIT_PLACING_PICTURE_USER_VIEWPORT" val="{&quot;height&quot;:5238,&quot;width&quot;:5238}"/>
</p:tagLst>
</file>

<file path=ppt/tags/tag83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84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85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86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87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88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89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91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92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93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94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95.xml><?xml version="1.0" encoding="utf-8"?>
<p:tagLst xmlns:p="http://schemas.openxmlformats.org/presentationml/2006/main">
  <p:tag name="KSO_WM_DIAGRAM_VIRTUALLY_FRAME" val="{&quot;height&quot;:376.20346456692914,&quot;left&quot;:388.6544881889764,&quot;top&quot;:121.14826771653543,&quot;width&quot;:537.1525984251969}"/>
</p:tagLst>
</file>

<file path=ppt/tags/tag9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104_1*f*1"/>
  <p:tag name="KSO_WM_TEMPLATE_CATEGORY" val="custom"/>
  <p:tag name="KSO_WM_TEMPLATE_INDEX" val="20233104"/>
  <p:tag name="KSO_WM_UNIT_LAYERLEVEL" val="1"/>
  <p:tag name="KSO_WM_TAG_VERSION" val="3.0"/>
  <p:tag name="KSO_WM_BEAUTIFY_FLAG" val="#wm#"/>
  <p:tag name="KSO_WM_UNIT_PRESET_TEXT" val="汇报人：WPS"/>
</p:tagLst>
</file>

<file path=ppt/tags/tag97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98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99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6FFF4"/>
      </a:lt1>
      <a:dk2>
        <a:srgbClr val="083800"/>
      </a:dk2>
      <a:lt2>
        <a:srgbClr val="FFFFFF"/>
      </a:lt2>
      <a:accent1>
        <a:srgbClr val="59AE93"/>
      </a:accent1>
      <a:accent2>
        <a:srgbClr val="83BB7A"/>
      </a:accent2>
      <a:accent3>
        <a:srgbClr val="2D7A61"/>
      </a:accent3>
      <a:accent4>
        <a:srgbClr val="87D295"/>
      </a:accent4>
      <a:accent5>
        <a:srgbClr val="BEEA8F"/>
      </a:accent5>
      <a:accent6>
        <a:srgbClr val="90DEC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84">
      <a:dk1>
        <a:srgbClr val="000000"/>
      </a:dk1>
      <a:lt1>
        <a:srgbClr val="FFFFFF"/>
      </a:lt1>
      <a:dk2>
        <a:srgbClr val="052120"/>
      </a:dk2>
      <a:lt2>
        <a:srgbClr val="FFFFFF"/>
      </a:lt2>
      <a:accent1>
        <a:srgbClr val="227D67"/>
      </a:accent1>
      <a:accent2>
        <a:srgbClr val="35B8B6"/>
      </a:accent2>
      <a:accent3>
        <a:srgbClr val="ABD318"/>
      </a:accent3>
      <a:accent4>
        <a:srgbClr val="3CAF93"/>
      </a:accent4>
      <a:accent5>
        <a:srgbClr val="F4B923"/>
      </a:accent5>
      <a:accent6>
        <a:srgbClr val="EBE33B"/>
      </a:accent6>
      <a:hlink>
        <a:srgbClr val="658BD5"/>
      </a:hlink>
      <a:folHlink>
        <a:srgbClr val="A16AA5"/>
      </a:folHlink>
    </a:clrScheme>
    <a:fontScheme name="自定义 31">
      <a:majorFont>
        <a:latin typeface="MiSans Bold"/>
        <a:ea typeface="汉仪文黑-85W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2680</Words>
  <Application>WPS 演示</Application>
  <PresentationFormat>On-screen Show (4:3)</PresentationFormat>
  <Paragraphs>321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标准粗黑</vt:lpstr>
      <vt:lpstr>微软雅黑</vt:lpstr>
      <vt:lpstr>Arial</vt:lpstr>
      <vt:lpstr>Arial Unicode MS</vt:lpstr>
      <vt:lpstr>汉仪文黑-85W</vt:lpstr>
      <vt:lpstr>黑体</vt:lpstr>
      <vt:lpstr>Calibri</vt:lpstr>
      <vt:lpstr>Calibri</vt:lpstr>
      <vt:lpstr>MiSans Bold</vt:lpstr>
      <vt:lpstr>Segoe Print</vt:lpstr>
      <vt:lpstr>Office Theme</vt:lpstr>
      <vt:lpstr>Office 主题​​</vt:lpstr>
      <vt:lpstr>辅酶Q10的         作用与功效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陈良先</cp:lastModifiedBy>
  <cp:revision>24</cp:revision>
  <dcterms:created xsi:type="dcterms:W3CDTF">2006-08-16T00:00:00Z</dcterms:created>
  <dcterms:modified xsi:type="dcterms:W3CDTF">2024-05-24T05:18:05Z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2E87BD5E317648C58102C590BEC16513_12</vt:lpwstr>
  </property>
  <property fmtid="{D5CDD505-2E9C-101B-9397-08002B2CF9AE}" pid="3" name="KSOProductBuildVer">
    <vt:lpwstr>2052-12.1.0.16929</vt:lpwstr>
  </property>
</Properties>
</file>