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6" r:id="rId31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88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image" Target="../media/image23.jpeg"/><Relationship Id="rId4" Type="http://schemas.openxmlformats.org/officeDocument/2006/relationships/tags" Target="../tags/tag56.xml"/><Relationship Id="rId3" Type="http://schemas.openxmlformats.org/officeDocument/2006/relationships/image" Target="../media/image22.jpe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3.png"/><Relationship Id="rId2" Type="http://schemas.openxmlformats.org/officeDocument/2006/relationships/tags" Target="../tags/tag55.xml"/><Relationship Id="rId19" Type="http://schemas.openxmlformats.org/officeDocument/2006/relationships/image" Target="../media/image24.jpeg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3.png"/><Relationship Id="rId2" Type="http://schemas.openxmlformats.org/officeDocument/2006/relationships/tags" Target="../tags/tag70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4" Type="http://schemas.openxmlformats.org/officeDocument/2006/relationships/notesSlide" Target="../notesSlides/notesSlide1.xml"/><Relationship Id="rId33" Type="http://schemas.openxmlformats.org/officeDocument/2006/relationships/slideLayout" Target="../slideLayouts/slideLayout7.xml"/><Relationship Id="rId32" Type="http://schemas.openxmlformats.org/officeDocument/2006/relationships/image" Target="../media/image3.png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image" Target="../media/image5.jpe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031391"/>
            <a:ext cx="8274897" cy="1140809"/>
          </a:xfrm>
          <a:custGeom>
            <a:avLst/>
            <a:gdLst/>
            <a:ahLst/>
            <a:cxnLst/>
            <a:rect l="l" t="t" r="r" b="b"/>
            <a:pathLst>
              <a:path w="3695700" h="855590">
                <a:moveTo>
                  <a:pt x="3695700" y="0"/>
                </a:moveTo>
                <a:lnTo>
                  <a:pt x="0" y="0"/>
                </a:lnTo>
                <a:lnTo>
                  <a:pt x="0" y="855590"/>
                </a:lnTo>
                <a:lnTo>
                  <a:pt x="3145025" y="85559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2774" y="0"/>
            <a:ext cx="9991485" cy="6858000"/>
          </a:xfrm>
          <a:prstGeom prst="parallelogram">
            <a:avLst/>
          </a:prstGeom>
        </p:spPr>
      </p:pic>
      <p:sp>
        <p:nvSpPr>
          <p:cNvPr id="4" name="AutoShape 4"/>
          <p:cNvSpPr/>
          <p:nvPr/>
        </p:nvSpPr>
        <p:spPr>
          <a:xfrm rot="5400000" flipH="1">
            <a:off x="-174296" y="507378"/>
            <a:ext cx="1422400" cy="1073808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82270" y="1755775"/>
            <a:ext cx="6847840" cy="202628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氨基葡萄糖软骨素钙片             的功效作用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Connector 8"/>
          <p:cNvCxnSpPr/>
          <p:nvPr/>
        </p:nvCxnSpPr>
        <p:spPr>
          <a:xfrm flipH="1">
            <a:off x="8006082" y="1657929"/>
            <a:ext cx="2079671" cy="5117212"/>
          </a:xfrm>
          <a:prstGeom prst="line">
            <a:avLst/>
          </a:prstGeom>
          <a:ln w="6350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9" name="Connector 9"/>
          <p:cNvCxnSpPr/>
          <p:nvPr/>
        </p:nvCxnSpPr>
        <p:spPr>
          <a:xfrm flipH="1">
            <a:off x="8470942" y="333082"/>
            <a:ext cx="1879403" cy="4301837"/>
          </a:xfrm>
          <a:prstGeom prst="line">
            <a:avLst/>
          </a:prstGeom>
          <a:ln w="6350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sp>
        <p:nvSpPr>
          <p:cNvPr id="10" name="AutoShape 10"/>
          <p:cNvSpPr/>
          <p:nvPr/>
        </p:nvSpPr>
        <p:spPr>
          <a:xfrm>
            <a:off x="5561492" y="3200279"/>
            <a:ext cx="2616249" cy="3657721"/>
          </a:xfrm>
          <a:prstGeom prst="parallelogram">
            <a:avLst>
              <a:gd name="adj" fmla="val 59833"/>
            </a:avLst>
          </a:prstGeom>
          <a:solidFill>
            <a:schemeClr val="accent1">
              <a:alpha val="50000"/>
            </a:schemeClr>
          </a:solidFill>
        </p:spPr>
      </p:sp>
      <p:pic>
        <p:nvPicPr>
          <p:cNvPr id="11" name="图片 10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36575"/>
            <a:ext cx="1169035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1837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94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376738" y="3721608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771733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7901" b="7901"/>
          <a:stretch>
            <a:fillRect/>
          </a:stretch>
        </p:blipFill>
        <p:spPr>
          <a:xfrm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71733" y="3721608"/>
            <a:ext cx="3394942" cy="21438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0">
            <a:off x="1140763" y="93878"/>
            <a:ext cx="10641129" cy="914400"/>
            <a:chOff x="454963" y="93878"/>
            <a:chExt cx="10641129" cy="914400"/>
          </a:xfrm>
        </p:grpSpPr>
        <p:sp>
          <p:nvSpPr>
            <p:cNvPr id="9" name="AutoShape 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增强软骨内弹性以改善关节活动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81837" y="160486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改善软骨弹性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90562" y="2039620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 lnSpcReduction="20000"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氨基葡萄糖和硫酸软骨素等成分能够促进软骨中弹性纤维的生成，增加软骨的弹性和韧性，使关节在活动时更加灵活自如。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376833" y="3748751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缓解关节压力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485558" y="4183504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增强软骨内弹性有助于分散和缓冲关节受到的冲击力，减轻关节承受的压力，保护关节免受进一步损伤。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771733" y="160486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促进关节周围血液循环</a:t>
            </a:r>
            <a:endParaRPr lang="en-US" sz="2025" b="1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880459" y="2039620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 lnSpcReduction="20000"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氨糖软骨素钙片中的红曲米等成分能够活血通络，促进关节周围的血液循环，为软骨提供充足的血液供应，有助于软骨的修复和再生。</a:t>
            </a:r>
            <a:endParaRPr lang="en-US" sz="1500">
              <a:solidFill>
                <a:srgbClr val="FFFD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" name="图片 35" descr="龙康壮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止痛与促进软骨再生作用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369" r="30369"/>
          <a:stretch>
            <a:fillRect/>
          </a:stretch>
        </p:blipFill>
        <p:spPr>
          <a:xfrm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2550" r="32550"/>
          <a:stretch>
            <a:fillRect/>
          </a:stretch>
        </p:blipFill>
        <p:spPr>
          <a:xfrm>
            <a:off x="5906740" y="1869245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2561" r="32561"/>
          <a:stretch>
            <a:fillRect/>
          </a:stretch>
        </p:blipFill>
        <p:spPr>
          <a:xfrm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8503615" y="1869245"/>
            <a:ext cx="300899" cy="495300"/>
          </a:xfrm>
          <a:custGeom>
            <a:avLst/>
            <a:gdLst/>
            <a:ahLst/>
            <a:cxnLst/>
            <a:rect l="l" t="t" r="r" b="b"/>
            <a:pathLst>
              <a:path w="369275" h="607851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8503615" y="4081478"/>
            <a:ext cx="334477" cy="307945"/>
          </a:xfrm>
          <a:custGeom>
            <a:avLst/>
            <a:gdLst/>
            <a:ahLst/>
            <a:cxnLst/>
            <a:rect l="l" t="t" r="r" b="b"/>
            <a:pathLst>
              <a:path w="580" h="535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406414" y="2422663"/>
            <a:ext cx="2708275" cy="13830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氨基葡萄糖能够刺激软骨细胞产生更多的蛋白多糖，提高关节软骨的修复能力，从而有效减轻疼痛。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901714" y="1901965"/>
            <a:ext cx="2084387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缓解疼痛原理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406414" y="4525963"/>
            <a:ext cx="2708275" cy="13830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多数患者在服用氨糖软骨素钙片后，反映关节疼痛得到明显缓解，生活质量有所提高。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901714" y="4005263"/>
            <a:ext cx="2084387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效果评估</a:t>
            </a:r>
            <a:endParaRPr lang="en-US" sz="1100"/>
          </a:p>
        </p:txBody>
      </p:sp>
      <p:grpSp>
        <p:nvGrpSpPr>
          <p:cNvPr id="11" name="Group 11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缓解疼痛原理及效果评估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3" name="图片 32" descr="龙康壮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40763" y="331168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260849" y="337743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374925" y="339460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485568" y="348430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590745" y="344297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140763" y="448942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260849" y="455517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1374925" y="457233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1485568" y="466203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1590745" y="462070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140763" y="566715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1260849" y="573291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1374925" y="575007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485568" y="583977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1590745" y="579844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140763" y="684489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260849" y="691064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374925" y="692781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485568" y="701751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590745" y="697618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1780642" y="93878"/>
            <a:ext cx="1000125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加速软骨再生速度与质量</a:t>
            </a:r>
            <a:endParaRPr lang="en-US" sz="3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10334625" y="3917442"/>
            <a:ext cx="993838" cy="243449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6486155" y="1295907"/>
            <a:ext cx="993838" cy="2434495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25" name="AutoShape 25"/>
          <p:cNvSpPr/>
          <p:nvPr/>
        </p:nvSpPr>
        <p:spPr>
          <a:xfrm>
            <a:off x="1277409" y="1295907"/>
            <a:ext cx="5026343" cy="243449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6" name="AutoShape 26"/>
          <p:cNvSpPr/>
          <p:nvPr/>
        </p:nvSpPr>
        <p:spPr>
          <a:xfrm>
            <a:off x="5125879" y="3917442"/>
            <a:ext cx="5026343" cy="2434495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7884" y="3917442"/>
            <a:ext cx="3668353" cy="243449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rcRect t="226" b="226"/>
          <a:stretch>
            <a:fillRect/>
          </a:stretch>
        </p:blipFill>
        <p:spPr>
          <a:xfrm>
            <a:off x="7660111" y="1295907"/>
            <a:ext cx="3668353" cy="243449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796326" y="1693146"/>
            <a:ext cx="405067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加速软骨再生速度</a:t>
            </a:r>
            <a:endParaRPr lang="en-US" sz="2025" b="1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796326" y="2207632"/>
            <a:ext cx="4050670" cy="1087811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氨基葡萄糖与硫酸软骨素共同作用，可以促进软骨细胞的增殖和分化，从而加速软骨组织的再生。</a:t>
            </a:r>
            <a:endParaRPr lang="en-US" sz="1500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572382" y="4300692"/>
            <a:ext cx="405067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提高软骨再生质量</a:t>
            </a:r>
            <a:endParaRPr lang="en-US" sz="2025" b="1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572382" y="4815178"/>
            <a:ext cx="4050670" cy="1117070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通过促进软骨基质的合成，增加软骨的弹性和韧性，使再生的软骨更加健康、耐用。</a:t>
            </a:r>
            <a:endParaRPr lang="en-US" sz="1500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" name="图片 32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2"/>
            </p:custDataLst>
          </p:nvPr>
        </p:nvSpPr>
        <p:spPr>
          <a:xfrm>
            <a:off x="763829" y="1414808"/>
            <a:ext cx="673417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改善关节肿胀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>
            <p:custDataLst>
              <p:tags r:id="rId3"/>
            </p:custDataLst>
          </p:nvPr>
        </p:nvSpPr>
        <p:spPr>
          <a:xfrm>
            <a:off x="763829" y="2093647"/>
            <a:ext cx="67341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氨糖软骨素钙片中的成分能够减少关节内的炎性因子，从而减轻关节肿胀的症状。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4"/>
            </p:custDataLst>
          </p:nvPr>
        </p:nvSpPr>
        <p:spPr>
          <a:xfrm>
            <a:off x="689593" y="3949139"/>
            <a:ext cx="652462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缓解疼痛反馈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5"/>
            </p:custDataLst>
          </p:nvPr>
        </p:nvSpPr>
        <p:spPr>
          <a:xfrm>
            <a:off x="689593" y="46459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根据患者的反馈，服用氨糖软骨素钙片后，不仅关节疼痛得到缓解，而且关节活动范围也有所改善，整体效果良好。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>
            <p:custDataLst>
              <p:tags r:id="rId8"/>
            </p:custDataLst>
          </p:nvPr>
        </p:nvSpPr>
        <p:spPr>
          <a:xfrm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9" name="Connector 9"/>
          <p:cNvCxnSpPr/>
          <p:nvPr>
            <p:custDataLst>
              <p:tags r:id="rId9"/>
            </p:custDataLst>
          </p:nvPr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 descr="c:/users/administrator/desktop/柏维公司资料/瓶子抠像/软骨素钙.png软骨素钙"/>
          <p:cNvPicPr>
            <a:picLocks noChangeAspect="1"/>
          </p:cNvPicPr>
          <p:nvPr/>
        </p:nvPicPr>
        <p:blipFill>
          <a:blip r:embed="rId10">
            <a:alphaModFix amt="100000"/>
          </a:blip>
          <a:srcRect t="9" b="9"/>
          <a:stretch>
            <a:fillRect/>
          </a:stretch>
        </p:blipFill>
        <p:spPr>
          <a:xfrm>
            <a:off x="6522085" y="-1057910"/>
            <a:ext cx="5158105" cy="6878320"/>
          </a:xfrm>
          <a:prstGeom prst="rect">
            <a:avLst/>
          </a:prstGeom>
        </p:spPr>
      </p:pic>
      <p:sp>
        <p:nvSpPr>
          <p:cNvPr id="11" name="AutoShape 11"/>
          <p:cNvSpPr/>
          <p:nvPr>
            <p:custDataLst>
              <p:tags r:id="rId11"/>
            </p:custDataLst>
          </p:nvPr>
        </p:nvSpPr>
        <p:spPr>
          <a:xfrm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>
            <p:custDataLst>
              <p:tags r:id="rId12"/>
            </p:custDataLst>
          </p:nvPr>
        </p:nvSpPr>
        <p:spPr>
          <a:xfrm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>
            <p:custDataLst>
              <p:tags r:id="rId13"/>
            </p:custDataLst>
          </p:nvPr>
        </p:nvSpPr>
        <p:spPr>
          <a:xfrm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4" name="Connector 14"/>
          <p:cNvCxnSpPr/>
          <p:nvPr>
            <p:custDataLst>
              <p:tags r:id="rId14"/>
            </p:custDataLst>
          </p:nvPr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改善关节肿胀和疼痛情况反馈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7" name="图片 36" descr="龙康壮LOGO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治疗与预防骨关节炎价值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935912" y="509596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935912" y="525146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74571" y="4851539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延缓膝关节退变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4571" y="534100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长期服用氨糖软骨素钙片可延缓膝关节的退行性改变，维持关节健康。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935912" y="181958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935912" y="197508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74571" y="1538583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缓解膝关节疼痛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74571" y="200366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氨糖软骨素钙片中的氨基葡萄糖能够修复受损的膝关节软骨，减少摩擦和疼痛。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4935912" y="361327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74571" y="3188965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改善关节功能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74571" y="3666241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通过促进关节滑液的生成，该药品能够润滑关节，提高膝关节的灵活性和运动能力。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针对膝关节治疗效果展示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8" name="图片 37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454963" y="1569535"/>
            <a:ext cx="4219249" cy="4219249"/>
          </a:xfrm>
          <a:prstGeom prst="ellipse">
            <a:avLst/>
          </a:prstGeom>
        </p:spPr>
      </p:pic>
      <p:grpSp>
        <p:nvGrpSpPr>
          <p:cNvPr id="3" name="Group 3"/>
          <p:cNvGrpSpPr/>
          <p:nvPr/>
        </p:nvGrpSpPr>
        <p:grpSpPr>
          <a:xfrm rot="0">
            <a:off x="5163133" y="1294832"/>
            <a:ext cx="6264882" cy="1468186"/>
            <a:chOff x="5163133" y="1294832"/>
            <a:chExt cx="6264882" cy="1468186"/>
          </a:xfrm>
        </p:grpSpPr>
        <p:sp>
          <p:nvSpPr>
            <p:cNvPr id="4" name="AutoShape 4"/>
            <p:cNvSpPr/>
            <p:nvPr/>
          </p:nvSpPr>
          <p:spPr>
            <a:xfrm>
              <a:off x="5328795" y="1294832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632910" y="1424361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减轻肩关节炎症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32910" y="1910708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该药品能够减轻肩关节的炎症反应，缓解肩部疼痛和僵硬感。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5163133" y="1294832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8" name="Group 8"/>
          <p:cNvGrpSpPr/>
          <p:nvPr/>
        </p:nvGrpSpPr>
        <p:grpSpPr>
          <a:xfrm rot="0">
            <a:off x="5163133" y="2945066"/>
            <a:ext cx="6264882" cy="1468186"/>
            <a:chOff x="5163133" y="2945066"/>
            <a:chExt cx="6264882" cy="1468186"/>
          </a:xfrm>
        </p:grpSpPr>
        <p:sp>
          <p:nvSpPr>
            <p:cNvPr id="9" name="AutoShape 9"/>
            <p:cNvSpPr/>
            <p:nvPr/>
          </p:nvSpPr>
          <p:spPr>
            <a:xfrm>
              <a:off x="5328795" y="2945066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632910" y="3074595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促进肩部血液循环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632910" y="3560941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通过活血通络的作用，氨糖软骨素钙片有助于改善肩部的血液循环，促进炎症消退。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163133" y="2945066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0">
            <a:off x="5163133" y="4595300"/>
            <a:ext cx="6264882" cy="1468186"/>
            <a:chOff x="5163133" y="4595300"/>
            <a:chExt cx="6264882" cy="1468186"/>
          </a:xfrm>
        </p:grpSpPr>
        <p:sp>
          <p:nvSpPr>
            <p:cNvPr id="14" name="AutoShape 14"/>
            <p:cNvSpPr/>
            <p:nvPr/>
          </p:nvSpPr>
          <p:spPr>
            <a:xfrm>
              <a:off x="5328795" y="4595300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632910" y="4724828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增强肩部肌肉力量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632910" y="5211175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在药品的辅助治疗下，进行适当的肩部锻炼能够增强肩部肌肉的力量和稳定性，预防肩关节疾病的复发。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163133" y="4595300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针对肩关节治疗策略探讨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0" name="图片 39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50141" y="2021983"/>
            <a:ext cx="3939528" cy="3939528"/>
          </a:xfrm>
          <a:prstGeom prst="ellipse">
            <a:avLst/>
          </a:prstGeom>
          <a:solidFill>
            <a:schemeClr val="accent2">
              <a:lumMod val="60000"/>
              <a:lumOff val="40000"/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54963" y="2034175"/>
            <a:ext cx="5826389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随着年龄的增长，骨骼会逐渐老化，氨糖软骨素钙片能够提供骨骼所需的营养物质，维持骨骼的正常结构和功能。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157583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维持骨骼健康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530045"/>
            <a:ext cx="5826389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该药品中的植物钙成分极易溶解且吸收利用率高，能够有效预防骨质疏松等骨骼疾病的发生。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307170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预防骨质疏松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5118981"/>
            <a:ext cx="6018344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通过延缓骨骼老化和退变速度，氨糖软骨素钙片在一定程度上能够延缓整个身体的衰老进程，提高生活质量。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4963" y="4660638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延缓衰老进程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 descr="c:/users/administrator/desktop/柏维公司资料/瓶子抠像/软骨素钙.png软骨素钙"/>
          <p:cNvPicPr>
            <a:picLocks noChangeAspect="1"/>
          </p:cNvPicPr>
          <p:nvPr/>
        </p:nvPicPr>
        <p:blipFill>
          <a:blip r:embed="rId2"/>
          <a:srcRect t="12508" b="12508"/>
          <a:stretch>
            <a:fillRect/>
          </a:stretch>
        </p:blipFill>
        <p:spPr>
          <a:xfrm>
            <a:off x="6665595" y="477520"/>
            <a:ext cx="4405630" cy="5367655"/>
          </a:xfrm>
          <a:prstGeom prst="ellipse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663168" y="1482987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921648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0386775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8906663" y="1691796"/>
            <a:ext cx="426486" cy="426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4" name="Freeform 14"/>
          <p:cNvSpPr/>
          <p:nvPr/>
        </p:nvSpPr>
        <p:spPr>
          <a:xfrm>
            <a:off x="10639092" y="4837698"/>
            <a:ext cx="426194" cy="42619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Freeform 15"/>
          <p:cNvSpPr/>
          <p:nvPr/>
        </p:nvSpPr>
        <p:spPr>
          <a:xfrm>
            <a:off x="7137949" y="4833774"/>
            <a:ext cx="482811" cy="4828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16" name="Group 16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延缓骨骼老化退变速度意义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8" name="图片 37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钙成分补充人体需求重要性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620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7238813" y="-837565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 rot="5400000" flipH="1">
            <a:off x="-174296" y="323150"/>
            <a:ext cx="1422400" cy="1073808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8006608" y="2106128"/>
            <a:ext cx="2634720" cy="2645743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1272220" y="1054491"/>
            <a:ext cx="5810250" cy="48196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rmAutofit/>
          </a:bodyPr>
          <a:lstStyle/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氨基葡萄糖软骨素钙片基本介绍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保护关节与营养滑膜功效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止痛与促进软骨再生作用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治疗与预防骨关节炎价值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钙成分补充人体需求重要性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临床案例分析与患者反馈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>
              <a:lnSpc>
                <a:spcPct val="150000"/>
              </a:lnSpc>
              <a:buFont typeface="Arial" panose="020B0604020202020204"/>
              <a:buNone/>
            </a:pP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06608" y="2708827"/>
            <a:ext cx="2634720" cy="1495425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74882" y="1165346"/>
            <a:ext cx="5016408" cy="5733525"/>
          </a:xfrm>
          <a:prstGeom prst="parallelogram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161995" y="1165346"/>
            <a:ext cx="4300144" cy="5733525"/>
          </a:xfrm>
          <a:prstGeom prst="parallelogram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2221" y="1165346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构成骨骼和牙齿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908867" y="1360418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351619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633815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3810637" y="1233134"/>
            <a:ext cx="799698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221" y="1692114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钙是构成人体骨骼和牙齿的主要成分，能够维持骨骼的强度和稳定性，确保人体正常运动和咀嚼功能。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32636" y="2904135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维持神经传导和肌肉收缩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469283" y="3099207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3912035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194231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3249042" y="2971923"/>
            <a:ext cx="1102577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32636" y="3430903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钙离子在神经传导和肌肉收缩过程中起着重要作用，能够维持神经和肌肉的正常功能。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31562" y="4642924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参与凝血过程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3068208" y="4837996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510960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2793156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2878500" y="4710712"/>
            <a:ext cx="1115711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31562" y="5169692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钙是凝血过程中的必需元素，能够促进血液凝固，防止出血不止。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钙在人体内作用阐述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4" name="图片 43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227" y="1168478"/>
            <a:ext cx="455409" cy="2069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72404" y="1375400"/>
            <a:ext cx="11247191" cy="4699510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26438" r="26438"/>
          <a:stretch>
            <a:fillRect/>
          </a:stretch>
        </p:blipFill>
        <p:spPr>
          <a:xfrm>
            <a:off x="740688" y="1168478"/>
            <a:ext cx="3679824" cy="4906431"/>
          </a:xfrm>
          <a:prstGeom prst="parallelogram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499430" y="6236295"/>
            <a:ext cx="9220165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83810" y="6236295"/>
            <a:ext cx="740059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375876" y="6200641"/>
            <a:ext cx="158719" cy="15871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607200" y="6207253"/>
            <a:ext cx="147382" cy="147382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1827186" y="6213864"/>
            <a:ext cx="136045" cy="13604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027323" y="6220476"/>
            <a:ext cx="124708" cy="12470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2224635" y="6214895"/>
            <a:ext cx="113371" cy="11337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754880" y="1727606"/>
            <a:ext cx="6467541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青少年骨骼发育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54880" y="2304006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青少年时期是骨骼生长发育的关键时期，钙的摄入对于骨骼长度的增加和骨密度的提高至关重要。足够的钙摄入有助于预防佝偻病、软骨病等骨骼发育异常疾病。</a:t>
            </a:r>
            <a:endParaRPr lang="en-US" sz="13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54880" y="3783405"/>
            <a:ext cx="6240618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骨折愈合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54880" y="4436820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当人体遭遇骨折时，钙的补充能够加速骨折愈合过程，提高骨痂形成的速度和质量，缩短康复时间。</a:t>
            </a:r>
            <a:endParaRPr lang="en-US" sz="13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促进骨骼生长发育实例举证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8" name="图片 37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1209188" y="1082466"/>
            <a:ext cx="0" cy="5775534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873196" y="1332346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88282" y="1447432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152036" y="1308906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-5400000">
            <a:off x="1919801" y="147390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2152036" y="306732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5400000">
            <a:off x="1919801" y="323232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2152036" y="482574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 rot="-5400000">
            <a:off x="1919801" y="4990741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2272111" y="1332346"/>
            <a:ext cx="8763000" cy="5543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减缓骨质流失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60628" y="2068171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随着年龄的增长，人体骨质逐渐流失。钙的补充能够减缓这一过程，维持骨骼的强度和稳定性，降低跌倒和骨折的风险。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92537" y="3112406"/>
            <a:ext cx="8763000" cy="5543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改善骨微结构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60628" y="3840062"/>
            <a:ext cx="8972550" cy="76353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钙剂能够改善骨骼微结构，增加骨小梁数量，提高骨骼的承载能力，从而预防和治疗骨质疏松症引起的疼痛、驼背等症状。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29113" y="4825747"/>
            <a:ext cx="8766979" cy="6445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协同其他药物治疗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60628" y="5562499"/>
            <a:ext cx="8972550" cy="7649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在治疗骨质疏松症时，钙剂常与其他药物如维生素D、双膦酸盐等联合使用，以达到更佳的治疗效果。钙的补充能够增强其他药物的疗效，提高患者的生活质量。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73196" y="306732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988282" y="318241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873196" y="482574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988282" y="494083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21" name="Group 21"/>
          <p:cNvGrpSpPr/>
          <p:nvPr/>
        </p:nvGrpSpPr>
        <p:grpSpPr>
          <a:xfrm rot="0">
            <a:off x="11407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治疗和预防骨质疏松症效果分析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3" name="图片 42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临床案例分析与患者反馈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70003" y="1095611"/>
            <a:ext cx="5251994" cy="5251994"/>
          </a:xfrm>
          <a:prstGeom prst="ellipse">
            <a:avLst/>
          </a:prstGeom>
          <a:gradFill>
            <a:gsLst>
              <a:gs pos="0">
                <a:schemeClr val="accent2">
                  <a:alpha val="40000"/>
                  <a:lumMod val="60000"/>
                  <a:lumOff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3637982" y="1263590"/>
            <a:ext cx="4916037" cy="4916037"/>
          </a:xfrm>
          <a:prstGeom prst="ellipse">
            <a:avLst/>
          </a:prstGeom>
          <a:solidFill>
            <a:schemeClr val="l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282803" y="1908411"/>
            <a:ext cx="3626394" cy="362639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6012" y="2421620"/>
            <a:ext cx="2599976" cy="2599976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7568742" y="1485755"/>
            <a:ext cx="845312" cy="8453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150292" y="3006344"/>
            <a:ext cx="845312" cy="8453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641893" y="4903343"/>
            <a:ext cx="845312" cy="8453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7725002" y="1690784"/>
            <a:ext cx="532790" cy="43525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3382144" y="3262579"/>
            <a:ext cx="381610" cy="38161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7866091" y="5133975"/>
            <a:ext cx="396240" cy="38404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539110" y="317235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案例一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6662" y="1612351"/>
            <a:ext cx="222741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李女士，50岁，因工作原因长期久坐，导致腰椎不适，服用该产品后，腰部疼痛得到缓解，生活质量有所提高。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6662" y="1063099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案例二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46662" y="397721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案例三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6662" y="4535996"/>
            <a:ext cx="222741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王先生，70岁，患有骨质疏松症，服用氨糖软骨素钙片后，骨密度得到改善，骨折风险降低。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9110" y="3796745"/>
            <a:ext cx="222741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张先生，65岁，长期患有关节炎，服用氨糖软骨素钙片后，关节疼痛明显减轻，活动能力得到提升。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Group 18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典型临床案例剖析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0" name="图片 39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736965" y="1348735"/>
            <a:ext cx="3481275" cy="2386781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7764191" y="1348735"/>
            <a:ext cx="3481275" cy="2386781"/>
          </a:xfrm>
          <a:prstGeom prst="rect">
            <a:avLst/>
          </a:prstGeom>
          <a:noFill/>
        </p:spPr>
      </p:pic>
      <p:sp>
        <p:nvSpPr>
          <p:cNvPr id="4" name="AutoShape 4"/>
          <p:cNvSpPr/>
          <p:nvPr>
            <p:custDataLst>
              <p:tags r:id="rId6"/>
            </p:custDataLst>
          </p:nvPr>
        </p:nvSpPr>
        <p:spPr>
          <a:xfrm rot="5400000">
            <a:off x="2351479" y="3996985"/>
            <a:ext cx="252248" cy="26161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>
            <p:custDataLst>
              <p:tags r:id="rId7"/>
            </p:custDataLst>
          </p:nvPr>
        </p:nvSpPr>
        <p:spPr>
          <a:xfrm rot="5400000">
            <a:off x="2351479" y="4202989"/>
            <a:ext cx="252248" cy="261610"/>
          </a:xfrm>
          <a:prstGeom prst="chevron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AutoShape 6"/>
          <p:cNvSpPr/>
          <p:nvPr>
            <p:custDataLst>
              <p:tags r:id="rId8"/>
            </p:custDataLst>
          </p:nvPr>
        </p:nvSpPr>
        <p:spPr>
          <a:xfrm rot="5400000">
            <a:off x="5969876" y="4026659"/>
            <a:ext cx="252248" cy="26161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>
            <p:custDataLst>
              <p:tags r:id="rId9"/>
            </p:custDataLst>
          </p:nvPr>
        </p:nvSpPr>
        <p:spPr>
          <a:xfrm rot="5400000">
            <a:off x="5969876" y="4232663"/>
            <a:ext cx="252248" cy="261610"/>
          </a:xfrm>
          <a:prstGeom prst="chevron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8" name="AutoShape 8"/>
          <p:cNvSpPr/>
          <p:nvPr>
            <p:custDataLst>
              <p:tags r:id="rId10"/>
            </p:custDataLst>
          </p:nvPr>
        </p:nvSpPr>
        <p:spPr>
          <a:xfrm rot="5400000">
            <a:off x="9378704" y="4026659"/>
            <a:ext cx="252248" cy="26161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>
            <p:custDataLst>
              <p:tags r:id="rId11"/>
            </p:custDataLst>
          </p:nvPr>
        </p:nvSpPr>
        <p:spPr>
          <a:xfrm rot="5400000">
            <a:off x="9378704" y="4232663"/>
            <a:ext cx="252248" cy="261610"/>
          </a:xfrm>
          <a:prstGeom prst="chevron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0" name="TextBox 10"/>
          <p:cNvSpPr txBox="1"/>
          <p:nvPr>
            <p:custDataLst>
              <p:tags r:id="rId12"/>
            </p:custDataLst>
          </p:nvPr>
        </p:nvSpPr>
        <p:spPr>
          <a:xfrm>
            <a:off x="1118272" y="4579482"/>
            <a:ext cx="271866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患者A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13"/>
            </p:custDataLst>
          </p:nvPr>
        </p:nvSpPr>
        <p:spPr>
          <a:xfrm>
            <a:off x="1126078" y="5084444"/>
            <a:ext cx="270305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服用该产品后，感觉关节灵活度明显增加，上下楼梯不再那么困难。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14"/>
            </p:custDataLst>
          </p:nvPr>
        </p:nvSpPr>
        <p:spPr>
          <a:xfrm>
            <a:off x="4737859" y="4579482"/>
            <a:ext cx="271866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患者B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15"/>
            </p:custDataLst>
          </p:nvPr>
        </p:nvSpPr>
        <p:spPr>
          <a:xfrm>
            <a:off x="4753471" y="5091918"/>
            <a:ext cx="270305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长期受关节炎困扰，服用氨糖软骨素钙片后，疼痛减轻，睡眠质量也得到提高。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16"/>
            </p:custDataLst>
          </p:nvPr>
        </p:nvSpPr>
        <p:spPr>
          <a:xfrm>
            <a:off x="8145498" y="4579482"/>
            <a:ext cx="271866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患者C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17"/>
            </p:custDataLst>
          </p:nvPr>
        </p:nvSpPr>
        <p:spPr>
          <a:xfrm>
            <a:off x="8153303" y="5091918"/>
            <a:ext cx="270305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保健品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，服用后感觉骨骼更加健壮，平时运动也更加放心。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Picture 1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05" r="105"/>
          <a:stretch>
            <a:fillRect/>
          </a:stretch>
        </p:blipFill>
        <p:spPr>
          <a:xfrm>
            <a:off x="4254341" y="1348736"/>
            <a:ext cx="3481275" cy="2386781"/>
          </a:xfrm>
          <a:prstGeom prst="rect">
            <a:avLst/>
          </a:prstGeom>
          <a:noFill/>
        </p:spPr>
      </p:pic>
      <p:grpSp>
        <p:nvGrpSpPr>
          <p:cNvPr id="17" name="Group 17"/>
          <p:cNvGrpSpPr/>
          <p:nvPr/>
        </p:nvGrpSpPr>
        <p:grpSpPr>
          <a:xfrm rot="0">
            <a:off x="1064563" y="93878"/>
            <a:ext cx="10641129" cy="893445"/>
            <a:chOff x="454963" y="93878"/>
            <a:chExt cx="10641129" cy="893445"/>
          </a:xfrm>
        </p:grpSpPr>
        <p:sp>
          <p:nvSpPr>
            <p:cNvPr id="18" name="AutoShape 1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患者</a:t>
              </a:r>
              <a:r>
                <a:rPr lang="zh-CN" alt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使用产品</a:t>
              </a: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体验分享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9" name="图片 38" descr="龙康壮LOGO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2"/>
            </p:custDataLst>
          </p:nvPr>
        </p:nvSpPr>
        <p:spPr>
          <a:xfrm>
            <a:off x="5269578" y="3104315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>
            <p:custDataLst>
              <p:tags r:id="rId3"/>
            </p:custDataLst>
          </p:nvPr>
        </p:nvSpPr>
        <p:spPr>
          <a:xfrm>
            <a:off x="4406217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4" name="Freeform 4"/>
          <p:cNvSpPr/>
          <p:nvPr>
            <p:custDataLst>
              <p:tags r:id="rId4"/>
            </p:custDataLst>
          </p:nvPr>
        </p:nvSpPr>
        <p:spPr>
          <a:xfrm>
            <a:off x="6131145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5" name="Freeform 5"/>
          <p:cNvSpPr/>
          <p:nvPr>
            <p:custDataLst>
              <p:tags r:id="rId5"/>
            </p:custDataLst>
          </p:nvPr>
        </p:nvSpPr>
        <p:spPr>
          <a:xfrm>
            <a:off x="6131145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>
            <p:custDataLst>
              <p:tags r:id="rId6"/>
            </p:custDataLst>
          </p:nvPr>
        </p:nvSpPr>
        <p:spPr>
          <a:xfrm>
            <a:off x="4406217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>
            <p:custDataLst>
              <p:tags r:id="rId7"/>
            </p:custDataLst>
          </p:nvPr>
        </p:nvSpPr>
        <p:spPr>
          <a:xfrm>
            <a:off x="591125" y="2215669"/>
            <a:ext cx="3280773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氨糖软骨素钙片针对关节疾病具有显著疗效，其成分天然、安全，适合长期服用。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8"/>
            </p:custDataLst>
          </p:nvPr>
        </p:nvSpPr>
        <p:spPr>
          <a:xfrm>
            <a:off x="607698" y="1707297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专家点评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Freeform 9"/>
          <p:cNvSpPr/>
          <p:nvPr>
            <p:custDataLst>
              <p:tags r:id="rId9"/>
            </p:custDataLst>
          </p:nvPr>
        </p:nvSpPr>
        <p:spPr>
          <a:xfrm>
            <a:off x="4935056" y="4494721"/>
            <a:ext cx="539810" cy="53981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  <a:close/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10" name="Freeform 10"/>
          <p:cNvSpPr/>
          <p:nvPr>
            <p:custDataLst>
              <p:tags r:id="rId10"/>
            </p:custDataLst>
          </p:nvPr>
        </p:nvSpPr>
        <p:spPr>
          <a:xfrm>
            <a:off x="6659855" y="2769663"/>
            <a:ext cx="540068" cy="54006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11" name="Freeform 11"/>
          <p:cNvSpPr/>
          <p:nvPr>
            <p:custDataLst>
              <p:tags r:id="rId11"/>
            </p:custDataLst>
          </p:nvPr>
        </p:nvSpPr>
        <p:spPr>
          <a:xfrm>
            <a:off x="4934927" y="2769663"/>
            <a:ext cx="540068" cy="54006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62" y="147228"/>
                </a:moveTo>
                <a:lnTo>
                  <a:pt x="304800" y="75419"/>
                </a:lnTo>
                <a:lnTo>
                  <a:pt x="304800" y="38100"/>
                </a:lnTo>
                <a:lnTo>
                  <a:pt x="0" y="38100"/>
                </a:lnTo>
                <a:lnTo>
                  <a:pt x="0" y="75305"/>
                </a:lnTo>
                <a:close/>
                <a:moveTo>
                  <a:pt x="152438" y="189347"/>
                </a:moveTo>
                <a:lnTo>
                  <a:pt x="0" y="117348"/>
                </a:lnTo>
                <a:lnTo>
                  <a:pt x="0" y="266700"/>
                </a:lnTo>
                <a:lnTo>
                  <a:pt x="304800" y="266700"/>
                </a:lnTo>
                <a:lnTo>
                  <a:pt x="304800" y="117577"/>
                </a:lnTo>
                <a:close/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12" name="Freeform 12"/>
          <p:cNvSpPr/>
          <p:nvPr>
            <p:custDataLst>
              <p:tags r:id="rId12"/>
            </p:custDataLst>
          </p:nvPr>
        </p:nvSpPr>
        <p:spPr>
          <a:xfrm>
            <a:off x="6659855" y="4494592"/>
            <a:ext cx="540068" cy="54006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13" name="TextBox 13"/>
          <p:cNvSpPr txBox="1"/>
          <p:nvPr>
            <p:custDataLst>
              <p:tags r:id="rId13"/>
            </p:custDataLst>
          </p:nvPr>
        </p:nvSpPr>
        <p:spPr>
          <a:xfrm>
            <a:off x="563125" y="4474254"/>
            <a:ext cx="3280773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针对关节炎患者，建议按照疗程服用，以达到最佳治疗效果。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14"/>
            </p:custDataLst>
          </p:nvPr>
        </p:nvSpPr>
        <p:spPr>
          <a:xfrm>
            <a:off x="579698" y="3965882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用药建议一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15"/>
            </p:custDataLst>
          </p:nvPr>
        </p:nvSpPr>
        <p:spPr>
          <a:xfrm>
            <a:off x="8269424" y="2215669"/>
            <a:ext cx="3280773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对于骨质疏松症的预防和治疗，该产品可与维生素D等其他药物联合使用，以提高疗效。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>
            <p:custDataLst>
              <p:tags r:id="rId16"/>
            </p:custDataLst>
          </p:nvPr>
        </p:nvSpPr>
        <p:spPr>
          <a:xfrm>
            <a:off x="8285997" y="1707297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用药建议二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>
            <p:custDataLst>
              <p:tags r:id="rId17"/>
            </p:custDataLst>
          </p:nvPr>
        </p:nvSpPr>
        <p:spPr>
          <a:xfrm>
            <a:off x="8241424" y="4474254"/>
            <a:ext cx="3280773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孕妇、哺乳期妇女及过敏体质人群在服用前请咨询专业医师意见。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>
            <p:custDataLst>
              <p:tags r:id="rId18"/>
            </p:custDataLst>
          </p:nvPr>
        </p:nvSpPr>
        <p:spPr>
          <a:xfrm>
            <a:off x="8257997" y="3965882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用药建议三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Freeform 19"/>
          <p:cNvSpPr/>
          <p:nvPr>
            <p:custDataLst>
              <p:tags r:id="rId19"/>
            </p:custDataLst>
          </p:nvPr>
        </p:nvSpPr>
        <p:spPr>
          <a:xfrm>
            <a:off x="5797858" y="3605801"/>
            <a:ext cx="518508" cy="51850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7150" y="114300"/>
                </a:moveTo>
                <a:lnTo>
                  <a:pt x="0" y="171450"/>
                </a:lnTo>
                <a:lnTo>
                  <a:pt x="114300" y="285750"/>
                </a:lnTo>
                <a:lnTo>
                  <a:pt x="304800" y="95250"/>
                </a:lnTo>
                <a:lnTo>
                  <a:pt x="247650" y="38100"/>
                </a:lnTo>
                <a:lnTo>
                  <a:pt x="114300" y="1714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20" name="Group 20"/>
          <p:cNvGrpSpPr/>
          <p:nvPr/>
        </p:nvGrpSpPr>
        <p:grpSpPr>
          <a:xfrm rot="0">
            <a:off x="1140763" y="93878"/>
            <a:ext cx="10641129" cy="893445"/>
            <a:chOff x="454963" y="93878"/>
            <a:chExt cx="10641129" cy="893445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专家点评与</a:t>
              </a:r>
              <a:r>
                <a:rPr lang="zh-CN" alt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使用产品</a:t>
              </a: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建议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2" name="图片 41" descr="龙康壮LOGO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982796" y="3170591"/>
            <a:ext cx="5783287" cy="1172718"/>
            <a:chOff x="5982796" y="3170591"/>
            <a:chExt cx="5783287" cy="1172718"/>
          </a:xfrm>
        </p:grpSpPr>
        <p:sp>
          <p:nvSpPr>
            <p:cNvPr id="3" name="TextBox 3"/>
            <p:cNvSpPr txBox="1"/>
            <p:nvPr/>
          </p:nvSpPr>
          <p:spPr>
            <a:xfrm>
              <a:off x="5982796" y="3170591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催生关节滑液，减少摩擦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82796" y="3641126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硫酸软骨素成分能够催生关节滑液，增加关节灵活性，同时减少关节软骨表面的摩擦，保护关节免受进一步损伤。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982796" y="4823246"/>
            <a:ext cx="5783287" cy="1172718"/>
            <a:chOff x="5982796" y="4823246"/>
            <a:chExt cx="5783287" cy="1172718"/>
          </a:xfrm>
        </p:grpSpPr>
        <p:sp>
          <p:nvSpPr>
            <p:cNvPr id="6" name="TextBox 6"/>
            <p:cNvSpPr txBox="1"/>
            <p:nvPr/>
          </p:nvSpPr>
          <p:spPr>
            <a:xfrm>
              <a:off x="5982796" y="4823246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补钙强骨，预防骨质疏松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82796" y="5293781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植物钙成分易溶解且吸收利用率高，能有效补充人体所需钙质，增强骨骼密度，预防骨质疏松等骨骼问题。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4805646" y="4913047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grpSp>
        <p:nvGrpSpPr>
          <p:cNvPr id="9" name="Group 9"/>
          <p:cNvGrpSpPr/>
          <p:nvPr/>
        </p:nvGrpSpPr>
        <p:grpSpPr>
          <a:xfrm rot="0">
            <a:off x="5982796" y="1521950"/>
            <a:ext cx="5687135" cy="1172718"/>
            <a:chOff x="5982796" y="1521950"/>
            <a:chExt cx="5687135" cy="1172718"/>
          </a:xfrm>
        </p:grpSpPr>
        <p:sp>
          <p:nvSpPr>
            <p:cNvPr id="10" name="TextBox 10"/>
            <p:cNvSpPr txBox="1"/>
            <p:nvPr/>
          </p:nvSpPr>
          <p:spPr>
            <a:xfrm>
              <a:off x="5982796" y="1521950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显著修复关节软骨损伤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982796" y="1992485"/>
              <a:ext cx="5687135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氨基葡萄糖成分能有效激活软骨细胞，促进多糖和胶原纤维的合成，有助于关节软骨的修复和再生。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4805646" y="3272584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4805646" y="1611485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1457" y="1735931"/>
            <a:ext cx="3722789" cy="3981079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5014447" y="3486249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6" name="Freeform 16"/>
          <p:cNvSpPr/>
          <p:nvPr/>
        </p:nvSpPr>
        <p:spPr>
          <a:xfrm>
            <a:off x="5014447" y="1795508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7" name="Freeform 17"/>
          <p:cNvSpPr/>
          <p:nvPr/>
        </p:nvSpPr>
        <p:spPr>
          <a:xfrm>
            <a:off x="5026640" y="5128951"/>
            <a:ext cx="378428" cy="378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pic>
        <p:nvPicPr>
          <p:cNvPr id="18" name="Picture 18" descr="c:/users/administrator/desktop/柏维公司资料/包装盒/硫酸软骨素钙.jpg硫酸软骨素钙"/>
          <p:cNvPicPr>
            <a:picLocks noChangeAspect="1"/>
          </p:cNvPicPr>
          <p:nvPr/>
        </p:nvPicPr>
        <p:blipFill>
          <a:blip r:embed="rId2">
            <a:alphaModFix amt="100000"/>
          </a:blip>
          <a:srcRect t="696" b="696"/>
          <a:stretch>
            <a:fillRect/>
          </a:stretch>
        </p:blipFill>
        <p:spPr>
          <a:xfrm>
            <a:off x="641457" y="1883900"/>
            <a:ext cx="3722789" cy="367108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0">
            <a:off x="1064563" y="93878"/>
            <a:ext cx="10641129" cy="893445"/>
            <a:chOff x="454963" y="93878"/>
            <a:chExt cx="10641129" cy="893445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保健</a:t>
              </a: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品在关节保护领域贡献总结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1" name="图片 40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 flipH="1">
            <a:off x="0" y="5031391"/>
            <a:ext cx="4927568" cy="1140809"/>
            <a:chOff x="0" y="5031391"/>
            <a:chExt cx="4927568" cy="1140809"/>
          </a:xfrm>
        </p:grpSpPr>
        <p:sp>
          <p:nvSpPr>
            <p:cNvPr id="3" name="Freeform 3"/>
            <p:cNvSpPr/>
            <p:nvPr/>
          </p:nvSpPr>
          <p:spPr>
            <a:xfrm flipH="1">
              <a:off x="0" y="5031391"/>
              <a:ext cx="4927568" cy="1140809"/>
            </a:xfrm>
            <a:custGeom>
              <a:avLst/>
              <a:gdLst/>
              <a:ahLst/>
              <a:cxnLst/>
              <a:rect l="l" t="t" r="r" b="b"/>
              <a:pathLst>
                <a:path w="3695700" h="855590">
                  <a:moveTo>
                    <a:pt x="3695700" y="0"/>
                  </a:moveTo>
                  <a:lnTo>
                    <a:pt x="0" y="0"/>
                  </a:lnTo>
                  <a:lnTo>
                    <a:pt x="0" y="855590"/>
                  </a:lnTo>
                  <a:lnTo>
                    <a:pt x="3145025" y="85559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709708" y="5373434"/>
              <a:ext cx="4106132" cy="400145"/>
            </a:xfrm>
            <a:prstGeom prst="rect">
              <a:avLst/>
            </a:prstGeom>
            <a:noFill/>
          </p:spPr>
        </p:sp>
      </p:grpSp>
      <p:sp>
        <p:nvSpPr>
          <p:cNvPr id="5" name="AutoShape 5"/>
          <p:cNvSpPr/>
          <p:nvPr/>
        </p:nvSpPr>
        <p:spPr>
          <a:xfrm rot="5400000" flipH="1">
            <a:off x="-174296" y="507378"/>
            <a:ext cx="1422400" cy="1073808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726567" y="-71554"/>
            <a:ext cx="4807599" cy="7038425"/>
          </a:xfrm>
          <a:prstGeom prst="parallelogram">
            <a:avLst>
              <a:gd name="adj" fmla="val 79471"/>
            </a:avLst>
          </a:prstGeom>
          <a:solidFill>
            <a:schemeClr val="accent1">
              <a:alpha val="50000"/>
            </a:schemeClr>
          </a:solidFill>
        </p:spPr>
      </p:sp>
      <p:grpSp>
        <p:nvGrpSpPr>
          <p:cNvPr id="7" name="Group 7"/>
          <p:cNvGrpSpPr/>
          <p:nvPr/>
        </p:nvGrpSpPr>
        <p:grpSpPr>
          <a:xfrm rot="0">
            <a:off x="6819782" y="333082"/>
            <a:ext cx="3530563" cy="4353555"/>
            <a:chOff x="6819782" y="333082"/>
            <a:chExt cx="3530563" cy="4353555"/>
          </a:xfrm>
        </p:grpSpPr>
        <p:cxnSp>
          <p:nvCxnSpPr>
            <p:cNvPr id="8" name="Connector 8"/>
            <p:cNvCxnSpPr/>
            <p:nvPr/>
          </p:nvCxnSpPr>
          <p:spPr>
            <a:xfrm flipH="1">
              <a:off x="6819782" y="699506"/>
              <a:ext cx="3352800" cy="3987131"/>
            </a:xfrm>
            <a:prstGeom prst="line">
              <a:avLst/>
            </a:prstGeom>
            <a:ln w="6350">
              <a:solidFill>
                <a:schemeClr val="lt1"/>
              </a:solidFill>
              <a:prstDash val="solid"/>
              <a:headEnd type="none"/>
              <a:tailEnd type="none"/>
            </a:ln>
          </p:spPr>
          <p:style>
            <a:lnRef idx="0">
              <a:schemeClr val="lt1"/>
            </a:lnRef>
            <a:fillRef idx="1">
              <a:schemeClr val="lt1"/>
            </a:fillRef>
            <a:effectRef idx="0">
              <a:schemeClr val="lt1"/>
            </a:effectRef>
            <a:fontRef idx="minor">
              <a:schemeClr val="lt1"/>
            </a:fontRef>
          </p:style>
        </p:cxnSp>
        <p:cxnSp>
          <p:nvCxnSpPr>
            <p:cNvPr id="9" name="Connector 9"/>
            <p:cNvCxnSpPr/>
            <p:nvPr/>
          </p:nvCxnSpPr>
          <p:spPr>
            <a:xfrm flipH="1">
              <a:off x="6997545" y="333082"/>
              <a:ext cx="3352800" cy="3987131"/>
            </a:xfrm>
            <a:prstGeom prst="line">
              <a:avLst/>
            </a:prstGeom>
            <a:ln w="6350">
              <a:solidFill>
                <a:schemeClr val="lt1"/>
              </a:solidFill>
              <a:prstDash val="solid"/>
              <a:headEnd type="none"/>
              <a:tailEnd type="none"/>
            </a:ln>
          </p:spPr>
          <p:style>
            <a:lnRef idx="0">
              <a:schemeClr val="lt1"/>
            </a:lnRef>
            <a:fillRef idx="1">
              <a:schemeClr val="lt1"/>
            </a:fillRef>
            <a:effectRef idx="0">
              <a:schemeClr val="lt1"/>
            </a:effectRef>
            <a:fontRef idx="minor">
              <a:schemeClr val="lt1"/>
            </a:fontRef>
          </p:style>
        </p:cxnSp>
      </p:grpSp>
      <p:sp>
        <p:nvSpPr>
          <p:cNvPr id="10" name="AutoShape 10"/>
          <p:cNvSpPr/>
          <p:nvPr/>
        </p:nvSpPr>
        <p:spPr>
          <a:xfrm>
            <a:off x="7373114" y="1864353"/>
            <a:ext cx="4807599" cy="7038425"/>
          </a:xfrm>
          <a:prstGeom prst="parallelogram">
            <a:avLst>
              <a:gd name="adj" fmla="val 79471"/>
            </a:avLst>
          </a:prstGeom>
          <a:solidFill>
            <a:schemeClr val="accent1">
              <a:alpha val="5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1822117" y="2081176"/>
            <a:ext cx="6238875" cy="19431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96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764860" y="3709951"/>
            <a:ext cx="11544300" cy="3143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 YOU FOR YOUR WATCHING</a:t>
            </a:r>
            <a:endParaRPr lang="en-US" sz="105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0" y="2526030"/>
            <a:ext cx="819848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氨基葡萄糖软骨素钙片基本介绍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5715" y="0"/>
            <a:ext cx="3003550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硫酸软骨素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4114800"/>
            <a:ext cx="2252345" cy="2252345"/>
          </a:xfrm>
          <a:prstGeom prst="rect">
            <a:avLst/>
          </a:prstGeom>
        </p:spPr>
      </p:pic>
      <p:pic>
        <p:nvPicPr>
          <p:cNvPr id="8" name="图片 7" descr="硫酸软骨素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00" y="4241800"/>
            <a:ext cx="2252345" cy="2252345"/>
          </a:xfrm>
          <a:prstGeom prst="rect">
            <a:avLst/>
          </a:prstGeom>
        </p:spPr>
      </p:pic>
      <p:pic>
        <p:nvPicPr>
          <p:cNvPr id="9" name="图片 8" descr="硫酸软骨素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00" y="4368800"/>
            <a:ext cx="2252345" cy="2252345"/>
          </a:xfrm>
          <a:prstGeom prst="rect">
            <a:avLst/>
          </a:prstGeom>
        </p:spPr>
      </p:pic>
      <p:pic>
        <p:nvPicPr>
          <p:cNvPr id="11" name="图片 10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>
            <p:custDataLst>
              <p:tags r:id="rId2"/>
            </p:custDataLst>
          </p:nvPr>
        </p:nvSpPr>
        <p:spPr>
          <a:xfrm>
            <a:off x="2585979" y="3581229"/>
            <a:ext cx="947465" cy="43349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>
            <p:custDataLst>
              <p:tags r:id="rId3"/>
            </p:custDataLst>
          </p:nvPr>
        </p:nvSpPr>
        <p:spPr>
          <a:xfrm>
            <a:off x="3059712" y="3581229"/>
            <a:ext cx="947465" cy="43349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>
            <p:custDataLst>
              <p:tags r:id="rId4"/>
            </p:custDataLst>
          </p:nvPr>
        </p:nvSpPr>
        <p:spPr>
          <a:xfrm>
            <a:off x="3517506" y="3581229"/>
            <a:ext cx="947465" cy="43349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>
            <p:custDataLst>
              <p:tags r:id="rId5"/>
            </p:custDataLst>
          </p:nvPr>
        </p:nvSpPr>
        <p:spPr>
          <a:xfrm>
            <a:off x="4697014" y="3581229"/>
            <a:ext cx="947465" cy="43349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Freeform 8"/>
          <p:cNvSpPr/>
          <p:nvPr>
            <p:custDataLst>
              <p:tags r:id="rId6"/>
            </p:custDataLst>
          </p:nvPr>
        </p:nvSpPr>
        <p:spPr>
          <a:xfrm>
            <a:off x="5170746" y="3581229"/>
            <a:ext cx="947465" cy="43349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9" name="Freeform 9"/>
          <p:cNvSpPr/>
          <p:nvPr>
            <p:custDataLst>
              <p:tags r:id="rId7"/>
            </p:custDataLst>
          </p:nvPr>
        </p:nvSpPr>
        <p:spPr>
          <a:xfrm>
            <a:off x="5628540" y="3581229"/>
            <a:ext cx="947465" cy="43349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0" name="Freeform 10"/>
          <p:cNvSpPr/>
          <p:nvPr>
            <p:custDataLst>
              <p:tags r:id="rId8"/>
            </p:custDataLst>
          </p:nvPr>
        </p:nvSpPr>
        <p:spPr>
          <a:xfrm>
            <a:off x="6808048" y="3581229"/>
            <a:ext cx="947465" cy="43349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>
            <p:custDataLst>
              <p:tags r:id="rId9"/>
            </p:custDataLst>
          </p:nvPr>
        </p:nvSpPr>
        <p:spPr>
          <a:xfrm>
            <a:off x="7281781" y="3581229"/>
            <a:ext cx="947465" cy="43349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>
            <p:custDataLst>
              <p:tags r:id="rId10"/>
            </p:custDataLst>
          </p:nvPr>
        </p:nvSpPr>
        <p:spPr>
          <a:xfrm>
            <a:off x="7739574" y="3581229"/>
            <a:ext cx="947465" cy="433493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>
            <p:custDataLst>
              <p:tags r:id="rId11"/>
            </p:custDataLst>
          </p:nvPr>
        </p:nvSpPr>
        <p:spPr>
          <a:xfrm>
            <a:off x="6262008" y="4209792"/>
            <a:ext cx="2895600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植物钙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2"/>
          <p:cNvSpPr txBox="1"/>
          <p:nvPr>
            <p:custDataLst>
              <p:tags r:id="rId12"/>
            </p:custDataLst>
          </p:nvPr>
        </p:nvSpPr>
        <p:spPr>
          <a:xfrm>
            <a:off x="6262008" y="4753712"/>
            <a:ext cx="2733843" cy="14142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以柠檬酸、苹果酸为植物钙来源，易溶解且吸收利用率高，无毒副作用。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23"/>
          <p:cNvSpPr txBox="1"/>
          <p:nvPr>
            <p:custDataLst>
              <p:tags r:id="rId13"/>
            </p:custDataLst>
          </p:nvPr>
        </p:nvSpPr>
        <p:spPr>
          <a:xfrm>
            <a:off x="2089634" y="4209792"/>
            <a:ext cx="2895600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氨基葡萄糖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4"/>
          <p:cNvSpPr txBox="1"/>
          <p:nvPr>
            <p:custDataLst>
              <p:tags r:id="rId14"/>
            </p:custDataLst>
          </p:nvPr>
        </p:nvSpPr>
        <p:spPr>
          <a:xfrm>
            <a:off x="2133449" y="4753712"/>
            <a:ext cx="2733843" cy="14142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由天然虾蟹壳提取，激活软骨细胞合成多糖和胶原纤维，修复关节软骨，催生关节滑液。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5"/>
          <p:cNvSpPr txBox="1"/>
          <p:nvPr>
            <p:custDataLst>
              <p:tags r:id="rId15"/>
            </p:custDataLst>
          </p:nvPr>
        </p:nvSpPr>
        <p:spPr>
          <a:xfrm>
            <a:off x="4164863" y="1338258"/>
            <a:ext cx="2895600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硫酸软骨素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TextBox 26"/>
          <p:cNvSpPr txBox="1"/>
          <p:nvPr>
            <p:custDataLst>
              <p:tags r:id="rId16"/>
            </p:custDataLst>
          </p:nvPr>
        </p:nvSpPr>
        <p:spPr>
          <a:xfrm>
            <a:off x="4164863" y="1852616"/>
            <a:ext cx="2733675" cy="1390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源自深海鲨鱼软骨，催生关节滑液，润滑关节，为关节软骨提供营养，改善骨质增生。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7" name="Connector 27"/>
          <p:cNvCxnSpPr/>
          <p:nvPr>
            <p:custDataLst>
              <p:tags r:id="rId17"/>
            </p:custDataLst>
          </p:nvPr>
        </p:nvCxnSpPr>
        <p:spPr>
          <a:xfrm flipV="1">
            <a:off x="3496868" y="2574173"/>
            <a:ext cx="0" cy="970187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8" name="AutoShape 28"/>
          <p:cNvSpPr/>
          <p:nvPr>
            <p:custDataLst>
              <p:tags r:id="rId18"/>
            </p:custDataLst>
          </p:nvPr>
        </p:nvSpPr>
        <p:spPr>
          <a:xfrm>
            <a:off x="3392531" y="3695836"/>
            <a:ext cx="219484" cy="219484"/>
          </a:xfrm>
          <a:prstGeom prst="ellipse">
            <a:avLst/>
          </a:prstGeom>
          <a:solidFill>
            <a:schemeClr val="lt1">
              <a:alpha val="100000"/>
            </a:schemeClr>
          </a:solidFill>
        </p:spPr>
      </p:sp>
      <p:sp>
        <p:nvSpPr>
          <p:cNvPr id="29" name="AutoShape 29"/>
          <p:cNvSpPr/>
          <p:nvPr>
            <p:custDataLst>
              <p:tags r:id="rId19"/>
            </p:custDataLst>
          </p:nvPr>
        </p:nvSpPr>
        <p:spPr>
          <a:xfrm>
            <a:off x="3453491" y="3756797"/>
            <a:ext cx="97564" cy="9756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0" name="AutoShape 30"/>
          <p:cNvSpPr/>
          <p:nvPr>
            <p:custDataLst>
              <p:tags r:id="rId20"/>
            </p:custDataLst>
          </p:nvPr>
        </p:nvSpPr>
        <p:spPr>
          <a:xfrm>
            <a:off x="3125474" y="1852616"/>
            <a:ext cx="742789" cy="742789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1" name="Freeform 31"/>
          <p:cNvSpPr/>
          <p:nvPr>
            <p:custDataLst>
              <p:tags r:id="rId21"/>
            </p:custDataLst>
          </p:nvPr>
        </p:nvSpPr>
        <p:spPr>
          <a:xfrm>
            <a:off x="3316433" y="2043387"/>
            <a:ext cx="356542" cy="35654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chemeClr val="lt1">
              <a:alpha val="100000"/>
            </a:schemeClr>
          </a:solidFill>
        </p:spPr>
      </p:sp>
      <p:cxnSp>
        <p:nvCxnSpPr>
          <p:cNvPr id="32" name="Connector 32"/>
          <p:cNvCxnSpPr/>
          <p:nvPr>
            <p:custDataLst>
              <p:tags r:id="rId22"/>
            </p:custDataLst>
          </p:nvPr>
        </p:nvCxnSpPr>
        <p:spPr>
          <a:xfrm flipV="1">
            <a:off x="7737916" y="2590940"/>
            <a:ext cx="0" cy="961926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3" name="AutoShape 33"/>
          <p:cNvSpPr/>
          <p:nvPr>
            <p:custDataLst>
              <p:tags r:id="rId23"/>
            </p:custDataLst>
          </p:nvPr>
        </p:nvSpPr>
        <p:spPr>
          <a:xfrm>
            <a:off x="7633579" y="3676027"/>
            <a:ext cx="219484" cy="219484"/>
          </a:xfrm>
          <a:prstGeom prst="ellipse">
            <a:avLst/>
          </a:prstGeom>
          <a:solidFill>
            <a:schemeClr val="lt1">
              <a:alpha val="100000"/>
            </a:schemeClr>
          </a:solidFill>
        </p:spPr>
      </p:sp>
      <p:sp>
        <p:nvSpPr>
          <p:cNvPr id="34" name="AutoShape 34"/>
          <p:cNvSpPr/>
          <p:nvPr>
            <p:custDataLst>
              <p:tags r:id="rId24"/>
            </p:custDataLst>
          </p:nvPr>
        </p:nvSpPr>
        <p:spPr>
          <a:xfrm>
            <a:off x="7694539" y="3736987"/>
            <a:ext cx="97564" cy="9756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8" name="AutoShape 38"/>
          <p:cNvSpPr/>
          <p:nvPr>
            <p:custDataLst>
              <p:tags r:id="rId25"/>
            </p:custDataLst>
          </p:nvPr>
        </p:nvSpPr>
        <p:spPr>
          <a:xfrm>
            <a:off x="7384118" y="1852616"/>
            <a:ext cx="742789" cy="742789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39" name="Connector 39"/>
          <p:cNvCxnSpPr/>
          <p:nvPr>
            <p:custDataLst>
              <p:tags r:id="rId26"/>
            </p:custDataLst>
          </p:nvPr>
        </p:nvCxnSpPr>
        <p:spPr>
          <a:xfrm flipV="1">
            <a:off x="5620094" y="3835635"/>
            <a:ext cx="0" cy="1284763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0" name="AutoShape 40"/>
          <p:cNvSpPr/>
          <p:nvPr>
            <p:custDataLst>
              <p:tags r:id="rId27"/>
            </p:custDataLst>
          </p:nvPr>
        </p:nvSpPr>
        <p:spPr>
          <a:xfrm>
            <a:off x="5510353" y="3688233"/>
            <a:ext cx="219484" cy="219484"/>
          </a:xfrm>
          <a:prstGeom prst="ellipse">
            <a:avLst/>
          </a:prstGeom>
          <a:solidFill>
            <a:schemeClr val="lt1">
              <a:alpha val="100000"/>
            </a:schemeClr>
          </a:solidFill>
        </p:spPr>
      </p:sp>
      <p:sp>
        <p:nvSpPr>
          <p:cNvPr id="41" name="AutoShape 41"/>
          <p:cNvSpPr/>
          <p:nvPr>
            <p:custDataLst>
              <p:tags r:id="rId28"/>
            </p:custDataLst>
          </p:nvPr>
        </p:nvSpPr>
        <p:spPr>
          <a:xfrm>
            <a:off x="5571313" y="3749193"/>
            <a:ext cx="97564" cy="9756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5" name="AutoShape 45"/>
          <p:cNvSpPr/>
          <p:nvPr>
            <p:custDataLst>
              <p:tags r:id="rId29"/>
            </p:custDataLst>
          </p:nvPr>
        </p:nvSpPr>
        <p:spPr>
          <a:xfrm>
            <a:off x="5236508" y="5063734"/>
            <a:ext cx="742789" cy="742789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7" name="Freeform 47"/>
          <p:cNvSpPr/>
          <p:nvPr>
            <p:custDataLst>
              <p:tags r:id="rId30"/>
            </p:custDataLst>
          </p:nvPr>
        </p:nvSpPr>
        <p:spPr>
          <a:xfrm>
            <a:off x="7532995" y="2003865"/>
            <a:ext cx="452190" cy="45219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  <a:close/>
              </a:path>
            </a:pathLst>
          </a:custGeom>
          <a:solidFill>
            <a:schemeClr val="lt1">
              <a:alpha val="100000"/>
            </a:schemeClr>
          </a:solidFill>
        </p:spPr>
      </p:sp>
      <p:sp>
        <p:nvSpPr>
          <p:cNvPr id="50" name="Freeform 50"/>
          <p:cNvSpPr/>
          <p:nvPr>
            <p:custDataLst>
              <p:tags r:id="rId31"/>
            </p:custDataLst>
          </p:nvPr>
        </p:nvSpPr>
        <p:spPr>
          <a:xfrm>
            <a:off x="5461585" y="5283154"/>
            <a:ext cx="355388" cy="35538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16843" y="182880"/>
                </a:moveTo>
                <a:lnTo>
                  <a:pt x="30480" y="182880"/>
                </a:lnTo>
                <a:lnTo>
                  <a:pt x="30480" y="304800"/>
                </a:lnTo>
                <a:lnTo>
                  <a:pt x="0" y="304800"/>
                </a:lnTo>
                <a:lnTo>
                  <a:pt x="0" y="0"/>
                </a:lnTo>
                <a:lnTo>
                  <a:pt x="182880" y="0"/>
                </a:lnTo>
                <a:lnTo>
                  <a:pt x="187957" y="30480"/>
                </a:lnTo>
                <a:lnTo>
                  <a:pt x="304800" y="30480"/>
                </a:lnTo>
                <a:lnTo>
                  <a:pt x="259080" y="121920"/>
                </a:lnTo>
                <a:lnTo>
                  <a:pt x="304800" y="213360"/>
                </a:lnTo>
                <a:lnTo>
                  <a:pt x="121920" y="213360"/>
                </a:lnTo>
                <a:lnTo>
                  <a:pt x="116843" y="182880"/>
                </a:lnTo>
                <a:close/>
              </a:path>
            </a:pathLst>
          </a:custGeom>
          <a:solidFill>
            <a:schemeClr val="lt1">
              <a:alpha val="100000"/>
            </a:schemeClr>
          </a:solidFill>
        </p:spPr>
      </p:sp>
      <p:grpSp>
        <p:nvGrpSpPr>
          <p:cNvPr id="52" name="Group 52"/>
          <p:cNvGrpSpPr/>
          <p:nvPr/>
        </p:nvGrpSpPr>
        <p:grpSpPr>
          <a:xfrm rot="0">
            <a:off x="1064563" y="93878"/>
            <a:ext cx="10641129" cy="893445"/>
            <a:chOff x="454963" y="93878"/>
            <a:chExt cx="10641129" cy="893445"/>
          </a:xfrm>
        </p:grpSpPr>
        <p:sp>
          <p:nvSpPr>
            <p:cNvPr id="53" name="AutoShape 5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4" name="AutoShape 5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55" name="AutoShape 5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56" name="AutoShape 5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57" name="AutoShape 5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58" name="AutoShape 5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9" name="AutoShape 5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60" name="AutoShape 6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1" name="AutoShape 6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62" name="AutoShape 6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63" name="AutoShape 6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4" name="AutoShape 6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65" name="AutoShape 6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6" name="AutoShape 6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67" name="AutoShape 6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68" name="AutoShape 6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9" name="AutoShape 6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70" name="AutoShape 7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71" name="AutoShape 7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2" name="AutoShape 7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产</a:t>
              </a: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品主要成分解析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74" name="图片 73" descr="龙康壮LOGO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75" name="文本框 74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464695" y="1671422"/>
            <a:ext cx="8592913" cy="2001332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 flipH="1">
            <a:off x="3049571" y="3932178"/>
            <a:ext cx="8591670" cy="2001332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419558" y="1717072"/>
            <a:ext cx="1872615" cy="1872615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825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777240" y="3996690"/>
            <a:ext cx="1872615" cy="1872615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825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TextBox 6"/>
          <p:cNvSpPr txBox="1"/>
          <p:nvPr/>
        </p:nvSpPr>
        <p:spPr>
          <a:xfrm>
            <a:off x="784375" y="1989454"/>
            <a:ext cx="8089073" cy="132716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425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本品为片剂，外观整洁，易于吞咽。</a:t>
            </a:r>
            <a:endParaRPr lang="en-US" sz="1425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21624" y="4269260"/>
            <a:ext cx="8089073" cy="132716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425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根据医生建议或说明书指导，按时按量服用，通常建议饭后使用，以温水送服。</a:t>
            </a:r>
            <a:endParaRPr lang="en-US" sz="1425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19558" y="2364660"/>
            <a:ext cx="1821725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剂型</a:t>
            </a:r>
            <a:endParaRPr lang="en-US" sz="2025" b="1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4919" y="4687677"/>
            <a:ext cx="1821725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使用方法</a:t>
            </a:r>
            <a:endParaRPr lang="en-US" sz="2025" b="1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0">
            <a:off x="1064563" y="93878"/>
            <a:ext cx="10641129" cy="893445"/>
            <a:chOff x="454963" y="93878"/>
            <a:chExt cx="10641129" cy="893445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产</a:t>
              </a: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品剂型与使用方法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2" name="图片 31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9599" y="3579052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780524" y="1984015"/>
            <a:ext cx="2204933" cy="2157159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279872" y="3539082"/>
            <a:ext cx="2116735" cy="2070873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779230" y="2392515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562818" y="3040397"/>
            <a:ext cx="147161" cy="176213"/>
          </a:xfrm>
          <a:custGeom>
            <a:avLst/>
            <a:gdLst/>
            <a:ahLst/>
            <a:cxnLst/>
            <a:rect l="l" t="t" r="r" b="b"/>
            <a:pathLst>
              <a:path w="56" h="67">
                <a:moveTo>
                  <a:pt x="28" y="0"/>
                </a:moveTo>
                <a:cubicBezTo>
                  <a:pt x="13" y="0"/>
                  <a:pt x="0" y="13"/>
                  <a:pt x="0" y="28"/>
                </a:cubicBezTo>
                <a:cubicBezTo>
                  <a:pt x="0" y="34"/>
                  <a:pt x="2" y="40"/>
                  <a:pt x="7" y="46"/>
                </a:cubicBezTo>
                <a:cubicBezTo>
                  <a:pt x="11" y="52"/>
                  <a:pt x="15" y="58"/>
                  <a:pt x="16" y="65"/>
                </a:cubicBezTo>
                <a:cubicBezTo>
                  <a:pt x="16" y="67"/>
                  <a:pt x="16" y="67"/>
                  <a:pt x="1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1"/>
                  <a:pt x="26" y="50"/>
                  <a:pt x="22" y="42"/>
                </a:cubicBezTo>
                <a:cubicBezTo>
                  <a:pt x="24" y="42"/>
                  <a:pt x="26" y="41"/>
                  <a:pt x="28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3" y="42"/>
                  <a:pt x="34" y="42"/>
                </a:cubicBezTo>
                <a:cubicBezTo>
                  <a:pt x="32" y="48"/>
                  <a:pt x="31" y="55"/>
                  <a:pt x="31" y="65"/>
                </a:cubicBezTo>
                <a:cubicBezTo>
                  <a:pt x="31" y="67"/>
                  <a:pt x="31" y="67"/>
                  <a:pt x="31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58"/>
                  <a:pt x="46" y="52"/>
                  <a:pt x="50" y="46"/>
                </a:cubicBezTo>
                <a:cubicBezTo>
                  <a:pt x="54" y="41"/>
                  <a:pt x="56" y="34"/>
                  <a:pt x="56" y="28"/>
                </a:cubicBezTo>
                <a:cubicBezTo>
                  <a:pt x="56" y="13"/>
                  <a:pt x="44" y="0"/>
                  <a:pt x="28" y="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5396607" y="2934479"/>
            <a:ext cx="461677" cy="550831"/>
          </a:xfrm>
          <a:custGeom>
            <a:avLst/>
            <a:gdLst/>
            <a:ahLst/>
            <a:cxnLst/>
            <a:rect l="l" t="t" r="r" b="b"/>
            <a:pathLst>
              <a:path w="175" h="209">
                <a:moveTo>
                  <a:pt x="146" y="24"/>
                </a:moveTo>
                <a:cubicBezTo>
                  <a:pt x="126" y="8"/>
                  <a:pt x="100" y="0"/>
                  <a:pt x="66" y="8"/>
                </a:cubicBezTo>
                <a:cubicBezTo>
                  <a:pt x="42" y="15"/>
                  <a:pt x="21" y="33"/>
                  <a:pt x="16" y="67"/>
                </a:cubicBezTo>
                <a:cubicBezTo>
                  <a:pt x="14" y="78"/>
                  <a:pt x="16" y="84"/>
                  <a:pt x="16" y="85"/>
                </a:cubicBezTo>
                <a:cubicBezTo>
                  <a:pt x="18" y="87"/>
                  <a:pt x="20" y="91"/>
                  <a:pt x="20" y="94"/>
                </a:cubicBezTo>
                <a:cubicBezTo>
                  <a:pt x="20" y="95"/>
                  <a:pt x="19" y="96"/>
                  <a:pt x="19" y="97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3"/>
                  <a:pt x="0" y="125"/>
                  <a:pt x="1" y="127"/>
                </a:cubicBezTo>
                <a:cubicBezTo>
                  <a:pt x="4" y="132"/>
                  <a:pt x="12" y="131"/>
                  <a:pt x="14" y="132"/>
                </a:cubicBezTo>
                <a:cubicBezTo>
                  <a:pt x="16" y="133"/>
                  <a:pt x="17" y="136"/>
                  <a:pt x="16" y="139"/>
                </a:cubicBezTo>
                <a:cubicBezTo>
                  <a:pt x="15" y="141"/>
                  <a:pt x="13" y="145"/>
                  <a:pt x="15" y="146"/>
                </a:cubicBezTo>
                <a:cubicBezTo>
                  <a:pt x="17" y="147"/>
                  <a:pt x="19" y="148"/>
                  <a:pt x="19" y="148"/>
                </a:cubicBezTo>
                <a:cubicBezTo>
                  <a:pt x="19" y="148"/>
                  <a:pt x="16" y="149"/>
                  <a:pt x="16" y="151"/>
                </a:cubicBezTo>
                <a:cubicBezTo>
                  <a:pt x="15" y="153"/>
                  <a:pt x="16" y="156"/>
                  <a:pt x="19" y="157"/>
                </a:cubicBezTo>
                <a:cubicBezTo>
                  <a:pt x="19" y="157"/>
                  <a:pt x="22" y="164"/>
                  <a:pt x="21" y="171"/>
                </a:cubicBezTo>
                <a:cubicBezTo>
                  <a:pt x="20" y="177"/>
                  <a:pt x="18" y="183"/>
                  <a:pt x="23" y="187"/>
                </a:cubicBezTo>
                <a:cubicBezTo>
                  <a:pt x="28" y="191"/>
                  <a:pt x="48" y="188"/>
                  <a:pt x="60" y="184"/>
                </a:cubicBezTo>
                <a:cubicBezTo>
                  <a:pt x="60" y="184"/>
                  <a:pt x="64" y="191"/>
                  <a:pt x="68" y="209"/>
                </a:cubicBezTo>
                <a:cubicBezTo>
                  <a:pt x="152" y="183"/>
                  <a:pt x="152" y="183"/>
                  <a:pt x="152" y="183"/>
                </a:cubicBezTo>
                <a:cubicBezTo>
                  <a:pt x="147" y="170"/>
                  <a:pt x="145" y="163"/>
                  <a:pt x="145" y="159"/>
                </a:cubicBezTo>
                <a:cubicBezTo>
                  <a:pt x="143" y="148"/>
                  <a:pt x="160" y="128"/>
                  <a:pt x="166" y="106"/>
                </a:cubicBezTo>
                <a:cubicBezTo>
                  <a:pt x="173" y="81"/>
                  <a:pt x="175" y="48"/>
                  <a:pt x="146" y="24"/>
                </a:cubicBezTo>
                <a:close/>
                <a:moveTo>
                  <a:pt x="118" y="90"/>
                </a:moveTo>
                <a:cubicBezTo>
                  <a:pt x="112" y="98"/>
                  <a:pt x="110" y="104"/>
                  <a:pt x="110" y="110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10" y="133"/>
                  <a:pt x="107" y="136"/>
                  <a:pt x="104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95" y="138"/>
                  <a:pt x="93" y="139"/>
                  <a:pt x="91" y="139"/>
                </a:cubicBezTo>
                <a:cubicBezTo>
                  <a:pt x="89" y="139"/>
                  <a:pt x="88" y="138"/>
                  <a:pt x="87" y="136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79" y="136"/>
                  <a:pt x="79" y="136"/>
                  <a:pt x="79" y="136"/>
                </a:cubicBezTo>
                <a:cubicBezTo>
                  <a:pt x="76" y="136"/>
                  <a:pt x="73" y="133"/>
                  <a:pt x="73" y="12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3" y="104"/>
                  <a:pt x="70" y="98"/>
                  <a:pt x="65" y="90"/>
                </a:cubicBezTo>
                <a:cubicBezTo>
                  <a:pt x="59" y="83"/>
                  <a:pt x="57" y="76"/>
                  <a:pt x="57" y="68"/>
                </a:cubicBezTo>
                <a:cubicBezTo>
                  <a:pt x="57" y="49"/>
                  <a:pt x="72" y="34"/>
                  <a:pt x="91" y="34"/>
                </a:cubicBezTo>
                <a:cubicBezTo>
                  <a:pt x="110" y="34"/>
                  <a:pt x="126" y="49"/>
                  <a:pt x="126" y="68"/>
                </a:cubicBezTo>
                <a:cubicBezTo>
                  <a:pt x="126" y="76"/>
                  <a:pt x="123" y="83"/>
                  <a:pt x="118" y="9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1208439" y="4261188"/>
            <a:ext cx="440436" cy="440436"/>
          </a:xfrm>
          <a:custGeom>
            <a:avLst/>
            <a:gdLst/>
            <a:ahLst/>
            <a:cxnLst/>
            <a:rect l="l" t="t" r="r" b="b"/>
            <a:pathLst>
              <a:path w="167" h="167">
                <a:moveTo>
                  <a:pt x="161" y="71"/>
                </a:moveTo>
                <a:cubicBezTo>
                  <a:pt x="148" y="71"/>
                  <a:pt x="148" y="71"/>
                  <a:pt x="148" y="71"/>
                </a:cubicBezTo>
                <a:cubicBezTo>
                  <a:pt x="146" y="62"/>
                  <a:pt x="143" y="54"/>
                  <a:pt x="138" y="47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36"/>
                  <a:pt x="150" y="32"/>
                  <a:pt x="148" y="31"/>
                </a:cubicBezTo>
                <a:cubicBezTo>
                  <a:pt x="136" y="19"/>
                  <a:pt x="136" y="19"/>
                  <a:pt x="136" y="19"/>
                </a:cubicBezTo>
                <a:cubicBezTo>
                  <a:pt x="135" y="17"/>
                  <a:pt x="131" y="18"/>
                  <a:pt x="129" y="20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13" y="24"/>
                  <a:pt x="105" y="21"/>
                  <a:pt x="96" y="19"/>
                </a:cubicBezTo>
                <a:cubicBezTo>
                  <a:pt x="96" y="6"/>
                  <a:pt x="96" y="6"/>
                  <a:pt x="96" y="6"/>
                </a:cubicBezTo>
                <a:cubicBezTo>
                  <a:pt x="96" y="3"/>
                  <a:pt x="94" y="0"/>
                  <a:pt x="92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3" y="0"/>
                  <a:pt x="71" y="3"/>
                  <a:pt x="71" y="6"/>
                </a:cubicBezTo>
                <a:cubicBezTo>
                  <a:pt x="71" y="19"/>
                  <a:pt x="71" y="19"/>
                  <a:pt x="71" y="19"/>
                </a:cubicBezTo>
                <a:cubicBezTo>
                  <a:pt x="62" y="21"/>
                  <a:pt x="54" y="24"/>
                  <a:pt x="46" y="29"/>
                </a:cubicBezTo>
                <a:cubicBezTo>
                  <a:pt x="37" y="20"/>
                  <a:pt x="37" y="20"/>
                  <a:pt x="37" y="20"/>
                </a:cubicBezTo>
                <a:cubicBezTo>
                  <a:pt x="35" y="18"/>
                  <a:pt x="32" y="17"/>
                  <a:pt x="30" y="19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2"/>
                  <a:pt x="17" y="36"/>
                  <a:pt x="19" y="38"/>
                </a:cubicBezTo>
                <a:cubicBezTo>
                  <a:pt x="29" y="47"/>
                  <a:pt x="29" y="47"/>
                  <a:pt x="29" y="47"/>
                </a:cubicBezTo>
                <a:cubicBezTo>
                  <a:pt x="24" y="54"/>
                  <a:pt x="20" y="62"/>
                  <a:pt x="19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2" y="71"/>
                  <a:pt x="0" y="73"/>
                  <a:pt x="0" y="75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4"/>
                  <a:pt x="2" y="96"/>
                  <a:pt x="6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20" y="105"/>
                  <a:pt x="24" y="113"/>
                  <a:pt x="29" y="12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7" y="132"/>
                  <a:pt x="17" y="135"/>
                  <a:pt x="18" y="137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2" y="150"/>
                  <a:pt x="35" y="150"/>
                  <a:pt x="37" y="147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54" y="143"/>
                  <a:pt x="62" y="147"/>
                  <a:pt x="71" y="148"/>
                </a:cubicBezTo>
                <a:cubicBezTo>
                  <a:pt x="71" y="161"/>
                  <a:pt x="71" y="161"/>
                  <a:pt x="71" y="161"/>
                </a:cubicBezTo>
                <a:cubicBezTo>
                  <a:pt x="71" y="164"/>
                  <a:pt x="73" y="167"/>
                  <a:pt x="75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4"/>
                  <a:pt x="96" y="161"/>
                </a:cubicBezTo>
                <a:cubicBezTo>
                  <a:pt x="96" y="148"/>
                  <a:pt x="96" y="148"/>
                  <a:pt x="96" y="148"/>
                </a:cubicBezTo>
                <a:cubicBezTo>
                  <a:pt x="105" y="147"/>
                  <a:pt x="113" y="143"/>
                  <a:pt x="120" y="138"/>
                </a:cubicBezTo>
                <a:cubicBezTo>
                  <a:pt x="129" y="147"/>
                  <a:pt x="129" y="147"/>
                  <a:pt x="129" y="147"/>
                </a:cubicBezTo>
                <a:cubicBezTo>
                  <a:pt x="131" y="150"/>
                  <a:pt x="135" y="150"/>
                  <a:pt x="136" y="148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50" y="135"/>
                  <a:pt x="149" y="132"/>
                  <a:pt x="147" y="130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43" y="113"/>
                  <a:pt x="146" y="105"/>
                  <a:pt x="148" y="96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4" y="96"/>
                  <a:pt x="167" y="94"/>
                  <a:pt x="167" y="92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7" y="73"/>
                  <a:pt x="164" y="71"/>
                  <a:pt x="161" y="71"/>
                </a:cubicBezTo>
                <a:close/>
                <a:moveTo>
                  <a:pt x="83" y="114"/>
                </a:moveTo>
                <a:cubicBezTo>
                  <a:pt x="66" y="114"/>
                  <a:pt x="52" y="101"/>
                  <a:pt x="52" y="84"/>
                </a:cubicBezTo>
                <a:cubicBezTo>
                  <a:pt x="52" y="67"/>
                  <a:pt x="66" y="53"/>
                  <a:pt x="83" y="53"/>
                </a:cubicBezTo>
                <a:cubicBezTo>
                  <a:pt x="100" y="53"/>
                  <a:pt x="114" y="67"/>
                  <a:pt x="114" y="84"/>
                </a:cubicBezTo>
                <a:cubicBezTo>
                  <a:pt x="114" y="101"/>
                  <a:pt x="100" y="114"/>
                  <a:pt x="83" y="114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554102" y="4121837"/>
            <a:ext cx="318897" cy="316706"/>
          </a:xfrm>
          <a:custGeom>
            <a:avLst/>
            <a:gdLst/>
            <a:ahLst/>
            <a:cxnLst/>
            <a:rect l="l" t="t" r="r" b="b"/>
            <a:pathLst>
              <a:path w="121" h="120">
                <a:moveTo>
                  <a:pt x="117" y="51"/>
                </a:moveTo>
                <a:cubicBezTo>
                  <a:pt x="108" y="51"/>
                  <a:pt x="108" y="51"/>
                  <a:pt x="108" y="51"/>
                </a:cubicBezTo>
                <a:cubicBezTo>
                  <a:pt x="106" y="44"/>
                  <a:pt x="104" y="38"/>
                  <a:pt x="100" y="33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9" y="25"/>
                  <a:pt x="109" y="23"/>
                  <a:pt x="108" y="22"/>
                </a:cubicBezTo>
                <a:cubicBezTo>
                  <a:pt x="99" y="13"/>
                  <a:pt x="99" y="13"/>
                  <a:pt x="99" y="13"/>
                </a:cubicBezTo>
                <a:cubicBezTo>
                  <a:pt x="98" y="12"/>
                  <a:pt x="96" y="12"/>
                  <a:pt x="94" y="14"/>
                </a:cubicBezTo>
                <a:cubicBezTo>
                  <a:pt x="87" y="20"/>
                  <a:pt x="87" y="20"/>
                  <a:pt x="87" y="20"/>
                </a:cubicBezTo>
                <a:cubicBezTo>
                  <a:pt x="82" y="17"/>
                  <a:pt x="76" y="14"/>
                  <a:pt x="70" y="13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1"/>
                  <a:pt x="69" y="0"/>
                  <a:pt x="6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3" y="0"/>
                  <a:pt x="52" y="1"/>
                  <a:pt x="52" y="4"/>
                </a:cubicBezTo>
                <a:cubicBezTo>
                  <a:pt x="52" y="13"/>
                  <a:pt x="52" y="13"/>
                  <a:pt x="52" y="13"/>
                </a:cubicBezTo>
                <a:cubicBezTo>
                  <a:pt x="45" y="14"/>
                  <a:pt x="39" y="17"/>
                  <a:pt x="34" y="20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2"/>
                  <a:pt x="24" y="12"/>
                  <a:pt x="22" y="13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3"/>
                  <a:pt x="13" y="25"/>
                  <a:pt x="15" y="27"/>
                </a:cubicBezTo>
                <a:cubicBezTo>
                  <a:pt x="21" y="33"/>
                  <a:pt x="21" y="33"/>
                  <a:pt x="21" y="33"/>
                </a:cubicBezTo>
                <a:cubicBezTo>
                  <a:pt x="18" y="38"/>
                  <a:pt x="15" y="44"/>
                  <a:pt x="14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2" y="51"/>
                  <a:pt x="0" y="52"/>
                  <a:pt x="0" y="54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8"/>
                  <a:pt x="2" y="69"/>
                  <a:pt x="5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5" y="76"/>
                  <a:pt x="18" y="81"/>
                  <a:pt x="21" y="87"/>
                </a:cubicBezTo>
                <a:cubicBezTo>
                  <a:pt x="15" y="93"/>
                  <a:pt x="15" y="93"/>
                  <a:pt x="15" y="93"/>
                </a:cubicBezTo>
                <a:cubicBezTo>
                  <a:pt x="13" y="95"/>
                  <a:pt x="13" y="97"/>
                  <a:pt x="14" y="98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24" y="108"/>
                  <a:pt x="26" y="108"/>
                  <a:pt x="28" y="106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9" y="103"/>
                  <a:pt x="45" y="106"/>
                  <a:pt x="52" y="107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8"/>
                  <a:pt x="53" y="120"/>
                  <a:pt x="55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9" y="120"/>
                  <a:pt x="70" y="118"/>
                  <a:pt x="70" y="116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6" y="106"/>
                  <a:pt x="82" y="103"/>
                  <a:pt x="87" y="100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6" y="108"/>
                  <a:pt x="98" y="108"/>
                  <a:pt x="99" y="107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9" y="97"/>
                  <a:pt x="109" y="95"/>
                  <a:pt x="107" y="93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4" y="81"/>
                  <a:pt x="106" y="76"/>
                  <a:pt x="108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19" y="69"/>
                  <a:pt x="121" y="68"/>
                  <a:pt x="121" y="66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21" y="52"/>
                  <a:pt x="119" y="51"/>
                  <a:pt x="117" y="51"/>
                </a:cubicBezTo>
                <a:close/>
                <a:moveTo>
                  <a:pt x="61" y="82"/>
                </a:moveTo>
                <a:cubicBezTo>
                  <a:pt x="48" y="82"/>
                  <a:pt x="38" y="72"/>
                  <a:pt x="38" y="60"/>
                </a:cubicBezTo>
                <a:cubicBezTo>
                  <a:pt x="38" y="48"/>
                  <a:pt x="48" y="38"/>
                  <a:pt x="61" y="38"/>
                </a:cubicBezTo>
                <a:cubicBezTo>
                  <a:pt x="73" y="38"/>
                  <a:pt x="83" y="48"/>
                  <a:pt x="83" y="60"/>
                </a:cubicBezTo>
                <a:cubicBezTo>
                  <a:pt x="83" y="72"/>
                  <a:pt x="73" y="82"/>
                  <a:pt x="61" y="82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4387341" y="4267290"/>
            <a:ext cx="239744" cy="269843"/>
          </a:xfrm>
          <a:custGeom>
            <a:avLst/>
            <a:gdLst/>
            <a:ahLst/>
            <a:cxnLst/>
            <a:rect l="l" t="t" r="r" b="b"/>
            <a:pathLst>
              <a:path w="91" h="102">
                <a:moveTo>
                  <a:pt x="76" y="45"/>
                </a:moveTo>
                <a:cubicBezTo>
                  <a:pt x="65" y="52"/>
                  <a:pt x="54" y="52"/>
                  <a:pt x="50" y="52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0" y="93"/>
                  <a:pt x="0" y="93"/>
                  <a:pt x="0" y="93"/>
                </a:cubicBezTo>
                <a:cubicBezTo>
                  <a:pt x="43" y="47"/>
                  <a:pt x="43" y="47"/>
                  <a:pt x="43" y="47"/>
                </a:cubicBezTo>
                <a:cubicBezTo>
                  <a:pt x="42" y="43"/>
                  <a:pt x="40" y="32"/>
                  <a:pt x="45" y="19"/>
                </a:cubicBezTo>
                <a:cubicBezTo>
                  <a:pt x="52" y="4"/>
                  <a:pt x="70" y="0"/>
                  <a:pt x="70" y="0"/>
                </a:cubicBezTo>
                <a:cubicBezTo>
                  <a:pt x="67" y="22"/>
                  <a:pt x="67" y="22"/>
                  <a:pt x="67" y="22"/>
                </a:cubicBezTo>
                <a:cubicBezTo>
                  <a:pt x="68" y="21"/>
                  <a:pt x="69" y="21"/>
                  <a:pt x="70" y="22"/>
                </a:cubicBezTo>
                <a:cubicBezTo>
                  <a:pt x="70" y="22"/>
                  <a:pt x="70" y="23"/>
                  <a:pt x="70" y="24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17"/>
                  <a:pt x="90" y="36"/>
                  <a:pt x="76" y="45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4049394" y="4452456"/>
            <a:ext cx="461677" cy="429292"/>
          </a:xfrm>
          <a:custGeom>
            <a:avLst/>
            <a:gdLst/>
            <a:ahLst/>
            <a:cxnLst/>
            <a:rect l="l" t="t" r="r" b="b"/>
            <a:pathLst>
              <a:path w="175" h="163">
                <a:moveTo>
                  <a:pt x="77" y="0"/>
                </a:moveTo>
                <a:cubicBezTo>
                  <a:pt x="95" y="0"/>
                  <a:pt x="112" y="6"/>
                  <a:pt x="127" y="16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0" y="36"/>
                  <a:pt x="92" y="34"/>
                  <a:pt x="84" y="34"/>
                </a:cubicBezTo>
                <a:cubicBezTo>
                  <a:pt x="59" y="34"/>
                  <a:pt x="41" y="54"/>
                  <a:pt x="44" y="80"/>
                </a:cubicBezTo>
                <a:cubicBezTo>
                  <a:pt x="47" y="105"/>
                  <a:pt x="70" y="125"/>
                  <a:pt x="96" y="125"/>
                </a:cubicBezTo>
                <a:cubicBezTo>
                  <a:pt x="121" y="125"/>
                  <a:pt x="138" y="105"/>
                  <a:pt x="135" y="80"/>
                </a:cubicBezTo>
                <a:cubicBezTo>
                  <a:pt x="134" y="71"/>
                  <a:pt x="130" y="63"/>
                  <a:pt x="125" y="56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58" y="46"/>
                  <a:pt x="166" y="63"/>
                  <a:pt x="169" y="82"/>
                </a:cubicBezTo>
                <a:cubicBezTo>
                  <a:pt x="175" y="127"/>
                  <a:pt x="143" y="163"/>
                  <a:pt x="98" y="163"/>
                </a:cubicBezTo>
                <a:cubicBezTo>
                  <a:pt x="53" y="163"/>
                  <a:pt x="12" y="127"/>
                  <a:pt x="6" y="82"/>
                </a:cubicBezTo>
                <a:cubicBezTo>
                  <a:pt x="0" y="37"/>
                  <a:pt x="31" y="0"/>
                  <a:pt x="77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4188840" y="4568375"/>
            <a:ext cx="195167" cy="181737"/>
          </a:xfrm>
          <a:custGeom>
            <a:avLst/>
            <a:gdLst/>
            <a:ahLst/>
            <a:cxnLst/>
            <a:rect l="l" t="t" r="r" b="b"/>
            <a:pathLst>
              <a:path w="74" h="69">
                <a:moveTo>
                  <a:pt x="42" y="69"/>
                </a:moveTo>
                <a:cubicBezTo>
                  <a:pt x="23" y="69"/>
                  <a:pt x="5" y="54"/>
                  <a:pt x="3" y="35"/>
                </a:cubicBezTo>
                <a:cubicBezTo>
                  <a:pt x="0" y="16"/>
                  <a:pt x="14" y="0"/>
                  <a:pt x="33" y="0"/>
                </a:cubicBezTo>
                <a:cubicBezTo>
                  <a:pt x="38" y="0"/>
                  <a:pt x="44" y="2"/>
                  <a:pt x="49" y="4"/>
                </a:cubicBezTo>
                <a:cubicBezTo>
                  <a:pt x="48" y="6"/>
                  <a:pt x="48" y="9"/>
                  <a:pt x="49" y="11"/>
                </a:cubicBezTo>
                <a:cubicBezTo>
                  <a:pt x="36" y="30"/>
                  <a:pt x="36" y="30"/>
                  <a:pt x="36" y="30"/>
                </a:cubicBezTo>
                <a:cubicBezTo>
                  <a:pt x="42" y="35"/>
                  <a:pt x="42" y="35"/>
                  <a:pt x="42" y="35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0"/>
                  <a:pt x="60" y="20"/>
                  <a:pt x="60" y="20"/>
                </a:cubicBezTo>
                <a:cubicBezTo>
                  <a:pt x="62" y="20"/>
                  <a:pt x="64" y="19"/>
                  <a:pt x="66" y="18"/>
                </a:cubicBezTo>
                <a:cubicBezTo>
                  <a:pt x="69" y="23"/>
                  <a:pt x="71" y="29"/>
                  <a:pt x="72" y="35"/>
                </a:cubicBezTo>
                <a:cubicBezTo>
                  <a:pt x="74" y="54"/>
                  <a:pt x="61" y="69"/>
                  <a:pt x="42" y="69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4296948" y="4518178"/>
            <a:ext cx="113728" cy="129349"/>
          </a:xfrm>
          <a:custGeom>
            <a:avLst/>
            <a:gdLst/>
            <a:ahLst/>
            <a:cxnLst/>
            <a:rect l="l" t="t" r="r" b="b"/>
            <a:pathLst>
              <a:path w="43" h="49">
                <a:moveTo>
                  <a:pt x="13" y="31"/>
                </a:moveTo>
                <a:cubicBezTo>
                  <a:pt x="11" y="28"/>
                  <a:pt x="12" y="25"/>
                  <a:pt x="14" y="22"/>
                </a:cubicBezTo>
                <a:cubicBezTo>
                  <a:pt x="32" y="0"/>
                  <a:pt x="32" y="0"/>
                  <a:pt x="32" y="0"/>
                </a:cubicBezTo>
                <a:cubicBezTo>
                  <a:pt x="43" y="9"/>
                  <a:pt x="43" y="9"/>
                  <a:pt x="43" y="9"/>
                </a:cubicBezTo>
                <a:cubicBezTo>
                  <a:pt x="24" y="32"/>
                  <a:pt x="24" y="32"/>
                  <a:pt x="24" y="32"/>
                </a:cubicBezTo>
                <a:cubicBezTo>
                  <a:pt x="22" y="34"/>
                  <a:pt x="19" y="35"/>
                  <a:pt x="17" y="34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8"/>
                  <a:pt x="0" y="48"/>
                  <a:pt x="0" y="48"/>
                </a:cubicBezTo>
                <a:lnTo>
                  <a:pt x="13" y="31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2994480" y="2711608"/>
            <a:ext cx="168233" cy="183703"/>
          </a:xfrm>
          <a:custGeom>
            <a:avLst/>
            <a:gdLst/>
            <a:ahLst/>
            <a:cxnLst/>
            <a:rect l="l" t="t" r="r" b="b"/>
            <a:pathLst>
              <a:path w="126" h="140">
                <a:moveTo>
                  <a:pt x="0" y="57"/>
                </a:moveTo>
                <a:lnTo>
                  <a:pt x="48" y="0"/>
                </a:lnTo>
                <a:lnTo>
                  <a:pt x="126" y="85"/>
                </a:lnTo>
                <a:lnTo>
                  <a:pt x="78" y="140"/>
                </a:lnTo>
                <a:lnTo>
                  <a:pt x="0" y="57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2776861" y="2807327"/>
            <a:ext cx="296432" cy="326720"/>
          </a:xfrm>
          <a:custGeom>
            <a:avLst/>
            <a:gdLst/>
            <a:ahLst/>
            <a:cxnLst/>
            <a:rect l="l" t="t" r="r" b="b"/>
            <a:pathLst>
              <a:path w="94" h="105">
                <a:moveTo>
                  <a:pt x="70" y="0"/>
                </a:moveTo>
                <a:cubicBezTo>
                  <a:pt x="63" y="9"/>
                  <a:pt x="63" y="9"/>
                  <a:pt x="63" y="9"/>
                </a:cubicBezTo>
                <a:cubicBezTo>
                  <a:pt x="21" y="30"/>
                  <a:pt x="21" y="30"/>
                  <a:pt x="21" y="30"/>
                </a:cubicBezTo>
                <a:cubicBezTo>
                  <a:pt x="20" y="30"/>
                  <a:pt x="14" y="33"/>
                  <a:pt x="12" y="37"/>
                </a:cubicBezTo>
                <a:cubicBezTo>
                  <a:pt x="10" y="40"/>
                  <a:pt x="2" y="67"/>
                  <a:pt x="1" y="70"/>
                </a:cubicBezTo>
                <a:cubicBezTo>
                  <a:pt x="0" y="71"/>
                  <a:pt x="0" y="75"/>
                  <a:pt x="0" y="77"/>
                </a:cubicBezTo>
                <a:cubicBezTo>
                  <a:pt x="0" y="78"/>
                  <a:pt x="2" y="93"/>
                  <a:pt x="3" y="102"/>
                </a:cubicBez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4"/>
                  <a:pt x="4" y="105"/>
                </a:cubicBezTo>
                <a:cubicBezTo>
                  <a:pt x="4" y="81"/>
                  <a:pt x="4" y="81"/>
                  <a:pt x="4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75"/>
                  <a:pt x="20" y="75"/>
                  <a:pt x="20" y="75"/>
                </a:cubicBezTo>
                <a:cubicBezTo>
                  <a:pt x="30" y="58"/>
                  <a:pt x="30" y="58"/>
                  <a:pt x="30" y="58"/>
                </a:cubicBezTo>
                <a:cubicBezTo>
                  <a:pt x="32" y="59"/>
                  <a:pt x="37" y="61"/>
                  <a:pt x="40" y="62"/>
                </a:cubicBezTo>
                <a:cubicBezTo>
                  <a:pt x="39" y="64"/>
                  <a:pt x="37" y="68"/>
                  <a:pt x="37" y="69"/>
                </a:cubicBezTo>
                <a:cubicBezTo>
                  <a:pt x="36" y="71"/>
                  <a:pt x="30" y="78"/>
                  <a:pt x="27" y="83"/>
                </a:cubicBezTo>
                <a:cubicBezTo>
                  <a:pt x="25" y="85"/>
                  <a:pt x="24" y="90"/>
                  <a:pt x="28" y="93"/>
                </a:cubicBezTo>
                <a:cubicBezTo>
                  <a:pt x="29" y="94"/>
                  <a:pt x="31" y="95"/>
                  <a:pt x="33" y="95"/>
                </a:cubicBezTo>
                <a:cubicBezTo>
                  <a:pt x="37" y="95"/>
                  <a:pt x="41" y="92"/>
                  <a:pt x="41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41" y="91"/>
                  <a:pt x="56" y="74"/>
                  <a:pt x="63" y="71"/>
                </a:cubicBezTo>
                <a:cubicBezTo>
                  <a:pt x="69" y="68"/>
                  <a:pt x="87" y="54"/>
                  <a:pt x="87" y="36"/>
                </a:cubicBezTo>
                <a:cubicBezTo>
                  <a:pt x="94" y="26"/>
                  <a:pt x="94" y="26"/>
                  <a:pt x="94" y="2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Freeform 16"/>
          <p:cNvSpPr/>
          <p:nvPr/>
        </p:nvSpPr>
        <p:spPr>
          <a:xfrm>
            <a:off x="2603268" y="3068479"/>
            <a:ext cx="467288" cy="345102"/>
          </a:xfrm>
          <a:custGeom>
            <a:avLst/>
            <a:gdLst/>
            <a:ahLst/>
            <a:cxnLst/>
            <a:rect l="l" t="t" r="r" b="b"/>
            <a:pathLst>
              <a:path w="148" h="111">
                <a:moveTo>
                  <a:pt x="124" y="49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4"/>
                  <a:pt x="86" y="14"/>
                  <a:pt x="86" y="14"/>
                </a:cubicBezTo>
                <a:cubicBezTo>
                  <a:pt x="83" y="13"/>
                  <a:pt x="81" y="12"/>
                  <a:pt x="80" y="10"/>
                </a:cubicBezTo>
                <a:cubicBezTo>
                  <a:pt x="77" y="7"/>
                  <a:pt x="77" y="3"/>
                  <a:pt x="78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36"/>
                  <a:pt x="55" y="36"/>
                  <a:pt x="55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4" y="66"/>
                  <a:pt x="24" y="66"/>
                  <a:pt x="24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48" y="111"/>
                  <a:pt x="148" y="111"/>
                  <a:pt x="148" y="111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49"/>
                  <a:pt x="148" y="49"/>
                  <a:pt x="148" y="49"/>
                </a:cubicBezTo>
                <a:lnTo>
                  <a:pt x="124" y="49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7803896" y="1483382"/>
            <a:ext cx="298777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适应症范围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95552" y="1965760"/>
            <a:ext cx="4404466" cy="18750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适用于关节软骨磨损、骨质增生、骨质疏松等症状的辅助治疗。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03896" y="3946954"/>
            <a:ext cx="298777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用药指南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095605" y="4391232"/>
            <a:ext cx="4404360" cy="18750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在使用前应详细阅读说明书，了解药物成分、作用机制及可能的不良反应。如有任何疑问，请及时咨询医生或药师。孕妇、哺乳期妇女及儿童等特殊人群应在医生指导下使用。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Group 21"/>
          <p:cNvGrpSpPr/>
          <p:nvPr/>
        </p:nvGrpSpPr>
        <p:grpSpPr>
          <a:xfrm rot="0">
            <a:off x="1064563" y="152298"/>
            <a:ext cx="10641129" cy="893445"/>
            <a:chOff x="454963" y="93878"/>
            <a:chExt cx="10641129" cy="893445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适应症范围及用</a:t>
              </a:r>
              <a:r>
                <a:rPr lang="zh-CN" alt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法</a:t>
              </a: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指南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3" name="图片 42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保护关节与营养滑膜功效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/Users/Administrator/Desktop/柏维公司资料/包装盒/硫酸软骨素钙.jpg硫酸软骨素钙"/>
          <p:cNvPicPr>
            <a:picLocks noChangeAspect="1"/>
          </p:cNvPicPr>
          <p:nvPr/>
        </p:nvPicPr>
        <p:blipFill>
          <a:blip r:embed="rId2">
            <a:alphaModFix amt="100000"/>
          </a:blip>
          <a:srcRect t="2" b="2"/>
          <a:stretch>
            <a:fillRect/>
          </a:stretch>
        </p:blipFill>
        <p:spPr>
          <a:xfrm>
            <a:off x="7092557" y="1559288"/>
            <a:ext cx="4492828" cy="4492828"/>
          </a:xfrm>
          <a:prstGeom prst="roundRect">
            <a:avLst/>
          </a:prstGeom>
        </p:spPr>
      </p:pic>
      <p:sp>
        <p:nvSpPr>
          <p:cNvPr id="3" name="Freeform 3"/>
          <p:cNvSpPr/>
          <p:nvPr>
            <p:custDataLst>
              <p:tags r:id="rId3"/>
            </p:custDataLst>
          </p:nvPr>
        </p:nvSpPr>
        <p:spPr>
          <a:xfrm>
            <a:off x="539110" y="148837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4" name="TextBox 4"/>
          <p:cNvSpPr txBox="1"/>
          <p:nvPr>
            <p:custDataLst>
              <p:tags r:id="rId4"/>
            </p:custDataLst>
          </p:nvPr>
        </p:nvSpPr>
        <p:spPr>
          <a:xfrm>
            <a:off x="739477" y="137065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Freeform 5"/>
          <p:cNvSpPr/>
          <p:nvPr>
            <p:custDataLst>
              <p:tags r:id="rId5"/>
            </p:custDataLst>
          </p:nvPr>
        </p:nvSpPr>
        <p:spPr>
          <a:xfrm>
            <a:off x="539110" y="320584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6" name="TextBox 6"/>
          <p:cNvSpPr txBox="1"/>
          <p:nvPr>
            <p:custDataLst>
              <p:tags r:id="rId6"/>
            </p:custDataLst>
          </p:nvPr>
        </p:nvSpPr>
        <p:spPr>
          <a:xfrm>
            <a:off x="739477" y="308812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>
            <p:custDataLst>
              <p:tags r:id="rId7"/>
            </p:custDataLst>
          </p:nvPr>
        </p:nvSpPr>
        <p:spPr>
          <a:xfrm>
            <a:off x="539110" y="4984278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>
            <p:custDataLst>
              <p:tags r:id="rId8"/>
            </p:custDataLst>
          </p:nvPr>
        </p:nvSpPr>
        <p:spPr>
          <a:xfrm>
            <a:off x="739477" y="4866556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9"/>
            </p:custDataLst>
          </p:nvPr>
        </p:nvSpPr>
        <p:spPr>
          <a:xfrm>
            <a:off x="2248535" y="1715158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氨基葡萄糖能够激活关节软骨细胞，促进软骨细胞合成多糖和胶原纤维，从而加速软骨基质的生成。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10"/>
            </p:custDataLst>
          </p:nvPr>
        </p:nvSpPr>
        <p:spPr>
          <a:xfrm>
            <a:off x="2248535" y="1250513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激活软骨细胞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11"/>
            </p:custDataLst>
          </p:nvPr>
        </p:nvSpPr>
        <p:spPr>
          <a:xfrm>
            <a:off x="2248535" y="3368732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通过促进软骨细胞的代谢和增殖，氨基葡萄糖有助于修复受损的关节软骨，恢复其正常结构和功能。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12"/>
            </p:custDataLst>
          </p:nvPr>
        </p:nvSpPr>
        <p:spPr>
          <a:xfrm>
            <a:off x="2248535" y="2928472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修复关节软骨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13"/>
            </p:custDataLst>
          </p:nvPr>
        </p:nvSpPr>
        <p:spPr>
          <a:xfrm>
            <a:off x="2248535" y="5134585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氨基葡萄糖和硫酸软骨素共同作用，能够刺激关节滑膜分泌滑液，增加关节润滑，减少摩擦。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14"/>
            </p:custDataLst>
          </p:nvPr>
        </p:nvSpPr>
        <p:spPr>
          <a:xfrm>
            <a:off x="2248535" y="4694325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催生关节滑液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9756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促进软骨修复机制剖析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8" name="图片 37" descr="龙康壮LOGO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/users/administrator/desktop/柏维公司资料/包装瓶/硫酸钙.jpg硫酸钙"/>
          <p:cNvPicPr>
            <a:picLocks noChangeAspect="1"/>
          </p:cNvPicPr>
          <p:nvPr/>
        </p:nvPicPr>
        <p:blipFill>
          <a:blip r:embed="rId2"/>
          <a:srcRect t="16566" b="16566"/>
          <a:stretch>
            <a:fillRect/>
          </a:stretch>
        </p:blipFill>
        <p:spPr>
          <a:xfrm>
            <a:off x="3909691" y="1250241"/>
            <a:ext cx="7848600" cy="52482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6496" y="3766754"/>
            <a:ext cx="3974251" cy="2472718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63624" y="1824409"/>
            <a:ext cx="2936423" cy="16045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氨糖软骨素钙片中的成分能够为软骨细胞提供必要的营养物质，如氨基葡萄糖和硫酸软骨素，从而改善软骨细胞的生存环境，提高其修复能力。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1724" y="4315960"/>
            <a:ext cx="3052052" cy="16045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植物钙等成分能够参与软骨细胞的新陈代谢过程，加速老旧细胞的更新，促进新细胞的生成，从而提高软骨细胞的自我修复能力。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提高软骨细胞修复能力途径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8" name="AutoShape 28"/>
          <p:cNvSpPr/>
          <p:nvPr/>
        </p:nvSpPr>
        <p:spPr>
          <a:xfrm>
            <a:off x="601724" y="3976765"/>
            <a:ext cx="2936423" cy="3391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促进新陈代谢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563624" y="1405309"/>
            <a:ext cx="2936423" cy="3391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提供营养物质</a:t>
            </a:r>
            <a:endParaRPr lang="en-US" sz="1100"/>
          </a:p>
        </p:txBody>
      </p:sp>
      <p:pic>
        <p:nvPicPr>
          <p:cNvPr id="30" name="图片 29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375"/>
            <a:ext cx="596900" cy="70040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9753600" y="6400800"/>
            <a:ext cx="257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10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11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12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13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14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15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16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17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18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19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2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20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21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22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23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24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25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26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27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28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29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3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30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31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32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33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34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35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36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37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38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39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4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40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41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42.xml><?xml version="1.0" encoding="utf-8"?>
<p:tagLst xmlns:p="http://schemas.openxmlformats.org/presentationml/2006/main">
  <p:tag name="KSO_WM_DIAGRAM_VIRTUALLY_FRAME" val="{&quot;height&quot;:411.9277952755905,&quot;left&quot;:42.4496062992126,&quot;top&quot;:98.46559055118111,&quot;width&quot;:468.1203149606299}"/>
</p:tagLst>
</file>

<file path=ppt/tags/tag43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44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45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46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47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48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49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5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50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51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52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53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54.xml><?xml version="1.0" encoding="utf-8"?>
<p:tagLst xmlns:p="http://schemas.openxmlformats.org/presentationml/2006/main">
  <p:tag name="KSO_WM_DIAGRAM_VIRTUALLY_FRAME" val="{&quot;height&quot;:367.18944881889763,&quot;left&quot;:54.29866141732283,&quot;top&quot;:111.40220472440944,&quot;width&quot;:557.3429921259842}"/>
</p:tagLst>
</file>

<file path=ppt/tags/tag55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56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57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58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59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6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60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61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62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63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64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65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66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67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68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69.xml><?xml version="1.0" encoding="utf-8"?>
<p:tagLst xmlns:p="http://schemas.openxmlformats.org/presentationml/2006/main">
  <p:tag name="KSO_WM_DIAGRAM_VIRTUALLY_FRAME" val="{&quot;height&quot;:392.7881889763779,&quot;left&quot;:58.02874015748032,&quot;top&quot;:106.19960629921259,&quot;width&quot;:827.441023622047}"/>
</p:tagLst>
</file>

<file path=ppt/tags/tag7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70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71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72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73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74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75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76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77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78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79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8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ags/tag80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81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82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83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84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85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86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87.xml><?xml version="1.0" encoding="utf-8"?>
<p:tagLst xmlns:p="http://schemas.openxmlformats.org/presentationml/2006/main">
  <p:tag name="KSO_WM_DIAGRAM_VIRTUALLY_FRAME" val="{&quot;height&quot;:345.6479527559055,&quot;left&quot;:44.34055118110236,&quot;top&quot;:134.4328346456693,&quot;width&quot;:866.4287401574802}"/>
</p:tagLst>
</file>

<file path=ppt/tags/tag88.xml><?xml version="1.0" encoding="utf-8"?>
<p:tagLst xmlns:p="http://schemas.openxmlformats.org/presentationml/2006/main">
  <p:tag name="commondata" val="eyJoZGlkIjoiOWFjZmNhOTNmOTZkYjY1MDRlYjFlYmNjYWU4NGM0YmMifQ=="/>
</p:tagLst>
</file>

<file path=ppt/tags/tag9.xml><?xml version="1.0" encoding="utf-8"?>
<p:tagLst xmlns:p="http://schemas.openxmlformats.org/presentationml/2006/main">
  <p:tag name="KSO_WM_DIAGRAM_VIRTUALLY_FRAME" val="{&quot;height&quot;:381.2533858267716,&quot;left&quot;:32.538110236220476,&quot;top&quot;:104.41464566929133,&quot;width&quot;:894.9876377952758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EFFFFD"/>
      </a:lt1>
      <a:dk2>
        <a:srgbClr val="003C35"/>
      </a:dk2>
      <a:lt2>
        <a:srgbClr val="FFFFFF"/>
      </a:lt2>
      <a:accent1>
        <a:srgbClr val="00A5B2"/>
      </a:accent1>
      <a:accent2>
        <a:srgbClr val="52C6B8"/>
      </a:accent2>
      <a:accent3>
        <a:srgbClr val="00657D"/>
      </a:accent3>
      <a:accent4>
        <a:srgbClr val="58C19B"/>
      </a:accent4>
      <a:accent5>
        <a:srgbClr val="6DD690"/>
      </a:accent5>
      <a:accent6>
        <a:srgbClr val="9CCA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3198</Words>
  <Application>WPS 演示</Application>
  <PresentationFormat>On-screen Show (4:3)</PresentationFormat>
  <Paragraphs>356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Arial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陈良先</cp:lastModifiedBy>
  <cp:revision>26</cp:revision>
  <dcterms:created xsi:type="dcterms:W3CDTF">2006-08-16T00:00:00Z</dcterms:created>
  <dcterms:modified xsi:type="dcterms:W3CDTF">2024-05-30T00:14:02Z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1761A77DB51949D78F01A50C631BAACC_12</vt:lpwstr>
  </property>
  <property fmtid="{D5CDD505-2E9C-101B-9397-08002B2CF9AE}" pid="3" name="KSOProductBuildVer">
    <vt:lpwstr>2052-12.1.0.16929</vt:lpwstr>
  </property>
</Properties>
</file>