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2" r:id="rId35"/>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2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1.jpeg"/><Relationship Id="rId25" Type="http://schemas.openxmlformats.org/officeDocument/2006/relationships/slideLayout" Target="../slideLayouts/slideLayout7.xml"/><Relationship Id="rId24" Type="http://schemas.openxmlformats.org/officeDocument/2006/relationships/image" Target="../media/image4.png"/><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1.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14600" y="1828800"/>
            <a:ext cx="10101580" cy="1069975"/>
          </a:xfrm>
          <a:prstGeom prst="rect">
            <a:avLst/>
          </a:prstGeom>
        </p:spPr>
        <p:txBody>
          <a:bodyPr vert="horz" wrap="square" lIns="114300" tIns="57150" rIns="114300" bIns="57150" rtlCol="0" anchor="t" anchorCtr="0">
            <a:spAutoFit/>
          </a:bodyPr>
          <a:lstStyle/>
          <a:p>
            <a:pPr>
              <a:lnSpc>
                <a:spcPct val="120000"/>
              </a:lnSpc>
              <a:spcBef>
                <a:spcPts val="450"/>
              </a:spcBef>
            </a:pPr>
            <a:r>
              <a:rPr lang="en-US" sz="5175" b="1">
                <a:solidFill>
                  <a:srgbClr val="C00000">
                    <a:alpha val="100000"/>
                  </a:srgbClr>
                </a:solidFill>
                <a:latin typeface="微软雅黑" panose="020B0503020204020204" charset="-122"/>
                <a:ea typeface="微软雅黑" panose="020B0503020204020204" charset="-122"/>
                <a:cs typeface="微软雅黑" panose="020B0503020204020204" charset="-122"/>
              </a:rPr>
              <a:t>关节肽的功效与作用深析</a:t>
            </a:r>
            <a:endParaRPr lang="en-US" sz="5175" b="1">
              <a:solidFill>
                <a:srgbClr val="C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6" name="图片 5" descr="7b0a20202020227069636672616d65646573223a20222670666d38393230363735383635262673707432312d312626626474303026267764743235353026266f726773697a653030262670667431313126220a7d0a"/>
          <p:cNvPicPr>
            <a:picLocks noChangeAspect="1"/>
          </p:cNvPicPr>
          <p:nvPr/>
        </p:nvPicPr>
        <p:blipFill>
          <a:blip r:embed="rId2">
            <a:extLst>
              <a:ext uri="{BEBA8EAE-BF5A-486C-A8C5-ECC9F3942E4B}">
                <a14:imgProps xmlns:a14="http://schemas.microsoft.com/office/drawing/2010/main">
                  <a14:imgLayer r:embed="rId3"/>
                </a14:imgProps>
              </a:ext>
            </a:extLst>
          </a:blip>
          <a:srcRect/>
          <a:stretch>
            <a:fillRect/>
          </a:stretch>
        </p:blipFill>
        <p:spPr>
          <a:xfrm>
            <a:off x="0" y="2971800"/>
            <a:ext cx="3876040" cy="3876040"/>
          </a:xfrm>
          <a:prstGeom prst="rect">
            <a:avLst/>
          </a:prstGeom>
        </p:spPr>
      </p:pic>
      <p:pic>
        <p:nvPicPr>
          <p:cNvPr id="7" name="图片 6" descr="龙康壮LOGO"/>
          <p:cNvPicPr>
            <a:picLocks noChangeAspect="1"/>
          </p:cNvPicPr>
          <p:nvPr/>
        </p:nvPicPr>
        <p:blipFill>
          <a:blip r:embed="rId4"/>
          <a:stretch>
            <a:fillRect/>
          </a:stretch>
        </p:blipFill>
        <p:spPr>
          <a:xfrm>
            <a:off x="4953000" y="432435"/>
            <a:ext cx="1471930" cy="1726565"/>
          </a:xfrm>
          <a:prstGeom prst="rect">
            <a:avLst/>
          </a:prstGeom>
        </p:spPr>
      </p:pic>
      <p:sp>
        <p:nvSpPr>
          <p:cNvPr id="8" name="文本框 7"/>
          <p:cNvSpPr txBox="1"/>
          <p:nvPr/>
        </p:nvSpPr>
        <p:spPr>
          <a:xfrm>
            <a:off x="9631045"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49579" y="1319127"/>
            <a:ext cx="5106411" cy="5106411"/>
          </a:xfrm>
          <a:prstGeom prst="ellipse">
            <a:avLst/>
          </a:prstGeom>
          <a:solidFill>
            <a:schemeClr val="accent1">
              <a:alpha val="100000"/>
            </a:schemeClr>
          </a:solidFill>
        </p:spPr>
      </p:sp>
      <p:pic>
        <p:nvPicPr>
          <p:cNvPr id="3" name="Picture 3" descr="c:/users/administrator/desktop/柏维公司资料/包装盒/关节肽.jpg关节肽"/>
          <p:cNvPicPr>
            <a:picLocks noChangeAspect="1"/>
          </p:cNvPicPr>
          <p:nvPr/>
        </p:nvPicPr>
        <p:blipFill>
          <a:blip r:embed="rId2">
            <a:alphaModFix amt="100000"/>
          </a:blip>
          <a:srcRect t="2" b="2"/>
          <a:stretch>
            <a:fillRect/>
          </a:stretch>
        </p:blipFill>
        <p:spPr>
          <a:xfrm>
            <a:off x="-484350" y="1584357"/>
            <a:ext cx="4575952" cy="4575952"/>
          </a:xfrm>
          <a:prstGeom prst="ellipse">
            <a:avLst/>
          </a:prstGeom>
        </p:spPr>
      </p:pic>
      <p:sp>
        <p:nvSpPr>
          <p:cNvPr id="4" name="AutoShape 4"/>
          <p:cNvSpPr/>
          <p:nvPr/>
        </p:nvSpPr>
        <p:spPr>
          <a:xfrm>
            <a:off x="4935912" y="5095961"/>
            <a:ext cx="993758" cy="993758"/>
          </a:xfrm>
          <a:prstGeom prst="ellipse">
            <a:avLst/>
          </a:prstGeom>
          <a:solidFill>
            <a:schemeClr val="accent1">
              <a:alpha val="100000"/>
            </a:schemeClr>
          </a:solidFill>
        </p:spPr>
      </p:sp>
      <p:sp>
        <p:nvSpPr>
          <p:cNvPr id="5" name="TextBox 5"/>
          <p:cNvSpPr txBox="1"/>
          <p:nvPr/>
        </p:nvSpPr>
        <p:spPr>
          <a:xfrm>
            <a:off x="4935912" y="5251464"/>
            <a:ext cx="964530" cy="682752"/>
          </a:xfrm>
          <a:prstGeom prst="rect">
            <a:avLst/>
          </a:prstGeom>
        </p:spPr>
        <p:txBody>
          <a:bodyPr vert="horz" wrap="square" lIns="123825" tIns="123825" rIns="57150" bIns="123825" rtlCol="0" anchor="t" anchorCtr="0">
            <a:spAutoFit/>
          </a:bodyPr>
          <a:lstStyle/>
          <a:p>
            <a:pPr algn="ctr">
              <a:lnSpc>
                <a:spcPct val="12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6074571" y="4851539"/>
            <a:ext cx="5683179"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平衡调节</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074571" y="5341007"/>
            <a:ext cx="5486256" cy="97536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关节肽在能量合成与消耗之间发挥平衡调节作用，确保新陈代谢的稳定进行。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nvSpPr>
        <p:spPr>
          <a:xfrm>
            <a:off x="4935912" y="1819581"/>
            <a:ext cx="993758" cy="993758"/>
          </a:xfrm>
          <a:prstGeom prst="ellipse">
            <a:avLst/>
          </a:prstGeom>
          <a:solidFill>
            <a:schemeClr val="accent1">
              <a:alpha val="100000"/>
            </a:schemeClr>
          </a:solidFill>
        </p:spPr>
      </p:sp>
      <p:sp>
        <p:nvSpPr>
          <p:cNvPr id="9" name="TextBox 9"/>
          <p:cNvSpPr txBox="1"/>
          <p:nvPr/>
        </p:nvSpPr>
        <p:spPr>
          <a:xfrm>
            <a:off x="4935912" y="1975084"/>
            <a:ext cx="964530" cy="682752"/>
          </a:xfrm>
          <a:prstGeom prst="rect">
            <a:avLst/>
          </a:prstGeom>
        </p:spPr>
        <p:txBody>
          <a:bodyPr vert="horz" wrap="square" lIns="123825" tIns="123825" rIns="57150" bIns="123825" rtlCol="0" anchor="ctr" anchorCtr="0">
            <a:spAutoFit/>
          </a:bodyPr>
          <a:lstStyle/>
          <a:p>
            <a:pPr algn="ctr">
              <a:lnSpc>
                <a:spcPct val="12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074571" y="1538583"/>
            <a:ext cx="5683179"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能量合成</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6074571" y="2003667"/>
            <a:ext cx="5486256" cy="97536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关节肽能促进细胞内能量物质的合成，如ATP等，为人体提供充足的能量。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nvSpPr>
        <p:spPr>
          <a:xfrm>
            <a:off x="4935912" y="3457771"/>
            <a:ext cx="993758" cy="993758"/>
          </a:xfrm>
          <a:prstGeom prst="ellipse">
            <a:avLst/>
          </a:prstGeom>
          <a:solidFill>
            <a:schemeClr val="accent1">
              <a:alpha val="100000"/>
            </a:schemeClr>
          </a:solidFill>
        </p:spPr>
      </p:sp>
      <p:sp>
        <p:nvSpPr>
          <p:cNvPr id="13" name="TextBox 13"/>
          <p:cNvSpPr txBox="1"/>
          <p:nvPr/>
        </p:nvSpPr>
        <p:spPr>
          <a:xfrm>
            <a:off x="4935912" y="3613274"/>
            <a:ext cx="964530" cy="682752"/>
          </a:xfrm>
          <a:prstGeom prst="rect">
            <a:avLst/>
          </a:prstGeom>
        </p:spPr>
        <p:txBody>
          <a:bodyPr vert="horz" wrap="square" lIns="123825" tIns="123825" rIns="57150" bIns="123825" rtlCol="0" anchor="t" anchorCtr="0">
            <a:spAutoFit/>
          </a:bodyPr>
          <a:lstStyle/>
          <a:p>
            <a:pPr algn="ctr">
              <a:lnSpc>
                <a:spcPct val="12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074571" y="3188965"/>
            <a:ext cx="5683179"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能量消耗</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6074571" y="3666241"/>
            <a:ext cx="5486256" cy="97536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关节肽通过参与脂肪、蛋白质、碳水化合物的代谢过程，促进能量消耗，防止能量过剩导致的肥胖等问题。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6" name="Group 16"/>
          <p:cNvGrpSpPr/>
          <p:nvPr/>
        </p:nvGrpSpPr>
        <p:grpSpPr>
          <a:xfrm rot="0">
            <a:off x="1064563" y="93878"/>
            <a:ext cx="10641129" cy="914400"/>
            <a:chOff x="454963" y="93878"/>
            <a:chExt cx="10641129" cy="914400"/>
          </a:xfrm>
        </p:grpSpPr>
        <p:sp>
          <p:nvSpPr>
            <p:cNvPr id="17" name="AutoShape 17"/>
            <p:cNvSpPr/>
            <p:nvPr/>
          </p:nvSpPr>
          <p:spPr>
            <a:xfrm>
              <a:off x="454963" y="331168"/>
              <a:ext cx="84147" cy="84147"/>
            </a:xfrm>
            <a:prstGeom prst="ellipse">
              <a:avLst/>
            </a:prstGeom>
            <a:solidFill>
              <a:schemeClr val="accent1">
                <a:alpha val="100000"/>
              </a:schemeClr>
            </a:solidFill>
          </p:spPr>
        </p:sp>
        <p:sp>
          <p:nvSpPr>
            <p:cNvPr id="18" name="AutoShape 18"/>
            <p:cNvSpPr/>
            <p:nvPr/>
          </p:nvSpPr>
          <p:spPr>
            <a:xfrm>
              <a:off x="575049" y="337743"/>
              <a:ext cx="78137" cy="78137"/>
            </a:xfrm>
            <a:prstGeom prst="ellipse">
              <a:avLst/>
            </a:prstGeom>
            <a:solidFill>
              <a:schemeClr val="accent1">
                <a:alpha val="80000"/>
              </a:schemeClr>
            </a:solidFill>
          </p:spPr>
        </p:sp>
        <p:sp>
          <p:nvSpPr>
            <p:cNvPr id="19" name="AutoShape 19"/>
            <p:cNvSpPr/>
            <p:nvPr/>
          </p:nvSpPr>
          <p:spPr>
            <a:xfrm>
              <a:off x="689125" y="339460"/>
              <a:ext cx="74704" cy="74704"/>
            </a:xfrm>
            <a:prstGeom prst="ellipse">
              <a:avLst/>
            </a:prstGeom>
            <a:solidFill>
              <a:schemeClr val="accent1">
                <a:alpha val="60000"/>
              </a:schemeClr>
            </a:solidFill>
          </p:spPr>
        </p:sp>
        <p:sp>
          <p:nvSpPr>
            <p:cNvPr id="20" name="AutoShape 20"/>
            <p:cNvSpPr/>
            <p:nvPr/>
          </p:nvSpPr>
          <p:spPr>
            <a:xfrm>
              <a:off x="799768" y="348430"/>
              <a:ext cx="69238" cy="69238"/>
            </a:xfrm>
            <a:prstGeom prst="ellipse">
              <a:avLst/>
            </a:prstGeom>
            <a:solidFill>
              <a:schemeClr val="accent1">
                <a:alpha val="40000"/>
              </a:schemeClr>
            </a:solidFill>
          </p:spPr>
        </p:sp>
        <p:sp>
          <p:nvSpPr>
            <p:cNvPr id="21" name="AutoShape 21"/>
            <p:cNvSpPr/>
            <p:nvPr/>
          </p:nvSpPr>
          <p:spPr>
            <a:xfrm>
              <a:off x="904945" y="344297"/>
              <a:ext cx="65594" cy="65594"/>
            </a:xfrm>
            <a:prstGeom prst="ellipse">
              <a:avLst/>
            </a:prstGeom>
            <a:solidFill>
              <a:schemeClr val="accent1">
                <a:alpha val="20000"/>
              </a:schemeClr>
            </a:solidFill>
          </p:spPr>
        </p:sp>
        <p:sp>
          <p:nvSpPr>
            <p:cNvPr id="22" name="AutoShape 22"/>
            <p:cNvSpPr/>
            <p:nvPr/>
          </p:nvSpPr>
          <p:spPr>
            <a:xfrm>
              <a:off x="454963" y="448942"/>
              <a:ext cx="84147" cy="84147"/>
            </a:xfrm>
            <a:prstGeom prst="ellipse">
              <a:avLst/>
            </a:prstGeom>
            <a:solidFill>
              <a:schemeClr val="accent1">
                <a:alpha val="100000"/>
              </a:schemeClr>
            </a:solidFill>
          </p:spPr>
        </p:sp>
        <p:sp>
          <p:nvSpPr>
            <p:cNvPr id="23" name="AutoShape 23"/>
            <p:cNvSpPr/>
            <p:nvPr/>
          </p:nvSpPr>
          <p:spPr>
            <a:xfrm>
              <a:off x="575049" y="455517"/>
              <a:ext cx="78137" cy="78137"/>
            </a:xfrm>
            <a:prstGeom prst="ellipse">
              <a:avLst/>
            </a:prstGeom>
            <a:solidFill>
              <a:schemeClr val="accent1">
                <a:alpha val="80000"/>
              </a:schemeClr>
            </a:solidFill>
          </p:spPr>
        </p:sp>
        <p:sp>
          <p:nvSpPr>
            <p:cNvPr id="24" name="AutoShape 24"/>
            <p:cNvSpPr/>
            <p:nvPr/>
          </p:nvSpPr>
          <p:spPr>
            <a:xfrm>
              <a:off x="689125" y="457233"/>
              <a:ext cx="74704" cy="74704"/>
            </a:xfrm>
            <a:prstGeom prst="ellipse">
              <a:avLst/>
            </a:prstGeom>
            <a:solidFill>
              <a:schemeClr val="accent1">
                <a:alpha val="60000"/>
              </a:schemeClr>
            </a:solidFill>
          </p:spPr>
        </p:sp>
        <p:sp>
          <p:nvSpPr>
            <p:cNvPr id="25" name="AutoShape 25"/>
            <p:cNvSpPr/>
            <p:nvPr/>
          </p:nvSpPr>
          <p:spPr>
            <a:xfrm>
              <a:off x="799768" y="466203"/>
              <a:ext cx="69238" cy="69238"/>
            </a:xfrm>
            <a:prstGeom prst="ellipse">
              <a:avLst/>
            </a:prstGeom>
            <a:solidFill>
              <a:schemeClr val="accent1">
                <a:alpha val="40000"/>
              </a:schemeClr>
            </a:solidFill>
          </p:spPr>
        </p:sp>
        <p:sp>
          <p:nvSpPr>
            <p:cNvPr id="26" name="AutoShape 26"/>
            <p:cNvSpPr/>
            <p:nvPr/>
          </p:nvSpPr>
          <p:spPr>
            <a:xfrm>
              <a:off x="904945" y="462070"/>
              <a:ext cx="65594" cy="65594"/>
            </a:xfrm>
            <a:prstGeom prst="ellipse">
              <a:avLst/>
            </a:prstGeom>
            <a:solidFill>
              <a:schemeClr val="accent1">
                <a:alpha val="20000"/>
              </a:schemeClr>
            </a:solidFill>
          </p:spPr>
        </p:sp>
        <p:sp>
          <p:nvSpPr>
            <p:cNvPr id="27" name="AutoShape 27"/>
            <p:cNvSpPr/>
            <p:nvPr/>
          </p:nvSpPr>
          <p:spPr>
            <a:xfrm>
              <a:off x="454963" y="566715"/>
              <a:ext cx="84147" cy="84147"/>
            </a:xfrm>
            <a:prstGeom prst="ellipse">
              <a:avLst/>
            </a:prstGeom>
            <a:solidFill>
              <a:schemeClr val="accent1">
                <a:alpha val="100000"/>
              </a:schemeClr>
            </a:solidFill>
          </p:spPr>
        </p:sp>
        <p:sp>
          <p:nvSpPr>
            <p:cNvPr id="28" name="AutoShape 28"/>
            <p:cNvSpPr/>
            <p:nvPr/>
          </p:nvSpPr>
          <p:spPr>
            <a:xfrm>
              <a:off x="575049" y="573291"/>
              <a:ext cx="78137" cy="78137"/>
            </a:xfrm>
            <a:prstGeom prst="ellipse">
              <a:avLst/>
            </a:prstGeom>
            <a:solidFill>
              <a:schemeClr val="accent1">
                <a:alpha val="80000"/>
              </a:schemeClr>
            </a:solidFill>
          </p:spPr>
        </p:sp>
        <p:sp>
          <p:nvSpPr>
            <p:cNvPr id="29" name="AutoShape 29"/>
            <p:cNvSpPr/>
            <p:nvPr/>
          </p:nvSpPr>
          <p:spPr>
            <a:xfrm>
              <a:off x="689125" y="575007"/>
              <a:ext cx="74704" cy="74704"/>
            </a:xfrm>
            <a:prstGeom prst="ellipse">
              <a:avLst/>
            </a:prstGeom>
            <a:solidFill>
              <a:schemeClr val="accent1">
                <a:alpha val="60000"/>
              </a:schemeClr>
            </a:solidFill>
          </p:spPr>
        </p:sp>
        <p:sp>
          <p:nvSpPr>
            <p:cNvPr id="30" name="AutoShape 30"/>
            <p:cNvSpPr/>
            <p:nvPr/>
          </p:nvSpPr>
          <p:spPr>
            <a:xfrm>
              <a:off x="799768" y="583977"/>
              <a:ext cx="69238" cy="69238"/>
            </a:xfrm>
            <a:prstGeom prst="ellipse">
              <a:avLst/>
            </a:prstGeom>
            <a:solidFill>
              <a:schemeClr val="accent1">
                <a:alpha val="40000"/>
              </a:schemeClr>
            </a:solidFill>
          </p:spPr>
        </p:sp>
        <p:sp>
          <p:nvSpPr>
            <p:cNvPr id="31" name="AutoShape 31"/>
            <p:cNvSpPr/>
            <p:nvPr/>
          </p:nvSpPr>
          <p:spPr>
            <a:xfrm>
              <a:off x="904945" y="579844"/>
              <a:ext cx="65594" cy="65594"/>
            </a:xfrm>
            <a:prstGeom prst="ellipse">
              <a:avLst/>
            </a:prstGeom>
            <a:solidFill>
              <a:schemeClr val="accent1">
                <a:alpha val="20000"/>
              </a:schemeClr>
            </a:solidFill>
          </p:spPr>
        </p:sp>
        <p:sp>
          <p:nvSpPr>
            <p:cNvPr id="32" name="AutoShape 32"/>
            <p:cNvSpPr/>
            <p:nvPr/>
          </p:nvSpPr>
          <p:spPr>
            <a:xfrm>
              <a:off x="454963" y="684489"/>
              <a:ext cx="84147" cy="84147"/>
            </a:xfrm>
            <a:prstGeom prst="ellipse">
              <a:avLst/>
            </a:prstGeom>
            <a:solidFill>
              <a:schemeClr val="accent1">
                <a:alpha val="100000"/>
              </a:schemeClr>
            </a:solidFill>
          </p:spPr>
        </p:sp>
        <p:sp>
          <p:nvSpPr>
            <p:cNvPr id="33" name="AutoShape 33"/>
            <p:cNvSpPr/>
            <p:nvPr/>
          </p:nvSpPr>
          <p:spPr>
            <a:xfrm>
              <a:off x="575049" y="691064"/>
              <a:ext cx="78137" cy="78137"/>
            </a:xfrm>
            <a:prstGeom prst="ellipse">
              <a:avLst/>
            </a:prstGeom>
            <a:solidFill>
              <a:schemeClr val="accent1">
                <a:alpha val="80000"/>
              </a:schemeClr>
            </a:solidFill>
          </p:spPr>
        </p:sp>
        <p:sp>
          <p:nvSpPr>
            <p:cNvPr id="34" name="AutoShape 34"/>
            <p:cNvSpPr/>
            <p:nvPr/>
          </p:nvSpPr>
          <p:spPr>
            <a:xfrm>
              <a:off x="689125" y="692781"/>
              <a:ext cx="74704" cy="74704"/>
            </a:xfrm>
            <a:prstGeom prst="ellipse">
              <a:avLst/>
            </a:prstGeom>
            <a:solidFill>
              <a:schemeClr val="accent1">
                <a:alpha val="60000"/>
              </a:schemeClr>
            </a:solidFill>
          </p:spPr>
        </p:sp>
        <p:sp>
          <p:nvSpPr>
            <p:cNvPr id="35" name="AutoShape 35"/>
            <p:cNvSpPr/>
            <p:nvPr/>
          </p:nvSpPr>
          <p:spPr>
            <a:xfrm>
              <a:off x="799768" y="701751"/>
              <a:ext cx="69238" cy="69238"/>
            </a:xfrm>
            <a:prstGeom prst="ellipse">
              <a:avLst/>
            </a:prstGeom>
            <a:solidFill>
              <a:schemeClr val="accent1">
                <a:alpha val="40000"/>
              </a:schemeClr>
            </a:solidFill>
          </p:spPr>
        </p:sp>
        <p:sp>
          <p:nvSpPr>
            <p:cNvPr id="36" name="AutoShape 36"/>
            <p:cNvSpPr/>
            <p:nvPr/>
          </p:nvSpPr>
          <p:spPr>
            <a:xfrm>
              <a:off x="904945" y="697618"/>
              <a:ext cx="65594" cy="65594"/>
            </a:xfrm>
            <a:prstGeom prst="ellipse">
              <a:avLst/>
            </a:prstGeom>
            <a:solidFill>
              <a:schemeClr val="accent1">
                <a:alpha val="20000"/>
              </a:schemeClr>
            </a:solidFill>
          </p:spPr>
        </p:sp>
        <p:sp>
          <p:nvSpPr>
            <p:cNvPr id="37" name="TextBox 37"/>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肽促进能量合成与消耗平衡</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8" name="图片 37" descr="龙康壮LOGO"/>
          <p:cNvPicPr>
            <a:picLocks noChangeAspect="1"/>
          </p:cNvPicPr>
          <p:nvPr/>
        </p:nvPicPr>
        <p:blipFill>
          <a:blip r:embed="rId3"/>
          <a:stretch>
            <a:fillRect/>
          </a:stretch>
        </p:blipFill>
        <p:spPr>
          <a:xfrm>
            <a:off x="76200" y="27305"/>
            <a:ext cx="513715" cy="602615"/>
          </a:xfrm>
          <a:prstGeom prst="rect">
            <a:avLst/>
          </a:prstGeom>
        </p:spPr>
      </p:pic>
      <p:sp>
        <p:nvSpPr>
          <p:cNvPr id="39" name="文本框 38"/>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939482" y="1415327"/>
            <a:ext cx="4843295" cy="4843295"/>
          </a:xfrm>
          <a:prstGeom prst="roundRect">
            <a:avLst/>
          </a:prstGeom>
        </p:spPr>
      </p:pic>
      <p:sp>
        <p:nvSpPr>
          <p:cNvPr id="3" name="TextBox 3"/>
          <p:cNvSpPr txBox="1"/>
          <p:nvPr/>
        </p:nvSpPr>
        <p:spPr>
          <a:xfrm>
            <a:off x="6261748" y="2005888"/>
            <a:ext cx="4762500" cy="1838325"/>
          </a:xfrm>
          <a:prstGeom prst="rect">
            <a:avLst/>
          </a:prstGeom>
        </p:spPr>
        <p:txBody>
          <a:bodyPr vert="horz" wrap="square" lIns="123825" tIns="123825" rIns="57150" bIns="123825" rtlCol="0" anchor="t" anchorCtr="0">
            <a:spAutoFit/>
          </a:bodyPr>
          <a:lstStyle/>
          <a:p>
            <a:pPr>
              <a:lnSpc>
                <a:spcPct val="186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介绍某项针对关节肽改善新陈代谢的临床试验，通过具体数据和案例说明其效果显著。</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261748" y="1352723"/>
            <a:ext cx="4638675" cy="838200"/>
          </a:xfrm>
          <a:prstGeom prst="rect">
            <a:avLst/>
          </a:prstGeom>
        </p:spPr>
        <p:txBody>
          <a:bodyPr vert="horz" wrap="square" lIns="123825" tIns="123825" rIns="57150" bIns="123825" rtlCol="0" anchor="t" anchorCtr="0">
            <a:spAutoFit/>
          </a:bodyPr>
          <a:lstStyle/>
          <a:p>
            <a:pPr>
              <a:lnSpc>
                <a:spcPct val="186000"/>
              </a:lnSpc>
            </a:pPr>
            <a:r>
              <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rPr>
              <a:t>临床试验案例</a:t>
            </a:r>
            <a:endPar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6261748" y="4499375"/>
            <a:ext cx="4762500" cy="1838325"/>
          </a:xfrm>
          <a:prstGeom prst="rect">
            <a:avLst/>
          </a:prstGeom>
        </p:spPr>
        <p:txBody>
          <a:bodyPr vert="horz" wrap="square" lIns="123825" tIns="123825" rIns="57150" bIns="123825" rtlCol="0" anchor="t" anchorCtr="0">
            <a:spAutoFit/>
          </a:bodyPr>
          <a:lstStyle/>
          <a:p>
            <a:pPr>
              <a:lnSpc>
                <a:spcPct val="186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分享一些使用者在使用关节肽后新陈代谢得到改善的真实体验和反馈。</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6261748" y="3870593"/>
            <a:ext cx="5124450" cy="838200"/>
          </a:xfrm>
          <a:prstGeom prst="rect">
            <a:avLst/>
          </a:prstGeom>
        </p:spPr>
        <p:txBody>
          <a:bodyPr vert="horz" wrap="square" lIns="123825" tIns="123825" rIns="57150" bIns="123825" rtlCol="0" anchor="t" anchorCtr="0">
            <a:spAutoFit/>
          </a:bodyPr>
          <a:lstStyle/>
          <a:p>
            <a:pPr>
              <a:lnSpc>
                <a:spcPct val="186000"/>
              </a:lnSpc>
            </a:pPr>
            <a:r>
              <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个人使用体验</a:t>
            </a:r>
            <a:endPar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7" name="Group 7"/>
          <p:cNvGrpSpPr/>
          <p:nvPr/>
        </p:nvGrpSpPr>
        <p:grpSpPr>
          <a:xfrm rot="0">
            <a:off x="1064563" y="93878"/>
            <a:ext cx="10641129" cy="914400"/>
            <a:chOff x="454963" y="93878"/>
            <a:chExt cx="10641129" cy="914400"/>
          </a:xfrm>
        </p:grpSpPr>
        <p:sp>
          <p:nvSpPr>
            <p:cNvPr id="8" name="AutoShape 8"/>
            <p:cNvSpPr/>
            <p:nvPr/>
          </p:nvSpPr>
          <p:spPr>
            <a:xfrm>
              <a:off x="454963" y="331168"/>
              <a:ext cx="84147" cy="84147"/>
            </a:xfrm>
            <a:prstGeom prst="ellipse">
              <a:avLst/>
            </a:prstGeom>
            <a:solidFill>
              <a:schemeClr val="accent1">
                <a:alpha val="100000"/>
              </a:schemeClr>
            </a:solidFill>
          </p:spPr>
        </p:sp>
        <p:sp>
          <p:nvSpPr>
            <p:cNvPr id="9" name="AutoShape 9"/>
            <p:cNvSpPr/>
            <p:nvPr/>
          </p:nvSpPr>
          <p:spPr>
            <a:xfrm>
              <a:off x="575049" y="337743"/>
              <a:ext cx="78137" cy="78137"/>
            </a:xfrm>
            <a:prstGeom prst="ellipse">
              <a:avLst/>
            </a:prstGeom>
            <a:solidFill>
              <a:schemeClr val="accent1">
                <a:alpha val="80000"/>
              </a:schemeClr>
            </a:solidFill>
          </p:spPr>
        </p:sp>
        <p:sp>
          <p:nvSpPr>
            <p:cNvPr id="10" name="AutoShape 10"/>
            <p:cNvSpPr/>
            <p:nvPr/>
          </p:nvSpPr>
          <p:spPr>
            <a:xfrm>
              <a:off x="689125" y="339460"/>
              <a:ext cx="74704" cy="74704"/>
            </a:xfrm>
            <a:prstGeom prst="ellipse">
              <a:avLst/>
            </a:prstGeom>
            <a:solidFill>
              <a:schemeClr val="accent1">
                <a:alpha val="60000"/>
              </a:schemeClr>
            </a:solidFill>
          </p:spPr>
        </p:sp>
        <p:sp>
          <p:nvSpPr>
            <p:cNvPr id="11" name="AutoShape 11"/>
            <p:cNvSpPr/>
            <p:nvPr/>
          </p:nvSpPr>
          <p:spPr>
            <a:xfrm>
              <a:off x="799768" y="348430"/>
              <a:ext cx="69238" cy="69238"/>
            </a:xfrm>
            <a:prstGeom prst="ellipse">
              <a:avLst/>
            </a:prstGeom>
            <a:solidFill>
              <a:schemeClr val="accent1">
                <a:alpha val="40000"/>
              </a:schemeClr>
            </a:solidFill>
          </p:spPr>
        </p:sp>
        <p:sp>
          <p:nvSpPr>
            <p:cNvPr id="12" name="AutoShape 12"/>
            <p:cNvSpPr/>
            <p:nvPr/>
          </p:nvSpPr>
          <p:spPr>
            <a:xfrm>
              <a:off x="904945" y="344297"/>
              <a:ext cx="65594" cy="65594"/>
            </a:xfrm>
            <a:prstGeom prst="ellipse">
              <a:avLst/>
            </a:prstGeom>
            <a:solidFill>
              <a:schemeClr val="accent1">
                <a:alpha val="20000"/>
              </a:schemeClr>
            </a:solidFill>
          </p:spPr>
        </p:sp>
        <p:sp>
          <p:nvSpPr>
            <p:cNvPr id="13" name="AutoShape 13"/>
            <p:cNvSpPr/>
            <p:nvPr/>
          </p:nvSpPr>
          <p:spPr>
            <a:xfrm>
              <a:off x="454963" y="448942"/>
              <a:ext cx="84147" cy="84147"/>
            </a:xfrm>
            <a:prstGeom prst="ellipse">
              <a:avLst/>
            </a:prstGeom>
            <a:solidFill>
              <a:schemeClr val="accent1">
                <a:alpha val="100000"/>
              </a:schemeClr>
            </a:solidFill>
          </p:spPr>
        </p:sp>
        <p:sp>
          <p:nvSpPr>
            <p:cNvPr id="14" name="AutoShape 14"/>
            <p:cNvSpPr/>
            <p:nvPr/>
          </p:nvSpPr>
          <p:spPr>
            <a:xfrm>
              <a:off x="575049" y="455517"/>
              <a:ext cx="78137" cy="78137"/>
            </a:xfrm>
            <a:prstGeom prst="ellipse">
              <a:avLst/>
            </a:prstGeom>
            <a:solidFill>
              <a:schemeClr val="accent1">
                <a:alpha val="80000"/>
              </a:schemeClr>
            </a:solidFill>
          </p:spPr>
        </p:sp>
        <p:sp>
          <p:nvSpPr>
            <p:cNvPr id="15" name="AutoShape 15"/>
            <p:cNvSpPr/>
            <p:nvPr/>
          </p:nvSpPr>
          <p:spPr>
            <a:xfrm>
              <a:off x="689125" y="457233"/>
              <a:ext cx="74704" cy="74704"/>
            </a:xfrm>
            <a:prstGeom prst="ellipse">
              <a:avLst/>
            </a:prstGeom>
            <a:solidFill>
              <a:schemeClr val="accent1">
                <a:alpha val="60000"/>
              </a:schemeClr>
            </a:solidFill>
          </p:spPr>
        </p:sp>
        <p:sp>
          <p:nvSpPr>
            <p:cNvPr id="16" name="AutoShape 16"/>
            <p:cNvSpPr/>
            <p:nvPr/>
          </p:nvSpPr>
          <p:spPr>
            <a:xfrm>
              <a:off x="799768" y="466203"/>
              <a:ext cx="69238" cy="69238"/>
            </a:xfrm>
            <a:prstGeom prst="ellipse">
              <a:avLst/>
            </a:prstGeom>
            <a:solidFill>
              <a:schemeClr val="accent1">
                <a:alpha val="40000"/>
              </a:schemeClr>
            </a:solidFill>
          </p:spPr>
        </p:sp>
        <p:sp>
          <p:nvSpPr>
            <p:cNvPr id="17" name="AutoShape 17"/>
            <p:cNvSpPr/>
            <p:nvPr/>
          </p:nvSpPr>
          <p:spPr>
            <a:xfrm>
              <a:off x="904945" y="462070"/>
              <a:ext cx="65594" cy="65594"/>
            </a:xfrm>
            <a:prstGeom prst="ellipse">
              <a:avLst/>
            </a:prstGeom>
            <a:solidFill>
              <a:schemeClr val="accent1">
                <a:alpha val="20000"/>
              </a:schemeClr>
            </a:solidFill>
          </p:spPr>
        </p:sp>
        <p:sp>
          <p:nvSpPr>
            <p:cNvPr id="18" name="AutoShape 18"/>
            <p:cNvSpPr/>
            <p:nvPr/>
          </p:nvSpPr>
          <p:spPr>
            <a:xfrm>
              <a:off x="454963" y="566715"/>
              <a:ext cx="84147" cy="84147"/>
            </a:xfrm>
            <a:prstGeom prst="ellipse">
              <a:avLst/>
            </a:prstGeom>
            <a:solidFill>
              <a:schemeClr val="accent1">
                <a:alpha val="100000"/>
              </a:schemeClr>
            </a:solidFill>
          </p:spPr>
        </p:sp>
        <p:sp>
          <p:nvSpPr>
            <p:cNvPr id="19" name="AutoShape 19"/>
            <p:cNvSpPr/>
            <p:nvPr/>
          </p:nvSpPr>
          <p:spPr>
            <a:xfrm>
              <a:off x="575049" y="573291"/>
              <a:ext cx="78137" cy="78137"/>
            </a:xfrm>
            <a:prstGeom prst="ellipse">
              <a:avLst/>
            </a:prstGeom>
            <a:solidFill>
              <a:schemeClr val="accent1">
                <a:alpha val="80000"/>
              </a:schemeClr>
            </a:solidFill>
          </p:spPr>
        </p:sp>
        <p:sp>
          <p:nvSpPr>
            <p:cNvPr id="20" name="AutoShape 20"/>
            <p:cNvSpPr/>
            <p:nvPr/>
          </p:nvSpPr>
          <p:spPr>
            <a:xfrm>
              <a:off x="689125" y="575007"/>
              <a:ext cx="74704" cy="74704"/>
            </a:xfrm>
            <a:prstGeom prst="ellipse">
              <a:avLst/>
            </a:prstGeom>
            <a:solidFill>
              <a:schemeClr val="accent1">
                <a:alpha val="60000"/>
              </a:schemeClr>
            </a:solidFill>
          </p:spPr>
        </p:sp>
        <p:sp>
          <p:nvSpPr>
            <p:cNvPr id="21" name="AutoShape 21"/>
            <p:cNvSpPr/>
            <p:nvPr/>
          </p:nvSpPr>
          <p:spPr>
            <a:xfrm>
              <a:off x="799768" y="583977"/>
              <a:ext cx="69238" cy="69238"/>
            </a:xfrm>
            <a:prstGeom prst="ellipse">
              <a:avLst/>
            </a:prstGeom>
            <a:solidFill>
              <a:schemeClr val="accent1">
                <a:alpha val="40000"/>
              </a:schemeClr>
            </a:solidFill>
          </p:spPr>
        </p:sp>
        <p:sp>
          <p:nvSpPr>
            <p:cNvPr id="22" name="AutoShape 22"/>
            <p:cNvSpPr/>
            <p:nvPr/>
          </p:nvSpPr>
          <p:spPr>
            <a:xfrm>
              <a:off x="904945" y="579844"/>
              <a:ext cx="65594" cy="65594"/>
            </a:xfrm>
            <a:prstGeom prst="ellipse">
              <a:avLst/>
            </a:prstGeom>
            <a:solidFill>
              <a:schemeClr val="accent1">
                <a:alpha val="20000"/>
              </a:schemeClr>
            </a:solidFill>
          </p:spPr>
        </p:sp>
        <p:sp>
          <p:nvSpPr>
            <p:cNvPr id="23" name="AutoShape 23"/>
            <p:cNvSpPr/>
            <p:nvPr/>
          </p:nvSpPr>
          <p:spPr>
            <a:xfrm>
              <a:off x="454963" y="684489"/>
              <a:ext cx="84147" cy="84147"/>
            </a:xfrm>
            <a:prstGeom prst="ellipse">
              <a:avLst/>
            </a:prstGeom>
            <a:solidFill>
              <a:schemeClr val="accent1">
                <a:alpha val="100000"/>
              </a:schemeClr>
            </a:solidFill>
          </p:spPr>
        </p:sp>
        <p:sp>
          <p:nvSpPr>
            <p:cNvPr id="24" name="AutoShape 24"/>
            <p:cNvSpPr/>
            <p:nvPr/>
          </p:nvSpPr>
          <p:spPr>
            <a:xfrm>
              <a:off x="575049" y="691064"/>
              <a:ext cx="78137" cy="78137"/>
            </a:xfrm>
            <a:prstGeom prst="ellipse">
              <a:avLst/>
            </a:prstGeom>
            <a:solidFill>
              <a:schemeClr val="accent1">
                <a:alpha val="80000"/>
              </a:schemeClr>
            </a:solidFill>
          </p:spPr>
        </p:sp>
        <p:sp>
          <p:nvSpPr>
            <p:cNvPr id="25" name="AutoShape 25"/>
            <p:cNvSpPr/>
            <p:nvPr/>
          </p:nvSpPr>
          <p:spPr>
            <a:xfrm>
              <a:off x="689125" y="692781"/>
              <a:ext cx="74704" cy="74704"/>
            </a:xfrm>
            <a:prstGeom prst="ellipse">
              <a:avLst/>
            </a:prstGeom>
            <a:solidFill>
              <a:schemeClr val="accent1">
                <a:alpha val="60000"/>
              </a:schemeClr>
            </a:solidFill>
          </p:spPr>
        </p:sp>
        <p:sp>
          <p:nvSpPr>
            <p:cNvPr id="26" name="AutoShape 26"/>
            <p:cNvSpPr/>
            <p:nvPr/>
          </p:nvSpPr>
          <p:spPr>
            <a:xfrm>
              <a:off x="799768" y="701751"/>
              <a:ext cx="69238" cy="69238"/>
            </a:xfrm>
            <a:prstGeom prst="ellipse">
              <a:avLst/>
            </a:prstGeom>
            <a:solidFill>
              <a:schemeClr val="accent1">
                <a:alpha val="40000"/>
              </a:schemeClr>
            </a:solidFill>
          </p:spPr>
        </p:sp>
        <p:sp>
          <p:nvSpPr>
            <p:cNvPr id="27" name="AutoShape 27"/>
            <p:cNvSpPr/>
            <p:nvPr/>
          </p:nvSpPr>
          <p:spPr>
            <a:xfrm>
              <a:off x="904945" y="697618"/>
              <a:ext cx="65594" cy="65594"/>
            </a:xfrm>
            <a:prstGeom prst="ellipse">
              <a:avLst/>
            </a:prstGeom>
            <a:solidFill>
              <a:schemeClr val="accent1">
                <a:alpha val="20000"/>
              </a:schemeClr>
            </a:solidFill>
          </p:spPr>
        </p:sp>
        <p:sp>
          <p:nvSpPr>
            <p:cNvPr id="28" name="TextBox 28"/>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案例分析：新陈代谢改善效果评估</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29" name="图片 28" descr="龙康壮LOGO"/>
          <p:cNvPicPr>
            <a:picLocks noChangeAspect="1"/>
          </p:cNvPicPr>
          <p:nvPr/>
        </p:nvPicPr>
        <p:blipFill>
          <a:blip r:embed="rId3"/>
          <a:stretch>
            <a:fillRect/>
          </a:stretch>
        </p:blipFill>
        <p:spPr>
          <a:xfrm>
            <a:off x="76200" y="27305"/>
            <a:ext cx="513715" cy="602615"/>
          </a:xfrm>
          <a:prstGeom prst="rect">
            <a:avLst/>
          </a:prstGeom>
        </p:spPr>
      </p:pic>
      <p:sp>
        <p:nvSpPr>
          <p:cNvPr id="30" name="文本框 29"/>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63829" y="1414808"/>
            <a:ext cx="6734175" cy="885825"/>
          </a:xfrm>
          <a:prstGeom prst="rect">
            <a:avLst/>
          </a:prstGeom>
        </p:spPr>
        <p:txBody>
          <a:bodyPr vert="horz" wrap="square" lIns="123825" tIns="123825" rIns="57150" bIns="123825" rtlCol="0" anchor="t" anchorCtr="0">
            <a:spAutoFit/>
          </a:bodyPr>
          <a:lstStyle/>
          <a:p>
            <a:pP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安全性评估</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763829" y="2093647"/>
            <a:ext cx="6734175" cy="1323975"/>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从原料来源、生产工艺、质量控制等方面评估关节肽的安全性，证明其安全可靠。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89593" y="3949139"/>
            <a:ext cx="6524625" cy="885825"/>
          </a:xfrm>
          <a:prstGeom prst="rect">
            <a:avLst/>
          </a:prstGeom>
        </p:spPr>
        <p:txBody>
          <a:bodyPr vert="horz" wrap="square" lIns="123825" tIns="123825" rIns="57150" bIns="123825" rtlCol="0" anchor="t" anchorCtr="0">
            <a:spAutoFit/>
          </a:bodyPr>
          <a:lstStyle/>
          <a:p>
            <a:pP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副作用分析</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689593" y="4645945"/>
            <a:ext cx="6810375" cy="1323975"/>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客观分析关节肽可能存在的副作用和不良反应，提醒使用者注意事项，避免潜在风险。同时说明在正常使用情况下，关节肽的副作用发生率较低且通常较轻微。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nvSpPr>
        <p:spPr>
          <a:xfrm>
            <a:off x="884406" y="5955116"/>
            <a:ext cx="701468" cy="122998"/>
          </a:xfrm>
          <a:prstGeom prst="rect">
            <a:avLst/>
          </a:prstGeom>
          <a:solidFill>
            <a:schemeClr val="accent1">
              <a:alpha val="100000"/>
            </a:schemeClr>
          </a:solidFill>
        </p:spPr>
      </p:sp>
      <p:sp>
        <p:nvSpPr>
          <p:cNvPr id="7" name="AutoShape 7"/>
          <p:cNvSpPr/>
          <p:nvPr/>
        </p:nvSpPr>
        <p:spPr>
          <a:xfrm>
            <a:off x="831494" y="5955116"/>
            <a:ext cx="122998" cy="122998"/>
          </a:xfrm>
          <a:prstGeom prst="ellipse">
            <a:avLst/>
          </a:prstGeom>
          <a:solidFill>
            <a:schemeClr val="accent1">
              <a:alpha val="100000"/>
            </a:schemeClr>
          </a:solidFill>
        </p:spPr>
      </p:sp>
      <p:sp>
        <p:nvSpPr>
          <p:cNvPr id="8" name="AutoShape 8"/>
          <p:cNvSpPr/>
          <p:nvPr/>
        </p:nvSpPr>
        <p:spPr>
          <a:xfrm>
            <a:off x="1514246" y="5955116"/>
            <a:ext cx="122998" cy="122998"/>
          </a:xfrm>
          <a:prstGeom prst="ellipse">
            <a:avLst/>
          </a:prstGeom>
          <a:solidFill>
            <a:schemeClr val="accent1">
              <a:alpha val="100000"/>
            </a:schemeClr>
          </a:solidFill>
        </p:spPr>
      </p:sp>
      <p:cxnSp>
        <p:nvCxnSpPr>
          <p:cNvPr id="9" name="Connector 9"/>
          <p:cNvCxnSpPr/>
          <p:nvPr/>
        </p:nvCxnSpPr>
        <p:spPr>
          <a:xfrm>
            <a:off x="1585874" y="6029346"/>
            <a:ext cx="6181975"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0" name="Picture 10"/>
          <p:cNvPicPr>
            <a:picLocks noChangeAspect="1"/>
          </p:cNvPicPr>
          <p:nvPr/>
        </p:nvPicPr>
        <p:blipFill>
          <a:blip r:embed="rId2">
            <a:alphaModFix amt="100000"/>
          </a:blip>
          <a:srcRect/>
          <a:stretch>
            <a:fillRect/>
          </a:stretch>
        </p:blipFill>
        <p:spPr>
          <a:xfrm>
            <a:off x="7803289" y="1299241"/>
            <a:ext cx="3679824" cy="4906431"/>
          </a:xfrm>
          <a:prstGeom prst="rect">
            <a:avLst/>
          </a:prstGeom>
        </p:spPr>
      </p:pic>
      <p:sp>
        <p:nvSpPr>
          <p:cNvPr id="11" name="AutoShape 11"/>
          <p:cNvSpPr/>
          <p:nvPr/>
        </p:nvSpPr>
        <p:spPr>
          <a:xfrm>
            <a:off x="852680" y="3629459"/>
            <a:ext cx="701468" cy="122998"/>
          </a:xfrm>
          <a:prstGeom prst="rect">
            <a:avLst/>
          </a:prstGeom>
          <a:solidFill>
            <a:schemeClr val="accent1">
              <a:alpha val="100000"/>
            </a:schemeClr>
          </a:solidFill>
        </p:spPr>
      </p:sp>
      <p:sp>
        <p:nvSpPr>
          <p:cNvPr id="12" name="AutoShape 12"/>
          <p:cNvSpPr/>
          <p:nvPr/>
        </p:nvSpPr>
        <p:spPr>
          <a:xfrm>
            <a:off x="799768" y="3629459"/>
            <a:ext cx="122998" cy="122998"/>
          </a:xfrm>
          <a:prstGeom prst="ellipse">
            <a:avLst/>
          </a:prstGeom>
          <a:solidFill>
            <a:schemeClr val="accent1">
              <a:alpha val="100000"/>
            </a:schemeClr>
          </a:solidFill>
        </p:spPr>
      </p:sp>
      <p:sp>
        <p:nvSpPr>
          <p:cNvPr id="13" name="AutoShape 13"/>
          <p:cNvSpPr/>
          <p:nvPr/>
        </p:nvSpPr>
        <p:spPr>
          <a:xfrm>
            <a:off x="1482520" y="3629459"/>
            <a:ext cx="122998" cy="122998"/>
          </a:xfrm>
          <a:prstGeom prst="ellipse">
            <a:avLst/>
          </a:prstGeom>
          <a:solidFill>
            <a:schemeClr val="accent1">
              <a:alpha val="100000"/>
            </a:schemeClr>
          </a:solidFill>
        </p:spPr>
      </p:sp>
      <p:cxnSp>
        <p:nvCxnSpPr>
          <p:cNvPr id="14" name="Connector 14"/>
          <p:cNvCxnSpPr/>
          <p:nvPr/>
        </p:nvCxnSpPr>
        <p:spPr>
          <a:xfrm>
            <a:off x="1554148" y="3703689"/>
            <a:ext cx="6181975"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nvGrpSpPr>
          <p:cNvPr id="15" name="Group 15"/>
          <p:cNvGrpSpPr/>
          <p:nvPr/>
        </p:nvGrpSpPr>
        <p:grpSpPr>
          <a:xfrm rot="0">
            <a:off x="1064563" y="93878"/>
            <a:ext cx="10641129" cy="914400"/>
            <a:chOff x="454963" y="93878"/>
            <a:chExt cx="10641129" cy="914400"/>
          </a:xfrm>
        </p:grpSpPr>
        <p:sp>
          <p:nvSpPr>
            <p:cNvPr id="16" name="AutoShape 16"/>
            <p:cNvSpPr/>
            <p:nvPr/>
          </p:nvSpPr>
          <p:spPr>
            <a:xfrm>
              <a:off x="454963" y="331168"/>
              <a:ext cx="84147" cy="84147"/>
            </a:xfrm>
            <a:prstGeom prst="ellipse">
              <a:avLst/>
            </a:prstGeom>
            <a:solidFill>
              <a:schemeClr val="accent1">
                <a:alpha val="100000"/>
              </a:schemeClr>
            </a:solidFill>
          </p:spPr>
        </p:sp>
        <p:sp>
          <p:nvSpPr>
            <p:cNvPr id="17" name="AutoShape 17"/>
            <p:cNvSpPr/>
            <p:nvPr/>
          </p:nvSpPr>
          <p:spPr>
            <a:xfrm>
              <a:off x="575049" y="337743"/>
              <a:ext cx="78137" cy="78137"/>
            </a:xfrm>
            <a:prstGeom prst="ellipse">
              <a:avLst/>
            </a:prstGeom>
            <a:solidFill>
              <a:schemeClr val="accent1">
                <a:alpha val="80000"/>
              </a:schemeClr>
            </a:solidFill>
          </p:spPr>
        </p:sp>
        <p:sp>
          <p:nvSpPr>
            <p:cNvPr id="18" name="AutoShape 18"/>
            <p:cNvSpPr/>
            <p:nvPr/>
          </p:nvSpPr>
          <p:spPr>
            <a:xfrm>
              <a:off x="689125" y="339460"/>
              <a:ext cx="74704" cy="74704"/>
            </a:xfrm>
            <a:prstGeom prst="ellipse">
              <a:avLst/>
            </a:prstGeom>
            <a:solidFill>
              <a:schemeClr val="accent1">
                <a:alpha val="60000"/>
              </a:schemeClr>
            </a:solidFill>
          </p:spPr>
        </p:sp>
        <p:sp>
          <p:nvSpPr>
            <p:cNvPr id="19" name="AutoShape 19"/>
            <p:cNvSpPr/>
            <p:nvPr/>
          </p:nvSpPr>
          <p:spPr>
            <a:xfrm>
              <a:off x="799768" y="348430"/>
              <a:ext cx="69238" cy="69238"/>
            </a:xfrm>
            <a:prstGeom prst="ellipse">
              <a:avLst/>
            </a:prstGeom>
            <a:solidFill>
              <a:schemeClr val="accent1">
                <a:alpha val="40000"/>
              </a:schemeClr>
            </a:solidFill>
          </p:spPr>
        </p:sp>
        <p:sp>
          <p:nvSpPr>
            <p:cNvPr id="20" name="AutoShape 20"/>
            <p:cNvSpPr/>
            <p:nvPr/>
          </p:nvSpPr>
          <p:spPr>
            <a:xfrm>
              <a:off x="904945" y="344297"/>
              <a:ext cx="65594" cy="65594"/>
            </a:xfrm>
            <a:prstGeom prst="ellipse">
              <a:avLst/>
            </a:prstGeom>
            <a:solidFill>
              <a:schemeClr val="accent1">
                <a:alpha val="20000"/>
              </a:schemeClr>
            </a:solidFill>
          </p:spPr>
        </p:sp>
        <p:sp>
          <p:nvSpPr>
            <p:cNvPr id="21" name="AutoShape 21"/>
            <p:cNvSpPr/>
            <p:nvPr/>
          </p:nvSpPr>
          <p:spPr>
            <a:xfrm>
              <a:off x="454963" y="448942"/>
              <a:ext cx="84147" cy="84147"/>
            </a:xfrm>
            <a:prstGeom prst="ellipse">
              <a:avLst/>
            </a:prstGeom>
            <a:solidFill>
              <a:schemeClr val="accent1">
                <a:alpha val="100000"/>
              </a:schemeClr>
            </a:solidFill>
          </p:spPr>
        </p:sp>
        <p:sp>
          <p:nvSpPr>
            <p:cNvPr id="22" name="AutoShape 22"/>
            <p:cNvSpPr/>
            <p:nvPr/>
          </p:nvSpPr>
          <p:spPr>
            <a:xfrm>
              <a:off x="575049" y="455517"/>
              <a:ext cx="78137" cy="78137"/>
            </a:xfrm>
            <a:prstGeom prst="ellipse">
              <a:avLst/>
            </a:prstGeom>
            <a:solidFill>
              <a:schemeClr val="accent1">
                <a:alpha val="80000"/>
              </a:schemeClr>
            </a:solidFill>
          </p:spPr>
        </p:sp>
        <p:sp>
          <p:nvSpPr>
            <p:cNvPr id="23" name="AutoShape 23"/>
            <p:cNvSpPr/>
            <p:nvPr/>
          </p:nvSpPr>
          <p:spPr>
            <a:xfrm>
              <a:off x="689125" y="457233"/>
              <a:ext cx="74704" cy="74704"/>
            </a:xfrm>
            <a:prstGeom prst="ellipse">
              <a:avLst/>
            </a:prstGeom>
            <a:solidFill>
              <a:schemeClr val="accent1">
                <a:alpha val="60000"/>
              </a:schemeClr>
            </a:solidFill>
          </p:spPr>
        </p:sp>
        <p:sp>
          <p:nvSpPr>
            <p:cNvPr id="24" name="AutoShape 24"/>
            <p:cNvSpPr/>
            <p:nvPr/>
          </p:nvSpPr>
          <p:spPr>
            <a:xfrm>
              <a:off x="799768" y="466203"/>
              <a:ext cx="69238" cy="69238"/>
            </a:xfrm>
            <a:prstGeom prst="ellipse">
              <a:avLst/>
            </a:prstGeom>
            <a:solidFill>
              <a:schemeClr val="accent1">
                <a:alpha val="40000"/>
              </a:schemeClr>
            </a:solidFill>
          </p:spPr>
        </p:sp>
        <p:sp>
          <p:nvSpPr>
            <p:cNvPr id="25" name="AutoShape 25"/>
            <p:cNvSpPr/>
            <p:nvPr/>
          </p:nvSpPr>
          <p:spPr>
            <a:xfrm>
              <a:off x="904945" y="462070"/>
              <a:ext cx="65594" cy="65594"/>
            </a:xfrm>
            <a:prstGeom prst="ellipse">
              <a:avLst/>
            </a:prstGeom>
            <a:solidFill>
              <a:schemeClr val="accent1">
                <a:alpha val="20000"/>
              </a:schemeClr>
            </a:solidFill>
          </p:spPr>
        </p:sp>
        <p:sp>
          <p:nvSpPr>
            <p:cNvPr id="26" name="AutoShape 26"/>
            <p:cNvSpPr/>
            <p:nvPr/>
          </p:nvSpPr>
          <p:spPr>
            <a:xfrm>
              <a:off x="454963" y="566715"/>
              <a:ext cx="84147" cy="84147"/>
            </a:xfrm>
            <a:prstGeom prst="ellipse">
              <a:avLst/>
            </a:prstGeom>
            <a:solidFill>
              <a:schemeClr val="accent1">
                <a:alpha val="100000"/>
              </a:schemeClr>
            </a:solidFill>
          </p:spPr>
        </p:sp>
        <p:sp>
          <p:nvSpPr>
            <p:cNvPr id="27" name="AutoShape 27"/>
            <p:cNvSpPr/>
            <p:nvPr/>
          </p:nvSpPr>
          <p:spPr>
            <a:xfrm>
              <a:off x="575049" y="573291"/>
              <a:ext cx="78137" cy="78137"/>
            </a:xfrm>
            <a:prstGeom prst="ellipse">
              <a:avLst/>
            </a:prstGeom>
            <a:solidFill>
              <a:schemeClr val="accent1">
                <a:alpha val="80000"/>
              </a:schemeClr>
            </a:solidFill>
          </p:spPr>
        </p:sp>
        <p:sp>
          <p:nvSpPr>
            <p:cNvPr id="28" name="AutoShape 28"/>
            <p:cNvSpPr/>
            <p:nvPr/>
          </p:nvSpPr>
          <p:spPr>
            <a:xfrm>
              <a:off x="689125" y="575007"/>
              <a:ext cx="74704" cy="74704"/>
            </a:xfrm>
            <a:prstGeom prst="ellipse">
              <a:avLst/>
            </a:prstGeom>
            <a:solidFill>
              <a:schemeClr val="accent1">
                <a:alpha val="60000"/>
              </a:schemeClr>
            </a:solidFill>
          </p:spPr>
        </p:sp>
        <p:sp>
          <p:nvSpPr>
            <p:cNvPr id="29" name="AutoShape 29"/>
            <p:cNvSpPr/>
            <p:nvPr/>
          </p:nvSpPr>
          <p:spPr>
            <a:xfrm>
              <a:off x="799768" y="583977"/>
              <a:ext cx="69238" cy="69238"/>
            </a:xfrm>
            <a:prstGeom prst="ellipse">
              <a:avLst/>
            </a:prstGeom>
            <a:solidFill>
              <a:schemeClr val="accent1">
                <a:alpha val="40000"/>
              </a:schemeClr>
            </a:solidFill>
          </p:spPr>
        </p:sp>
        <p:sp>
          <p:nvSpPr>
            <p:cNvPr id="30" name="AutoShape 30"/>
            <p:cNvSpPr/>
            <p:nvPr/>
          </p:nvSpPr>
          <p:spPr>
            <a:xfrm>
              <a:off x="904945" y="579844"/>
              <a:ext cx="65594" cy="65594"/>
            </a:xfrm>
            <a:prstGeom prst="ellipse">
              <a:avLst/>
            </a:prstGeom>
            <a:solidFill>
              <a:schemeClr val="accent1">
                <a:alpha val="20000"/>
              </a:schemeClr>
            </a:solidFill>
          </p:spPr>
        </p:sp>
        <p:sp>
          <p:nvSpPr>
            <p:cNvPr id="31" name="AutoShape 31"/>
            <p:cNvSpPr/>
            <p:nvPr/>
          </p:nvSpPr>
          <p:spPr>
            <a:xfrm>
              <a:off x="454963" y="684489"/>
              <a:ext cx="84147" cy="84147"/>
            </a:xfrm>
            <a:prstGeom prst="ellipse">
              <a:avLst/>
            </a:prstGeom>
            <a:solidFill>
              <a:schemeClr val="accent1">
                <a:alpha val="100000"/>
              </a:schemeClr>
            </a:solidFill>
          </p:spPr>
        </p:sp>
        <p:sp>
          <p:nvSpPr>
            <p:cNvPr id="32" name="AutoShape 32"/>
            <p:cNvSpPr/>
            <p:nvPr/>
          </p:nvSpPr>
          <p:spPr>
            <a:xfrm>
              <a:off x="575049" y="691064"/>
              <a:ext cx="78137" cy="78137"/>
            </a:xfrm>
            <a:prstGeom prst="ellipse">
              <a:avLst/>
            </a:prstGeom>
            <a:solidFill>
              <a:schemeClr val="accent1">
                <a:alpha val="80000"/>
              </a:schemeClr>
            </a:solidFill>
          </p:spPr>
        </p:sp>
        <p:sp>
          <p:nvSpPr>
            <p:cNvPr id="33" name="AutoShape 33"/>
            <p:cNvSpPr/>
            <p:nvPr/>
          </p:nvSpPr>
          <p:spPr>
            <a:xfrm>
              <a:off x="689125" y="692781"/>
              <a:ext cx="74704" cy="74704"/>
            </a:xfrm>
            <a:prstGeom prst="ellipse">
              <a:avLst/>
            </a:prstGeom>
            <a:solidFill>
              <a:schemeClr val="accent1">
                <a:alpha val="60000"/>
              </a:schemeClr>
            </a:solidFill>
          </p:spPr>
        </p:sp>
        <p:sp>
          <p:nvSpPr>
            <p:cNvPr id="34" name="AutoShape 34"/>
            <p:cNvSpPr/>
            <p:nvPr/>
          </p:nvSpPr>
          <p:spPr>
            <a:xfrm>
              <a:off x="799768" y="701751"/>
              <a:ext cx="69238" cy="69238"/>
            </a:xfrm>
            <a:prstGeom prst="ellipse">
              <a:avLst/>
            </a:prstGeom>
            <a:solidFill>
              <a:schemeClr val="accent1">
                <a:alpha val="40000"/>
              </a:schemeClr>
            </a:solidFill>
          </p:spPr>
        </p:sp>
        <p:sp>
          <p:nvSpPr>
            <p:cNvPr id="35" name="AutoShape 35"/>
            <p:cNvSpPr/>
            <p:nvPr/>
          </p:nvSpPr>
          <p:spPr>
            <a:xfrm>
              <a:off x="904945" y="697618"/>
              <a:ext cx="65594" cy="65594"/>
            </a:xfrm>
            <a:prstGeom prst="ellipse">
              <a:avLst/>
            </a:prstGeom>
            <a:solidFill>
              <a:schemeClr val="accent1">
                <a:alpha val="20000"/>
              </a:schemeClr>
            </a:solidFill>
          </p:spPr>
        </p:sp>
        <p:sp>
          <p:nvSpPr>
            <p:cNvPr id="36" name="TextBox 36"/>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安全性与副作用探讨</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7" name="图片 36" descr="龙康壮LOGO"/>
          <p:cNvPicPr>
            <a:picLocks noChangeAspect="1"/>
          </p:cNvPicPr>
          <p:nvPr/>
        </p:nvPicPr>
        <p:blipFill>
          <a:blip r:embed="rId3"/>
          <a:stretch>
            <a:fillRect/>
          </a:stretch>
        </p:blipFill>
        <p:spPr>
          <a:xfrm>
            <a:off x="76200" y="27305"/>
            <a:ext cx="513715" cy="602615"/>
          </a:xfrm>
          <a:prstGeom prst="rect">
            <a:avLst/>
          </a:prstGeom>
        </p:spPr>
      </p:pic>
      <p:sp>
        <p:nvSpPr>
          <p:cNvPr id="38" name="文本框 37"/>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rPr>
              <a:t>03</a:t>
            </a:r>
            <a:endPar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增强免疫力作用阐述</a:t>
            </a:r>
            <a:endPar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5" name="图片 4" descr="龙康壮LOGO"/>
          <p:cNvPicPr>
            <a:picLocks noChangeAspect="1"/>
          </p:cNvPicPr>
          <p:nvPr/>
        </p:nvPicPr>
        <p:blipFill>
          <a:blip r:embed="rId2"/>
          <a:stretch>
            <a:fillRect/>
          </a:stretch>
        </p:blipFill>
        <p:spPr>
          <a:xfrm>
            <a:off x="76200" y="27305"/>
            <a:ext cx="513715" cy="602615"/>
          </a:xfrm>
          <a:prstGeom prst="rect">
            <a:avLst/>
          </a:prstGeom>
        </p:spPr>
      </p:pic>
      <p:sp>
        <p:nvSpPr>
          <p:cNvPr id="6" name="文本框 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4073227" y="1168478"/>
            <a:ext cx="455409" cy="206922"/>
          </a:xfrm>
          <a:custGeom>
            <a:avLst/>
            <a:gdLst/>
            <a:ahLst/>
            <a:cxnLst/>
            <a:rect l="l" t="t" r="r" b="b"/>
            <a:pathLst>
              <a:path w="1905000" h="1905000">
                <a:moveTo>
                  <a:pt x="0" y="0"/>
                </a:moveTo>
                <a:lnTo>
                  <a:pt x="1428750" y="0"/>
                </a:lnTo>
                <a:lnTo>
                  <a:pt x="1905000" y="1905000"/>
                </a:lnTo>
                <a:lnTo>
                  <a:pt x="476250" y="1905000"/>
                </a:lnTo>
                <a:lnTo>
                  <a:pt x="0" y="0"/>
                </a:lnTo>
                <a:close/>
              </a:path>
            </a:pathLst>
          </a:custGeom>
          <a:solidFill>
            <a:schemeClr val="accent2">
              <a:lumMod val="75000"/>
              <a:alpha val="50000"/>
            </a:schemeClr>
          </a:solidFill>
        </p:spPr>
      </p:sp>
      <p:sp>
        <p:nvSpPr>
          <p:cNvPr id="3" name="AutoShape 3"/>
          <p:cNvSpPr/>
          <p:nvPr/>
        </p:nvSpPr>
        <p:spPr>
          <a:xfrm>
            <a:off x="472404" y="1375400"/>
            <a:ext cx="11247191" cy="4699510"/>
          </a:xfrm>
          <a:prstGeom prst="rect">
            <a:avLst/>
          </a:prstGeom>
          <a:solidFill>
            <a:schemeClr val="accent2">
              <a:alpha val="80000"/>
            </a:schemeClr>
          </a:solidFill>
        </p:spPr>
      </p:sp>
      <p:pic>
        <p:nvPicPr>
          <p:cNvPr id="4" name="Picture 4"/>
          <p:cNvPicPr>
            <a:picLocks noChangeAspect="1"/>
          </p:cNvPicPr>
          <p:nvPr/>
        </p:nvPicPr>
        <p:blipFill>
          <a:blip r:embed="rId2">
            <a:alphaModFix amt="100000"/>
          </a:blip>
          <a:srcRect/>
          <a:stretch>
            <a:fillRect/>
          </a:stretch>
        </p:blipFill>
        <p:spPr>
          <a:xfrm>
            <a:off x="740688" y="1168478"/>
            <a:ext cx="3679824" cy="4906431"/>
          </a:xfrm>
          <a:prstGeom prst="parallelogram">
            <a:avLst/>
          </a:prstGeom>
        </p:spPr>
      </p:pic>
      <p:sp>
        <p:nvSpPr>
          <p:cNvPr id="5" name="AutoShape 5"/>
          <p:cNvSpPr/>
          <p:nvPr/>
        </p:nvSpPr>
        <p:spPr>
          <a:xfrm>
            <a:off x="2499430" y="6236295"/>
            <a:ext cx="9220165" cy="67345"/>
          </a:xfrm>
          <a:prstGeom prst="rect">
            <a:avLst/>
          </a:prstGeom>
          <a:solidFill>
            <a:schemeClr val="accent1">
              <a:alpha val="100000"/>
            </a:schemeClr>
          </a:solidFill>
        </p:spPr>
      </p:sp>
      <p:sp>
        <p:nvSpPr>
          <p:cNvPr id="6" name="AutoShape 6"/>
          <p:cNvSpPr/>
          <p:nvPr/>
        </p:nvSpPr>
        <p:spPr>
          <a:xfrm>
            <a:off x="483810" y="6236295"/>
            <a:ext cx="740059" cy="67345"/>
          </a:xfrm>
          <a:prstGeom prst="rect">
            <a:avLst/>
          </a:prstGeom>
          <a:solidFill>
            <a:schemeClr val="accent1">
              <a:alpha val="100000"/>
            </a:schemeClr>
          </a:solidFill>
        </p:spPr>
      </p:sp>
      <p:sp>
        <p:nvSpPr>
          <p:cNvPr id="7" name="AutoShape 7"/>
          <p:cNvSpPr/>
          <p:nvPr/>
        </p:nvSpPr>
        <p:spPr>
          <a:xfrm>
            <a:off x="1375876" y="6200641"/>
            <a:ext cx="158719" cy="158719"/>
          </a:xfrm>
          <a:prstGeom prst="ellipse">
            <a:avLst/>
          </a:prstGeom>
          <a:solidFill>
            <a:schemeClr val="accent1">
              <a:alpha val="100000"/>
            </a:schemeClr>
          </a:solidFill>
        </p:spPr>
      </p:sp>
      <p:sp>
        <p:nvSpPr>
          <p:cNvPr id="8" name="AutoShape 8"/>
          <p:cNvSpPr/>
          <p:nvPr/>
        </p:nvSpPr>
        <p:spPr>
          <a:xfrm>
            <a:off x="1607200" y="6207253"/>
            <a:ext cx="147382" cy="147382"/>
          </a:xfrm>
          <a:prstGeom prst="ellipse">
            <a:avLst/>
          </a:prstGeom>
          <a:solidFill>
            <a:schemeClr val="accent1">
              <a:alpha val="80000"/>
            </a:schemeClr>
          </a:solidFill>
        </p:spPr>
      </p:sp>
      <p:sp>
        <p:nvSpPr>
          <p:cNvPr id="9" name="AutoShape 9"/>
          <p:cNvSpPr/>
          <p:nvPr/>
        </p:nvSpPr>
        <p:spPr>
          <a:xfrm>
            <a:off x="1827186" y="6213864"/>
            <a:ext cx="136045" cy="136045"/>
          </a:xfrm>
          <a:prstGeom prst="ellipse">
            <a:avLst/>
          </a:prstGeom>
          <a:solidFill>
            <a:schemeClr val="accent1">
              <a:alpha val="60000"/>
            </a:schemeClr>
          </a:solidFill>
        </p:spPr>
      </p:sp>
      <p:sp>
        <p:nvSpPr>
          <p:cNvPr id="10" name="AutoShape 10"/>
          <p:cNvSpPr/>
          <p:nvPr/>
        </p:nvSpPr>
        <p:spPr>
          <a:xfrm>
            <a:off x="2027323" y="6220476"/>
            <a:ext cx="124708" cy="124708"/>
          </a:xfrm>
          <a:prstGeom prst="ellipse">
            <a:avLst/>
          </a:prstGeom>
          <a:solidFill>
            <a:schemeClr val="accent1">
              <a:alpha val="40000"/>
            </a:schemeClr>
          </a:solidFill>
        </p:spPr>
      </p:sp>
      <p:sp>
        <p:nvSpPr>
          <p:cNvPr id="11" name="AutoShape 11"/>
          <p:cNvSpPr/>
          <p:nvPr/>
        </p:nvSpPr>
        <p:spPr>
          <a:xfrm>
            <a:off x="2224635" y="6214895"/>
            <a:ext cx="113371" cy="113371"/>
          </a:xfrm>
          <a:prstGeom prst="ellipse">
            <a:avLst/>
          </a:prstGeom>
          <a:solidFill>
            <a:schemeClr val="accent1">
              <a:alpha val="20000"/>
            </a:schemeClr>
          </a:solidFill>
        </p:spPr>
      </p:sp>
      <p:sp>
        <p:nvSpPr>
          <p:cNvPr id="12" name="TextBox 12"/>
          <p:cNvSpPr txBox="1"/>
          <p:nvPr/>
        </p:nvSpPr>
        <p:spPr>
          <a:xfrm>
            <a:off x="4754880" y="1727606"/>
            <a:ext cx="6467541" cy="755904"/>
          </a:xfrm>
          <a:prstGeom prst="rect">
            <a:avLst/>
          </a:prstGeom>
        </p:spPr>
        <p:txBody>
          <a:bodyPr vert="horz" wrap="square" lIns="123825" tIns="123825" rIns="57150" bIns="123825" rtlCol="0" anchor="t" anchorCtr="0">
            <a:spAutoFit/>
          </a:bodyPr>
          <a:lstStyle/>
          <a:p>
            <a:pPr>
              <a:lnSpc>
                <a:spcPct val="14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免疫系统对关节保护的作用</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54880" y="2304006"/>
            <a:ext cx="6240618" cy="1203960"/>
          </a:xfrm>
          <a:prstGeom prst="rect">
            <a:avLst/>
          </a:prstGeom>
        </p:spPr>
        <p:txBody>
          <a:bodyPr vert="horz" wrap="square" lIns="123825" tIns="123825" rIns="57150" bIns="123825" rtlCol="0" anchor="t" anchorCtr="0">
            <a:spAutoFit/>
          </a:bodyPr>
          <a:lstStyle/>
          <a:p>
            <a:pPr>
              <a:lnSpc>
                <a:spcPct val="150000"/>
              </a:lnSpc>
            </a:pPr>
            <a:r>
              <a:rPr lang="en-US" sz="1350">
                <a:solidFill>
                  <a:srgbClr val="FFFFFF">
                    <a:alpha val="100000"/>
                  </a:srgbClr>
                </a:solidFill>
                <a:latin typeface="微软雅黑" panose="020B0503020204020204" charset="-122"/>
                <a:ea typeface="微软雅黑" panose="020B0503020204020204" charset="-122"/>
                <a:cs typeface="微软雅黑" panose="020B0503020204020204" charset="-122"/>
              </a:rPr>
              <a:t>免疫系统能够识别和清除侵入关节的病原体和异常细胞，从而保护关节免受损伤和炎症的侵害。</a:t>
            </a:r>
            <a:endParaRPr lang="en-US" sz="135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754880" y="3783405"/>
            <a:ext cx="6240618" cy="755904"/>
          </a:xfrm>
          <a:prstGeom prst="rect">
            <a:avLst/>
          </a:prstGeom>
        </p:spPr>
        <p:txBody>
          <a:bodyPr vert="horz" wrap="square" lIns="123825" tIns="123825" rIns="57150" bIns="123825" rtlCol="0" anchor="t" anchorCtr="0">
            <a:spAutoFit/>
          </a:bodyPr>
          <a:lstStyle/>
          <a:p>
            <a:pPr>
              <a:lnSpc>
                <a:spcPct val="14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关节炎症的免疫反应</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754880" y="4436820"/>
            <a:ext cx="6240618" cy="1203960"/>
          </a:xfrm>
          <a:prstGeom prst="rect">
            <a:avLst/>
          </a:prstGeom>
        </p:spPr>
        <p:txBody>
          <a:bodyPr vert="horz" wrap="square" lIns="123825" tIns="123825" rIns="57150" bIns="123825" rtlCol="0" anchor="t" anchorCtr="0">
            <a:spAutoFit/>
          </a:bodyPr>
          <a:lstStyle/>
          <a:p>
            <a:pPr>
              <a:lnSpc>
                <a:spcPct val="150000"/>
              </a:lnSpc>
            </a:pPr>
            <a:r>
              <a:rPr lang="en-US" sz="1350">
                <a:solidFill>
                  <a:srgbClr val="FFFFFF">
                    <a:alpha val="100000"/>
                  </a:srgbClr>
                </a:solidFill>
                <a:latin typeface="微软雅黑" panose="020B0503020204020204" charset="-122"/>
                <a:ea typeface="微软雅黑" panose="020B0503020204020204" charset="-122"/>
                <a:cs typeface="微软雅黑" panose="020B0503020204020204" charset="-122"/>
              </a:rPr>
              <a:t>关节炎症是免疫系统过度激活或失调所致，因此通过调节免疫系统功能可以有效缓解关节炎症。</a:t>
            </a:r>
            <a:endParaRPr lang="en-US" sz="135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16" name="Group 16"/>
          <p:cNvGrpSpPr/>
          <p:nvPr/>
        </p:nvGrpSpPr>
        <p:grpSpPr>
          <a:xfrm rot="0">
            <a:off x="1064563" y="93878"/>
            <a:ext cx="10641129" cy="914400"/>
            <a:chOff x="454963" y="93878"/>
            <a:chExt cx="10641129" cy="914400"/>
          </a:xfrm>
        </p:grpSpPr>
        <p:sp>
          <p:nvSpPr>
            <p:cNvPr id="17" name="AutoShape 17"/>
            <p:cNvSpPr/>
            <p:nvPr/>
          </p:nvSpPr>
          <p:spPr>
            <a:xfrm>
              <a:off x="454963" y="331168"/>
              <a:ext cx="84147" cy="84147"/>
            </a:xfrm>
            <a:prstGeom prst="ellipse">
              <a:avLst/>
            </a:prstGeom>
            <a:solidFill>
              <a:schemeClr val="accent1">
                <a:alpha val="100000"/>
              </a:schemeClr>
            </a:solidFill>
          </p:spPr>
        </p:sp>
        <p:sp>
          <p:nvSpPr>
            <p:cNvPr id="18" name="AutoShape 18"/>
            <p:cNvSpPr/>
            <p:nvPr/>
          </p:nvSpPr>
          <p:spPr>
            <a:xfrm>
              <a:off x="575049" y="337743"/>
              <a:ext cx="78137" cy="78137"/>
            </a:xfrm>
            <a:prstGeom prst="ellipse">
              <a:avLst/>
            </a:prstGeom>
            <a:solidFill>
              <a:schemeClr val="accent1">
                <a:alpha val="80000"/>
              </a:schemeClr>
            </a:solidFill>
          </p:spPr>
        </p:sp>
        <p:sp>
          <p:nvSpPr>
            <p:cNvPr id="19" name="AutoShape 19"/>
            <p:cNvSpPr/>
            <p:nvPr/>
          </p:nvSpPr>
          <p:spPr>
            <a:xfrm>
              <a:off x="689125" y="339460"/>
              <a:ext cx="74704" cy="74704"/>
            </a:xfrm>
            <a:prstGeom prst="ellipse">
              <a:avLst/>
            </a:prstGeom>
            <a:solidFill>
              <a:schemeClr val="accent1">
                <a:alpha val="60000"/>
              </a:schemeClr>
            </a:solidFill>
          </p:spPr>
        </p:sp>
        <p:sp>
          <p:nvSpPr>
            <p:cNvPr id="20" name="AutoShape 20"/>
            <p:cNvSpPr/>
            <p:nvPr/>
          </p:nvSpPr>
          <p:spPr>
            <a:xfrm>
              <a:off x="799768" y="348430"/>
              <a:ext cx="69238" cy="69238"/>
            </a:xfrm>
            <a:prstGeom prst="ellipse">
              <a:avLst/>
            </a:prstGeom>
            <a:solidFill>
              <a:schemeClr val="accent1">
                <a:alpha val="40000"/>
              </a:schemeClr>
            </a:solidFill>
          </p:spPr>
        </p:sp>
        <p:sp>
          <p:nvSpPr>
            <p:cNvPr id="21" name="AutoShape 21"/>
            <p:cNvSpPr/>
            <p:nvPr/>
          </p:nvSpPr>
          <p:spPr>
            <a:xfrm>
              <a:off x="904945" y="344297"/>
              <a:ext cx="65594" cy="65594"/>
            </a:xfrm>
            <a:prstGeom prst="ellipse">
              <a:avLst/>
            </a:prstGeom>
            <a:solidFill>
              <a:schemeClr val="accent1">
                <a:alpha val="20000"/>
              </a:schemeClr>
            </a:solidFill>
          </p:spPr>
        </p:sp>
        <p:sp>
          <p:nvSpPr>
            <p:cNvPr id="22" name="AutoShape 22"/>
            <p:cNvSpPr/>
            <p:nvPr/>
          </p:nvSpPr>
          <p:spPr>
            <a:xfrm>
              <a:off x="454963" y="448942"/>
              <a:ext cx="84147" cy="84147"/>
            </a:xfrm>
            <a:prstGeom prst="ellipse">
              <a:avLst/>
            </a:prstGeom>
            <a:solidFill>
              <a:schemeClr val="accent1">
                <a:alpha val="100000"/>
              </a:schemeClr>
            </a:solidFill>
          </p:spPr>
        </p:sp>
        <p:sp>
          <p:nvSpPr>
            <p:cNvPr id="23" name="AutoShape 23"/>
            <p:cNvSpPr/>
            <p:nvPr/>
          </p:nvSpPr>
          <p:spPr>
            <a:xfrm>
              <a:off x="575049" y="455517"/>
              <a:ext cx="78137" cy="78137"/>
            </a:xfrm>
            <a:prstGeom prst="ellipse">
              <a:avLst/>
            </a:prstGeom>
            <a:solidFill>
              <a:schemeClr val="accent1">
                <a:alpha val="80000"/>
              </a:schemeClr>
            </a:solidFill>
          </p:spPr>
        </p:sp>
        <p:sp>
          <p:nvSpPr>
            <p:cNvPr id="24" name="AutoShape 24"/>
            <p:cNvSpPr/>
            <p:nvPr/>
          </p:nvSpPr>
          <p:spPr>
            <a:xfrm>
              <a:off x="689125" y="457233"/>
              <a:ext cx="74704" cy="74704"/>
            </a:xfrm>
            <a:prstGeom prst="ellipse">
              <a:avLst/>
            </a:prstGeom>
            <a:solidFill>
              <a:schemeClr val="accent1">
                <a:alpha val="60000"/>
              </a:schemeClr>
            </a:solidFill>
          </p:spPr>
        </p:sp>
        <p:sp>
          <p:nvSpPr>
            <p:cNvPr id="25" name="AutoShape 25"/>
            <p:cNvSpPr/>
            <p:nvPr/>
          </p:nvSpPr>
          <p:spPr>
            <a:xfrm>
              <a:off x="799768" y="466203"/>
              <a:ext cx="69238" cy="69238"/>
            </a:xfrm>
            <a:prstGeom prst="ellipse">
              <a:avLst/>
            </a:prstGeom>
            <a:solidFill>
              <a:schemeClr val="accent1">
                <a:alpha val="40000"/>
              </a:schemeClr>
            </a:solidFill>
          </p:spPr>
        </p:sp>
        <p:sp>
          <p:nvSpPr>
            <p:cNvPr id="26" name="AutoShape 26"/>
            <p:cNvSpPr/>
            <p:nvPr/>
          </p:nvSpPr>
          <p:spPr>
            <a:xfrm>
              <a:off x="904945" y="462070"/>
              <a:ext cx="65594" cy="65594"/>
            </a:xfrm>
            <a:prstGeom prst="ellipse">
              <a:avLst/>
            </a:prstGeom>
            <a:solidFill>
              <a:schemeClr val="accent1">
                <a:alpha val="20000"/>
              </a:schemeClr>
            </a:solidFill>
          </p:spPr>
        </p:sp>
        <p:sp>
          <p:nvSpPr>
            <p:cNvPr id="27" name="AutoShape 27"/>
            <p:cNvSpPr/>
            <p:nvPr/>
          </p:nvSpPr>
          <p:spPr>
            <a:xfrm>
              <a:off x="454963" y="566715"/>
              <a:ext cx="84147" cy="84147"/>
            </a:xfrm>
            <a:prstGeom prst="ellipse">
              <a:avLst/>
            </a:prstGeom>
            <a:solidFill>
              <a:schemeClr val="accent1">
                <a:alpha val="100000"/>
              </a:schemeClr>
            </a:solidFill>
          </p:spPr>
        </p:sp>
        <p:sp>
          <p:nvSpPr>
            <p:cNvPr id="28" name="AutoShape 28"/>
            <p:cNvSpPr/>
            <p:nvPr/>
          </p:nvSpPr>
          <p:spPr>
            <a:xfrm>
              <a:off x="575049" y="573291"/>
              <a:ext cx="78137" cy="78137"/>
            </a:xfrm>
            <a:prstGeom prst="ellipse">
              <a:avLst/>
            </a:prstGeom>
            <a:solidFill>
              <a:schemeClr val="accent1">
                <a:alpha val="80000"/>
              </a:schemeClr>
            </a:solidFill>
          </p:spPr>
        </p:sp>
        <p:sp>
          <p:nvSpPr>
            <p:cNvPr id="29" name="AutoShape 29"/>
            <p:cNvSpPr/>
            <p:nvPr/>
          </p:nvSpPr>
          <p:spPr>
            <a:xfrm>
              <a:off x="689125" y="575007"/>
              <a:ext cx="74704" cy="74704"/>
            </a:xfrm>
            <a:prstGeom prst="ellipse">
              <a:avLst/>
            </a:prstGeom>
            <a:solidFill>
              <a:schemeClr val="accent1">
                <a:alpha val="60000"/>
              </a:schemeClr>
            </a:solidFill>
          </p:spPr>
        </p:sp>
        <p:sp>
          <p:nvSpPr>
            <p:cNvPr id="30" name="AutoShape 30"/>
            <p:cNvSpPr/>
            <p:nvPr/>
          </p:nvSpPr>
          <p:spPr>
            <a:xfrm>
              <a:off x="799768" y="583977"/>
              <a:ext cx="69238" cy="69238"/>
            </a:xfrm>
            <a:prstGeom prst="ellipse">
              <a:avLst/>
            </a:prstGeom>
            <a:solidFill>
              <a:schemeClr val="accent1">
                <a:alpha val="40000"/>
              </a:schemeClr>
            </a:solidFill>
          </p:spPr>
        </p:sp>
        <p:sp>
          <p:nvSpPr>
            <p:cNvPr id="31" name="AutoShape 31"/>
            <p:cNvSpPr/>
            <p:nvPr/>
          </p:nvSpPr>
          <p:spPr>
            <a:xfrm>
              <a:off x="904945" y="579844"/>
              <a:ext cx="65594" cy="65594"/>
            </a:xfrm>
            <a:prstGeom prst="ellipse">
              <a:avLst/>
            </a:prstGeom>
            <a:solidFill>
              <a:schemeClr val="accent1">
                <a:alpha val="20000"/>
              </a:schemeClr>
            </a:solidFill>
          </p:spPr>
        </p:sp>
        <p:sp>
          <p:nvSpPr>
            <p:cNvPr id="32" name="AutoShape 32"/>
            <p:cNvSpPr/>
            <p:nvPr/>
          </p:nvSpPr>
          <p:spPr>
            <a:xfrm>
              <a:off x="454963" y="684489"/>
              <a:ext cx="84147" cy="84147"/>
            </a:xfrm>
            <a:prstGeom prst="ellipse">
              <a:avLst/>
            </a:prstGeom>
            <a:solidFill>
              <a:schemeClr val="accent1">
                <a:alpha val="100000"/>
              </a:schemeClr>
            </a:solidFill>
          </p:spPr>
        </p:sp>
        <p:sp>
          <p:nvSpPr>
            <p:cNvPr id="33" name="AutoShape 33"/>
            <p:cNvSpPr/>
            <p:nvPr/>
          </p:nvSpPr>
          <p:spPr>
            <a:xfrm>
              <a:off x="575049" y="691064"/>
              <a:ext cx="78137" cy="78137"/>
            </a:xfrm>
            <a:prstGeom prst="ellipse">
              <a:avLst/>
            </a:prstGeom>
            <a:solidFill>
              <a:schemeClr val="accent1">
                <a:alpha val="80000"/>
              </a:schemeClr>
            </a:solidFill>
          </p:spPr>
        </p:sp>
        <p:sp>
          <p:nvSpPr>
            <p:cNvPr id="34" name="AutoShape 34"/>
            <p:cNvSpPr/>
            <p:nvPr/>
          </p:nvSpPr>
          <p:spPr>
            <a:xfrm>
              <a:off x="689125" y="692781"/>
              <a:ext cx="74704" cy="74704"/>
            </a:xfrm>
            <a:prstGeom prst="ellipse">
              <a:avLst/>
            </a:prstGeom>
            <a:solidFill>
              <a:schemeClr val="accent1">
                <a:alpha val="60000"/>
              </a:schemeClr>
            </a:solidFill>
          </p:spPr>
        </p:sp>
        <p:sp>
          <p:nvSpPr>
            <p:cNvPr id="35" name="AutoShape 35"/>
            <p:cNvSpPr/>
            <p:nvPr/>
          </p:nvSpPr>
          <p:spPr>
            <a:xfrm>
              <a:off x="799768" y="701751"/>
              <a:ext cx="69238" cy="69238"/>
            </a:xfrm>
            <a:prstGeom prst="ellipse">
              <a:avLst/>
            </a:prstGeom>
            <a:solidFill>
              <a:schemeClr val="accent1">
                <a:alpha val="40000"/>
              </a:schemeClr>
            </a:solidFill>
          </p:spPr>
        </p:sp>
        <p:sp>
          <p:nvSpPr>
            <p:cNvPr id="36" name="AutoShape 36"/>
            <p:cNvSpPr/>
            <p:nvPr/>
          </p:nvSpPr>
          <p:spPr>
            <a:xfrm>
              <a:off x="904945" y="697618"/>
              <a:ext cx="65594" cy="65594"/>
            </a:xfrm>
            <a:prstGeom prst="ellipse">
              <a:avLst/>
            </a:prstGeom>
            <a:solidFill>
              <a:schemeClr val="accent1">
                <a:alpha val="20000"/>
              </a:schemeClr>
            </a:solidFill>
          </p:spPr>
        </p:sp>
        <p:sp>
          <p:nvSpPr>
            <p:cNvPr id="37" name="TextBox 37"/>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免疫系统与关节健康关系剖析</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8" name="图片 37" descr="龙康壮LOGO"/>
          <p:cNvPicPr>
            <a:picLocks noChangeAspect="1"/>
          </p:cNvPicPr>
          <p:nvPr/>
        </p:nvPicPr>
        <p:blipFill>
          <a:blip r:embed="rId3"/>
          <a:stretch>
            <a:fillRect/>
          </a:stretch>
        </p:blipFill>
        <p:spPr>
          <a:xfrm>
            <a:off x="76200" y="27305"/>
            <a:ext cx="513715" cy="602615"/>
          </a:xfrm>
          <a:prstGeom prst="rect">
            <a:avLst/>
          </a:prstGeom>
        </p:spPr>
      </p:pic>
      <p:sp>
        <p:nvSpPr>
          <p:cNvPr id="39" name="文本框 38"/>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6155681" y="3640619"/>
            <a:ext cx="1417796" cy="102870"/>
            <a:chOff x="6155681" y="3640619"/>
            <a:chExt cx="1417796" cy="102870"/>
          </a:xfrm>
        </p:grpSpPr>
        <p:sp>
          <p:nvSpPr>
            <p:cNvPr id="3" name="AutoShape 3"/>
            <p:cNvSpPr/>
            <p:nvPr/>
          </p:nvSpPr>
          <p:spPr>
            <a:xfrm>
              <a:off x="6155681" y="3640619"/>
              <a:ext cx="102870" cy="102870"/>
            </a:xfrm>
            <a:prstGeom prst="ellipse">
              <a:avLst/>
            </a:prstGeom>
            <a:solidFill>
              <a:schemeClr val="accent1">
                <a:alpha val="100000"/>
              </a:schemeClr>
            </a:solidFill>
          </p:spPr>
        </p:sp>
        <p:sp>
          <p:nvSpPr>
            <p:cNvPr id="4" name="AutoShape 4"/>
            <p:cNvSpPr/>
            <p:nvPr/>
          </p:nvSpPr>
          <p:spPr>
            <a:xfrm>
              <a:off x="6343514" y="3640619"/>
              <a:ext cx="102870" cy="102870"/>
            </a:xfrm>
            <a:prstGeom prst="ellipse">
              <a:avLst/>
            </a:prstGeom>
            <a:solidFill>
              <a:schemeClr val="accent1">
                <a:alpha val="100000"/>
              </a:schemeClr>
            </a:solidFill>
          </p:spPr>
        </p:sp>
        <p:sp>
          <p:nvSpPr>
            <p:cNvPr id="5" name="AutoShape 5"/>
            <p:cNvSpPr/>
            <p:nvPr/>
          </p:nvSpPr>
          <p:spPr>
            <a:xfrm>
              <a:off x="6531347" y="3640619"/>
              <a:ext cx="102870" cy="102870"/>
            </a:xfrm>
            <a:prstGeom prst="ellipse">
              <a:avLst/>
            </a:prstGeom>
            <a:solidFill>
              <a:schemeClr val="accent1">
                <a:alpha val="100000"/>
              </a:schemeClr>
            </a:solidFill>
          </p:spPr>
        </p:sp>
        <p:sp>
          <p:nvSpPr>
            <p:cNvPr id="6" name="AutoShape 6"/>
            <p:cNvSpPr/>
            <p:nvPr/>
          </p:nvSpPr>
          <p:spPr>
            <a:xfrm>
              <a:off x="6719180" y="3640619"/>
              <a:ext cx="102870" cy="102870"/>
            </a:xfrm>
            <a:prstGeom prst="ellipse">
              <a:avLst/>
            </a:prstGeom>
            <a:solidFill>
              <a:schemeClr val="accent1">
                <a:alpha val="100000"/>
              </a:schemeClr>
            </a:solidFill>
          </p:spPr>
        </p:sp>
        <p:sp>
          <p:nvSpPr>
            <p:cNvPr id="7" name="AutoShape 7"/>
            <p:cNvSpPr/>
            <p:nvPr/>
          </p:nvSpPr>
          <p:spPr>
            <a:xfrm>
              <a:off x="6907108" y="3640619"/>
              <a:ext cx="102870" cy="102870"/>
            </a:xfrm>
            <a:prstGeom prst="ellipse">
              <a:avLst/>
            </a:prstGeom>
            <a:solidFill>
              <a:schemeClr val="accent1">
                <a:alpha val="100000"/>
              </a:schemeClr>
            </a:solidFill>
          </p:spPr>
        </p:sp>
        <p:sp>
          <p:nvSpPr>
            <p:cNvPr id="8" name="AutoShape 8"/>
            <p:cNvSpPr/>
            <p:nvPr/>
          </p:nvSpPr>
          <p:spPr>
            <a:xfrm>
              <a:off x="7094941" y="3640619"/>
              <a:ext cx="102870" cy="102870"/>
            </a:xfrm>
            <a:prstGeom prst="ellipse">
              <a:avLst/>
            </a:prstGeom>
            <a:solidFill>
              <a:schemeClr val="accent1">
                <a:alpha val="100000"/>
              </a:schemeClr>
            </a:solidFill>
          </p:spPr>
        </p:sp>
        <p:sp>
          <p:nvSpPr>
            <p:cNvPr id="9" name="AutoShape 9"/>
            <p:cNvSpPr/>
            <p:nvPr/>
          </p:nvSpPr>
          <p:spPr>
            <a:xfrm>
              <a:off x="7282774" y="3640619"/>
              <a:ext cx="102870" cy="102870"/>
            </a:xfrm>
            <a:prstGeom prst="ellipse">
              <a:avLst/>
            </a:prstGeom>
            <a:solidFill>
              <a:schemeClr val="lt1">
                <a:lumMod val="75000"/>
                <a:alpha val="100000"/>
              </a:schemeClr>
            </a:solidFill>
          </p:spPr>
        </p:sp>
        <p:sp>
          <p:nvSpPr>
            <p:cNvPr id="10" name="AutoShape 10"/>
            <p:cNvSpPr/>
            <p:nvPr/>
          </p:nvSpPr>
          <p:spPr>
            <a:xfrm>
              <a:off x="7470607" y="3640619"/>
              <a:ext cx="102870" cy="102870"/>
            </a:xfrm>
            <a:prstGeom prst="ellipse">
              <a:avLst/>
            </a:prstGeom>
            <a:solidFill>
              <a:schemeClr val="lt1">
                <a:lumMod val="75000"/>
                <a:alpha val="100000"/>
              </a:schemeClr>
            </a:solidFill>
          </p:spPr>
        </p:sp>
      </p:grpSp>
      <p:grpSp>
        <p:nvGrpSpPr>
          <p:cNvPr id="11" name="Group 11"/>
          <p:cNvGrpSpPr/>
          <p:nvPr/>
        </p:nvGrpSpPr>
        <p:grpSpPr>
          <a:xfrm rot="0">
            <a:off x="6155681" y="6058731"/>
            <a:ext cx="1417796" cy="102870"/>
            <a:chOff x="6155681" y="6058731"/>
            <a:chExt cx="1417796" cy="102870"/>
          </a:xfrm>
        </p:grpSpPr>
        <p:sp>
          <p:nvSpPr>
            <p:cNvPr id="12" name="AutoShape 12"/>
            <p:cNvSpPr/>
            <p:nvPr/>
          </p:nvSpPr>
          <p:spPr>
            <a:xfrm>
              <a:off x="6155681" y="6058731"/>
              <a:ext cx="102870" cy="102870"/>
            </a:xfrm>
            <a:prstGeom prst="ellipse">
              <a:avLst/>
            </a:prstGeom>
            <a:solidFill>
              <a:schemeClr val="accent2">
                <a:alpha val="100000"/>
              </a:schemeClr>
            </a:solidFill>
          </p:spPr>
        </p:sp>
        <p:sp>
          <p:nvSpPr>
            <p:cNvPr id="13" name="AutoShape 13"/>
            <p:cNvSpPr/>
            <p:nvPr/>
          </p:nvSpPr>
          <p:spPr>
            <a:xfrm>
              <a:off x="6343514" y="6058731"/>
              <a:ext cx="102870" cy="102870"/>
            </a:xfrm>
            <a:prstGeom prst="ellipse">
              <a:avLst/>
            </a:prstGeom>
            <a:solidFill>
              <a:schemeClr val="accent2">
                <a:alpha val="100000"/>
              </a:schemeClr>
            </a:solidFill>
          </p:spPr>
        </p:sp>
        <p:sp>
          <p:nvSpPr>
            <p:cNvPr id="14" name="AutoShape 14"/>
            <p:cNvSpPr/>
            <p:nvPr/>
          </p:nvSpPr>
          <p:spPr>
            <a:xfrm>
              <a:off x="6531347" y="6058731"/>
              <a:ext cx="102870" cy="102870"/>
            </a:xfrm>
            <a:prstGeom prst="ellipse">
              <a:avLst/>
            </a:prstGeom>
            <a:solidFill>
              <a:schemeClr val="accent2">
                <a:alpha val="100000"/>
              </a:schemeClr>
            </a:solidFill>
          </p:spPr>
        </p:sp>
        <p:sp>
          <p:nvSpPr>
            <p:cNvPr id="15" name="AutoShape 15"/>
            <p:cNvSpPr/>
            <p:nvPr/>
          </p:nvSpPr>
          <p:spPr>
            <a:xfrm>
              <a:off x="6719180" y="6058731"/>
              <a:ext cx="102870" cy="102870"/>
            </a:xfrm>
            <a:prstGeom prst="ellipse">
              <a:avLst/>
            </a:prstGeom>
            <a:solidFill>
              <a:schemeClr val="accent2">
                <a:alpha val="100000"/>
              </a:schemeClr>
            </a:solidFill>
          </p:spPr>
        </p:sp>
        <p:sp>
          <p:nvSpPr>
            <p:cNvPr id="16" name="AutoShape 16"/>
            <p:cNvSpPr/>
            <p:nvPr/>
          </p:nvSpPr>
          <p:spPr>
            <a:xfrm>
              <a:off x="6907108" y="6058731"/>
              <a:ext cx="102870" cy="102870"/>
            </a:xfrm>
            <a:prstGeom prst="ellipse">
              <a:avLst/>
            </a:prstGeom>
            <a:solidFill>
              <a:schemeClr val="accent2">
                <a:alpha val="100000"/>
              </a:schemeClr>
            </a:solidFill>
          </p:spPr>
        </p:sp>
        <p:sp>
          <p:nvSpPr>
            <p:cNvPr id="17" name="AutoShape 17"/>
            <p:cNvSpPr/>
            <p:nvPr/>
          </p:nvSpPr>
          <p:spPr>
            <a:xfrm>
              <a:off x="7094941" y="6058731"/>
              <a:ext cx="102870" cy="102870"/>
            </a:xfrm>
            <a:prstGeom prst="ellipse">
              <a:avLst/>
            </a:prstGeom>
            <a:solidFill>
              <a:schemeClr val="accent2">
                <a:alpha val="100000"/>
              </a:schemeClr>
            </a:solidFill>
          </p:spPr>
        </p:sp>
        <p:sp>
          <p:nvSpPr>
            <p:cNvPr id="18" name="AutoShape 18"/>
            <p:cNvSpPr/>
            <p:nvPr/>
          </p:nvSpPr>
          <p:spPr>
            <a:xfrm>
              <a:off x="7282774" y="6058731"/>
              <a:ext cx="102870" cy="102870"/>
            </a:xfrm>
            <a:prstGeom prst="ellipse">
              <a:avLst/>
            </a:prstGeom>
            <a:solidFill>
              <a:schemeClr val="lt1">
                <a:lumMod val="75000"/>
                <a:alpha val="100000"/>
              </a:schemeClr>
            </a:solidFill>
          </p:spPr>
        </p:sp>
        <p:sp>
          <p:nvSpPr>
            <p:cNvPr id="19" name="AutoShape 19"/>
            <p:cNvSpPr/>
            <p:nvPr/>
          </p:nvSpPr>
          <p:spPr>
            <a:xfrm>
              <a:off x="7470607" y="6058731"/>
              <a:ext cx="102870" cy="102870"/>
            </a:xfrm>
            <a:prstGeom prst="ellipse">
              <a:avLst/>
            </a:prstGeom>
            <a:solidFill>
              <a:schemeClr val="lt1">
                <a:lumMod val="75000"/>
                <a:alpha val="100000"/>
              </a:schemeClr>
            </a:solidFill>
          </p:spPr>
        </p:sp>
      </p:grpSp>
      <p:pic>
        <p:nvPicPr>
          <p:cNvPr id="20" name="Picture 20"/>
          <p:cNvPicPr>
            <a:picLocks noChangeAspect="1"/>
          </p:cNvPicPr>
          <p:nvPr/>
        </p:nvPicPr>
        <p:blipFill>
          <a:blip r:embed="rId2"/>
          <a:srcRect/>
          <a:stretch>
            <a:fillRect/>
          </a:stretch>
        </p:blipFill>
        <p:spPr>
          <a:xfrm>
            <a:off x="1513522" y="1786482"/>
            <a:ext cx="3548158" cy="1957007"/>
          </a:xfrm>
          <a:prstGeom prst="rect">
            <a:avLst/>
          </a:prstGeom>
        </p:spPr>
      </p:pic>
      <p:pic>
        <p:nvPicPr>
          <p:cNvPr id="21" name="Picture 21"/>
          <p:cNvPicPr>
            <a:picLocks noChangeAspect="1"/>
          </p:cNvPicPr>
          <p:nvPr/>
        </p:nvPicPr>
        <p:blipFill>
          <a:blip r:embed="rId3"/>
          <a:srcRect t="15528" b="15528"/>
          <a:stretch>
            <a:fillRect/>
          </a:stretch>
        </p:blipFill>
        <p:spPr>
          <a:xfrm>
            <a:off x="1513522" y="4313241"/>
            <a:ext cx="3548158" cy="1957006"/>
          </a:xfrm>
          <a:prstGeom prst="rect">
            <a:avLst/>
          </a:prstGeom>
        </p:spPr>
      </p:pic>
      <p:sp>
        <p:nvSpPr>
          <p:cNvPr id="22" name="TextBox 22"/>
          <p:cNvSpPr txBox="1"/>
          <p:nvPr/>
        </p:nvSpPr>
        <p:spPr>
          <a:xfrm>
            <a:off x="6058327" y="2233177"/>
            <a:ext cx="4673593" cy="1342800"/>
          </a:xfrm>
          <a:prstGeom prst="rect">
            <a:avLst/>
          </a:prstGeom>
          <a:noFill/>
        </p:spPr>
        <p:txBody>
          <a:bodyPr vert="horz" wrap="square" lIns="91440" tIns="45720" rIns="91440" bIns="45720" rtlCol="0" anchor="ctr" anchorCtr="0">
            <a:normAutofit/>
          </a:bodyPr>
          <a:lstStyle/>
          <a:p>
            <a:pPr algn="l">
              <a:lnSpc>
                <a:spcPct val="140000"/>
              </a:lnSpc>
            </a:pPr>
            <a:r>
              <a:rPr lang="en-US" sz="1525">
                <a:solidFill>
                  <a:schemeClr val="dk1">
                    <a:alpha val="100000"/>
                  </a:schemeClr>
                </a:solidFill>
                <a:latin typeface="微软雅黑" panose="020B0503020204020204" charset="-122"/>
                <a:ea typeface="微软雅黑" panose="020B0503020204020204" charset="-122"/>
                <a:cs typeface="微软雅黑" panose="020B0503020204020204" charset="-122"/>
              </a:rPr>
              <a:t>肽能够刺激T细胞的活化和增殖，增强T细胞对病原体的识别和杀伤能力，从而提高免疫力。</a:t>
            </a:r>
            <a:endParaRPr lang="en-US" sz="152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TextBox 23"/>
          <p:cNvSpPr txBox="1"/>
          <p:nvPr/>
        </p:nvSpPr>
        <p:spPr>
          <a:xfrm>
            <a:off x="6058327" y="1732081"/>
            <a:ext cx="4673593" cy="501096"/>
          </a:xfrm>
          <a:prstGeom prst="rect">
            <a:avLst/>
          </a:prstGeom>
          <a:noFill/>
        </p:spPr>
        <p:txBody>
          <a:bodyPr vert="horz" wrap="square" lIns="91440" tIns="45720" rIns="91440" bIns="45720" rtlCol="0" anchor="ctr" anchorCtr="0">
            <a:normAutofit/>
          </a:bodyPr>
          <a:lstStyle/>
          <a:p>
            <a:pPr algn="l">
              <a:lnSpc>
                <a:spcPct val="8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肽对T细胞的影响</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4" name="TextBox 24"/>
          <p:cNvSpPr txBox="1"/>
          <p:nvPr/>
        </p:nvSpPr>
        <p:spPr>
          <a:xfrm>
            <a:off x="6058327" y="4712021"/>
            <a:ext cx="4673593" cy="1342800"/>
          </a:xfrm>
          <a:prstGeom prst="rect">
            <a:avLst/>
          </a:prstGeom>
          <a:noFill/>
        </p:spPr>
        <p:txBody>
          <a:bodyPr vert="horz" wrap="square" lIns="91440" tIns="45720" rIns="91440" bIns="45720" rtlCol="0" anchor="ctr" anchorCtr="0">
            <a:norm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肽还可以促进B细胞的分化，产生更多的抗体来抵御外界病原体，进一步发挥免疫效应。</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5" name="TextBox 25"/>
          <p:cNvSpPr txBox="1"/>
          <p:nvPr/>
        </p:nvSpPr>
        <p:spPr>
          <a:xfrm>
            <a:off x="6058327" y="4210925"/>
            <a:ext cx="4673593" cy="501096"/>
          </a:xfrm>
          <a:prstGeom prst="rect">
            <a:avLst/>
          </a:prstGeom>
          <a:noFill/>
        </p:spPr>
        <p:txBody>
          <a:bodyPr vert="horz" wrap="square" lIns="91440" tIns="45720" rIns="91440" bIns="45720" rtlCol="0" anchor="ctr" anchorCtr="0">
            <a:normAutofit/>
          </a:bodyPr>
          <a:lstStyle/>
          <a:p>
            <a:pPr algn="l">
              <a:lnSpc>
                <a:spcPct val="8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肽对B细胞的调节作用</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26" name="Group 26"/>
          <p:cNvGrpSpPr/>
          <p:nvPr/>
        </p:nvGrpSpPr>
        <p:grpSpPr>
          <a:xfrm rot="0">
            <a:off x="1064563" y="93878"/>
            <a:ext cx="10641129" cy="914400"/>
            <a:chOff x="454963" y="93878"/>
            <a:chExt cx="10641129" cy="914400"/>
          </a:xfrm>
        </p:grpSpPr>
        <p:sp>
          <p:nvSpPr>
            <p:cNvPr id="27" name="AutoShape 27"/>
            <p:cNvSpPr/>
            <p:nvPr/>
          </p:nvSpPr>
          <p:spPr>
            <a:xfrm>
              <a:off x="454963" y="331168"/>
              <a:ext cx="84147" cy="84147"/>
            </a:xfrm>
            <a:prstGeom prst="ellipse">
              <a:avLst/>
            </a:prstGeom>
            <a:solidFill>
              <a:schemeClr val="accent1">
                <a:alpha val="100000"/>
              </a:schemeClr>
            </a:solidFill>
          </p:spPr>
        </p:sp>
        <p:sp>
          <p:nvSpPr>
            <p:cNvPr id="28" name="AutoShape 28"/>
            <p:cNvSpPr/>
            <p:nvPr/>
          </p:nvSpPr>
          <p:spPr>
            <a:xfrm>
              <a:off x="575049" y="337743"/>
              <a:ext cx="78137" cy="78137"/>
            </a:xfrm>
            <a:prstGeom prst="ellipse">
              <a:avLst/>
            </a:prstGeom>
            <a:solidFill>
              <a:schemeClr val="accent1">
                <a:alpha val="80000"/>
              </a:schemeClr>
            </a:solidFill>
          </p:spPr>
        </p:sp>
        <p:sp>
          <p:nvSpPr>
            <p:cNvPr id="29" name="AutoShape 29"/>
            <p:cNvSpPr/>
            <p:nvPr/>
          </p:nvSpPr>
          <p:spPr>
            <a:xfrm>
              <a:off x="689125" y="339460"/>
              <a:ext cx="74704" cy="74704"/>
            </a:xfrm>
            <a:prstGeom prst="ellipse">
              <a:avLst/>
            </a:prstGeom>
            <a:solidFill>
              <a:schemeClr val="accent1">
                <a:alpha val="60000"/>
              </a:schemeClr>
            </a:solidFill>
          </p:spPr>
        </p:sp>
        <p:sp>
          <p:nvSpPr>
            <p:cNvPr id="30" name="AutoShape 30"/>
            <p:cNvSpPr/>
            <p:nvPr/>
          </p:nvSpPr>
          <p:spPr>
            <a:xfrm>
              <a:off x="799768" y="348430"/>
              <a:ext cx="69238" cy="69238"/>
            </a:xfrm>
            <a:prstGeom prst="ellipse">
              <a:avLst/>
            </a:prstGeom>
            <a:solidFill>
              <a:schemeClr val="accent1">
                <a:alpha val="40000"/>
              </a:schemeClr>
            </a:solidFill>
          </p:spPr>
        </p:sp>
        <p:sp>
          <p:nvSpPr>
            <p:cNvPr id="31" name="AutoShape 31"/>
            <p:cNvSpPr/>
            <p:nvPr/>
          </p:nvSpPr>
          <p:spPr>
            <a:xfrm>
              <a:off x="904945" y="344297"/>
              <a:ext cx="65594" cy="65594"/>
            </a:xfrm>
            <a:prstGeom prst="ellipse">
              <a:avLst/>
            </a:prstGeom>
            <a:solidFill>
              <a:schemeClr val="accent1">
                <a:alpha val="20000"/>
              </a:schemeClr>
            </a:solidFill>
          </p:spPr>
        </p:sp>
        <p:sp>
          <p:nvSpPr>
            <p:cNvPr id="32" name="AutoShape 32"/>
            <p:cNvSpPr/>
            <p:nvPr/>
          </p:nvSpPr>
          <p:spPr>
            <a:xfrm>
              <a:off x="454963" y="448942"/>
              <a:ext cx="84147" cy="84147"/>
            </a:xfrm>
            <a:prstGeom prst="ellipse">
              <a:avLst/>
            </a:prstGeom>
            <a:solidFill>
              <a:schemeClr val="accent1">
                <a:alpha val="100000"/>
              </a:schemeClr>
            </a:solidFill>
          </p:spPr>
        </p:sp>
        <p:sp>
          <p:nvSpPr>
            <p:cNvPr id="33" name="AutoShape 33"/>
            <p:cNvSpPr/>
            <p:nvPr/>
          </p:nvSpPr>
          <p:spPr>
            <a:xfrm>
              <a:off x="575049" y="455517"/>
              <a:ext cx="78137" cy="78137"/>
            </a:xfrm>
            <a:prstGeom prst="ellipse">
              <a:avLst/>
            </a:prstGeom>
            <a:solidFill>
              <a:schemeClr val="accent1">
                <a:alpha val="80000"/>
              </a:schemeClr>
            </a:solidFill>
          </p:spPr>
        </p:sp>
        <p:sp>
          <p:nvSpPr>
            <p:cNvPr id="34" name="AutoShape 34"/>
            <p:cNvSpPr/>
            <p:nvPr/>
          </p:nvSpPr>
          <p:spPr>
            <a:xfrm>
              <a:off x="689125" y="457233"/>
              <a:ext cx="74704" cy="74704"/>
            </a:xfrm>
            <a:prstGeom prst="ellipse">
              <a:avLst/>
            </a:prstGeom>
            <a:solidFill>
              <a:schemeClr val="accent1">
                <a:alpha val="60000"/>
              </a:schemeClr>
            </a:solidFill>
          </p:spPr>
        </p:sp>
        <p:sp>
          <p:nvSpPr>
            <p:cNvPr id="35" name="AutoShape 35"/>
            <p:cNvSpPr/>
            <p:nvPr/>
          </p:nvSpPr>
          <p:spPr>
            <a:xfrm>
              <a:off x="799768" y="466203"/>
              <a:ext cx="69238" cy="69238"/>
            </a:xfrm>
            <a:prstGeom prst="ellipse">
              <a:avLst/>
            </a:prstGeom>
            <a:solidFill>
              <a:schemeClr val="accent1">
                <a:alpha val="40000"/>
              </a:schemeClr>
            </a:solidFill>
          </p:spPr>
        </p:sp>
        <p:sp>
          <p:nvSpPr>
            <p:cNvPr id="36" name="AutoShape 36"/>
            <p:cNvSpPr/>
            <p:nvPr/>
          </p:nvSpPr>
          <p:spPr>
            <a:xfrm>
              <a:off x="904945" y="462070"/>
              <a:ext cx="65594" cy="65594"/>
            </a:xfrm>
            <a:prstGeom prst="ellipse">
              <a:avLst/>
            </a:prstGeom>
            <a:solidFill>
              <a:schemeClr val="accent1">
                <a:alpha val="20000"/>
              </a:schemeClr>
            </a:solidFill>
          </p:spPr>
        </p:sp>
        <p:sp>
          <p:nvSpPr>
            <p:cNvPr id="37" name="AutoShape 37"/>
            <p:cNvSpPr/>
            <p:nvPr/>
          </p:nvSpPr>
          <p:spPr>
            <a:xfrm>
              <a:off x="454963" y="566715"/>
              <a:ext cx="84147" cy="84147"/>
            </a:xfrm>
            <a:prstGeom prst="ellipse">
              <a:avLst/>
            </a:prstGeom>
            <a:solidFill>
              <a:schemeClr val="accent1">
                <a:alpha val="100000"/>
              </a:schemeClr>
            </a:solidFill>
          </p:spPr>
        </p:sp>
        <p:sp>
          <p:nvSpPr>
            <p:cNvPr id="38" name="AutoShape 38"/>
            <p:cNvSpPr/>
            <p:nvPr/>
          </p:nvSpPr>
          <p:spPr>
            <a:xfrm>
              <a:off x="575049" y="573291"/>
              <a:ext cx="78137" cy="78137"/>
            </a:xfrm>
            <a:prstGeom prst="ellipse">
              <a:avLst/>
            </a:prstGeom>
            <a:solidFill>
              <a:schemeClr val="accent1">
                <a:alpha val="80000"/>
              </a:schemeClr>
            </a:solidFill>
          </p:spPr>
        </p:sp>
        <p:sp>
          <p:nvSpPr>
            <p:cNvPr id="39" name="AutoShape 39"/>
            <p:cNvSpPr/>
            <p:nvPr/>
          </p:nvSpPr>
          <p:spPr>
            <a:xfrm>
              <a:off x="689125" y="575007"/>
              <a:ext cx="74704" cy="74704"/>
            </a:xfrm>
            <a:prstGeom prst="ellipse">
              <a:avLst/>
            </a:prstGeom>
            <a:solidFill>
              <a:schemeClr val="accent1">
                <a:alpha val="60000"/>
              </a:schemeClr>
            </a:solidFill>
          </p:spPr>
        </p:sp>
        <p:sp>
          <p:nvSpPr>
            <p:cNvPr id="40" name="AutoShape 40"/>
            <p:cNvSpPr/>
            <p:nvPr/>
          </p:nvSpPr>
          <p:spPr>
            <a:xfrm>
              <a:off x="799768" y="583977"/>
              <a:ext cx="69238" cy="69238"/>
            </a:xfrm>
            <a:prstGeom prst="ellipse">
              <a:avLst/>
            </a:prstGeom>
            <a:solidFill>
              <a:schemeClr val="accent1">
                <a:alpha val="40000"/>
              </a:schemeClr>
            </a:solidFill>
          </p:spPr>
        </p:sp>
        <p:sp>
          <p:nvSpPr>
            <p:cNvPr id="41" name="AutoShape 41"/>
            <p:cNvSpPr/>
            <p:nvPr/>
          </p:nvSpPr>
          <p:spPr>
            <a:xfrm>
              <a:off x="904945" y="579844"/>
              <a:ext cx="65594" cy="65594"/>
            </a:xfrm>
            <a:prstGeom prst="ellipse">
              <a:avLst/>
            </a:prstGeom>
            <a:solidFill>
              <a:schemeClr val="accent1">
                <a:alpha val="20000"/>
              </a:schemeClr>
            </a:solidFill>
          </p:spPr>
        </p:sp>
        <p:sp>
          <p:nvSpPr>
            <p:cNvPr id="42" name="AutoShape 42"/>
            <p:cNvSpPr/>
            <p:nvPr/>
          </p:nvSpPr>
          <p:spPr>
            <a:xfrm>
              <a:off x="454963" y="684489"/>
              <a:ext cx="84147" cy="84147"/>
            </a:xfrm>
            <a:prstGeom prst="ellipse">
              <a:avLst/>
            </a:prstGeom>
            <a:solidFill>
              <a:schemeClr val="accent1">
                <a:alpha val="100000"/>
              </a:schemeClr>
            </a:solidFill>
          </p:spPr>
        </p:sp>
        <p:sp>
          <p:nvSpPr>
            <p:cNvPr id="43" name="AutoShape 43"/>
            <p:cNvSpPr/>
            <p:nvPr/>
          </p:nvSpPr>
          <p:spPr>
            <a:xfrm>
              <a:off x="575049" y="691064"/>
              <a:ext cx="78137" cy="78137"/>
            </a:xfrm>
            <a:prstGeom prst="ellipse">
              <a:avLst/>
            </a:prstGeom>
            <a:solidFill>
              <a:schemeClr val="accent1">
                <a:alpha val="80000"/>
              </a:schemeClr>
            </a:solidFill>
          </p:spPr>
        </p:sp>
        <p:sp>
          <p:nvSpPr>
            <p:cNvPr id="44" name="AutoShape 44"/>
            <p:cNvSpPr/>
            <p:nvPr/>
          </p:nvSpPr>
          <p:spPr>
            <a:xfrm>
              <a:off x="689125" y="692781"/>
              <a:ext cx="74704" cy="74704"/>
            </a:xfrm>
            <a:prstGeom prst="ellipse">
              <a:avLst/>
            </a:prstGeom>
            <a:solidFill>
              <a:schemeClr val="accent1">
                <a:alpha val="60000"/>
              </a:schemeClr>
            </a:solidFill>
          </p:spPr>
        </p:sp>
        <p:sp>
          <p:nvSpPr>
            <p:cNvPr id="45" name="AutoShape 45"/>
            <p:cNvSpPr/>
            <p:nvPr/>
          </p:nvSpPr>
          <p:spPr>
            <a:xfrm>
              <a:off x="799768" y="701751"/>
              <a:ext cx="69238" cy="69238"/>
            </a:xfrm>
            <a:prstGeom prst="ellipse">
              <a:avLst/>
            </a:prstGeom>
            <a:solidFill>
              <a:schemeClr val="accent1">
                <a:alpha val="40000"/>
              </a:schemeClr>
            </a:solidFill>
          </p:spPr>
        </p:sp>
        <p:sp>
          <p:nvSpPr>
            <p:cNvPr id="46" name="AutoShape 46"/>
            <p:cNvSpPr/>
            <p:nvPr/>
          </p:nvSpPr>
          <p:spPr>
            <a:xfrm>
              <a:off x="904945" y="697618"/>
              <a:ext cx="65594" cy="65594"/>
            </a:xfrm>
            <a:prstGeom prst="ellipse">
              <a:avLst/>
            </a:prstGeom>
            <a:solidFill>
              <a:schemeClr val="accent1">
                <a:alpha val="20000"/>
              </a:schemeClr>
            </a:solidFill>
          </p:spPr>
        </p:sp>
        <p:sp>
          <p:nvSpPr>
            <p:cNvPr id="47" name="TextBox 47"/>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肽对免疫细胞活化和增殖影响</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8" name="图片 47" descr="龙康壮LOGO"/>
          <p:cNvPicPr>
            <a:picLocks noChangeAspect="1"/>
          </p:cNvPicPr>
          <p:nvPr/>
        </p:nvPicPr>
        <p:blipFill>
          <a:blip r:embed="rId4"/>
          <a:stretch>
            <a:fillRect/>
          </a:stretch>
        </p:blipFill>
        <p:spPr>
          <a:xfrm>
            <a:off x="76200" y="27305"/>
            <a:ext cx="513715" cy="602615"/>
          </a:xfrm>
          <a:prstGeom prst="rect">
            <a:avLst/>
          </a:prstGeom>
        </p:spPr>
      </p:pic>
      <p:sp>
        <p:nvSpPr>
          <p:cNvPr id="49" name="文本框 48"/>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1064563" y="93878"/>
            <a:ext cx="10641129" cy="914400"/>
            <a:chOff x="454963" y="93878"/>
            <a:chExt cx="10641129" cy="914400"/>
          </a:xfrm>
        </p:grpSpPr>
        <p:sp>
          <p:nvSpPr>
            <p:cNvPr id="3" name="AutoShape 3"/>
            <p:cNvSpPr/>
            <p:nvPr/>
          </p:nvSpPr>
          <p:spPr>
            <a:xfrm>
              <a:off x="454963" y="331168"/>
              <a:ext cx="84147" cy="84147"/>
            </a:xfrm>
            <a:prstGeom prst="ellipse">
              <a:avLst/>
            </a:prstGeom>
            <a:solidFill>
              <a:schemeClr val="accent1">
                <a:alpha val="100000"/>
              </a:schemeClr>
            </a:solidFill>
          </p:spPr>
        </p:sp>
        <p:sp>
          <p:nvSpPr>
            <p:cNvPr id="4" name="AutoShape 4"/>
            <p:cNvSpPr/>
            <p:nvPr/>
          </p:nvSpPr>
          <p:spPr>
            <a:xfrm>
              <a:off x="575049" y="337743"/>
              <a:ext cx="78137" cy="78137"/>
            </a:xfrm>
            <a:prstGeom prst="ellipse">
              <a:avLst/>
            </a:prstGeom>
            <a:solidFill>
              <a:schemeClr val="accent1">
                <a:alpha val="80000"/>
              </a:schemeClr>
            </a:solidFill>
          </p:spPr>
        </p:sp>
        <p:sp>
          <p:nvSpPr>
            <p:cNvPr id="5" name="AutoShape 5"/>
            <p:cNvSpPr/>
            <p:nvPr/>
          </p:nvSpPr>
          <p:spPr>
            <a:xfrm>
              <a:off x="689125" y="339460"/>
              <a:ext cx="74704" cy="74704"/>
            </a:xfrm>
            <a:prstGeom prst="ellipse">
              <a:avLst/>
            </a:prstGeom>
            <a:solidFill>
              <a:schemeClr val="accent1">
                <a:alpha val="60000"/>
              </a:schemeClr>
            </a:solidFill>
          </p:spPr>
        </p:sp>
        <p:sp>
          <p:nvSpPr>
            <p:cNvPr id="6" name="AutoShape 6"/>
            <p:cNvSpPr/>
            <p:nvPr/>
          </p:nvSpPr>
          <p:spPr>
            <a:xfrm>
              <a:off x="799768" y="348430"/>
              <a:ext cx="69238" cy="69238"/>
            </a:xfrm>
            <a:prstGeom prst="ellipse">
              <a:avLst/>
            </a:prstGeom>
            <a:solidFill>
              <a:schemeClr val="accent1">
                <a:alpha val="40000"/>
              </a:schemeClr>
            </a:solidFill>
          </p:spPr>
        </p:sp>
        <p:sp>
          <p:nvSpPr>
            <p:cNvPr id="7" name="AutoShape 7"/>
            <p:cNvSpPr/>
            <p:nvPr/>
          </p:nvSpPr>
          <p:spPr>
            <a:xfrm>
              <a:off x="904945" y="344297"/>
              <a:ext cx="65594" cy="65594"/>
            </a:xfrm>
            <a:prstGeom prst="ellipse">
              <a:avLst/>
            </a:prstGeom>
            <a:solidFill>
              <a:schemeClr val="accent1">
                <a:alpha val="20000"/>
              </a:schemeClr>
            </a:solidFill>
          </p:spPr>
        </p:sp>
        <p:sp>
          <p:nvSpPr>
            <p:cNvPr id="8" name="AutoShape 8"/>
            <p:cNvSpPr/>
            <p:nvPr/>
          </p:nvSpPr>
          <p:spPr>
            <a:xfrm>
              <a:off x="454963" y="448942"/>
              <a:ext cx="84147" cy="84147"/>
            </a:xfrm>
            <a:prstGeom prst="ellipse">
              <a:avLst/>
            </a:prstGeom>
            <a:solidFill>
              <a:schemeClr val="accent1">
                <a:alpha val="100000"/>
              </a:schemeClr>
            </a:solidFill>
          </p:spPr>
        </p:sp>
        <p:sp>
          <p:nvSpPr>
            <p:cNvPr id="9" name="AutoShape 9"/>
            <p:cNvSpPr/>
            <p:nvPr/>
          </p:nvSpPr>
          <p:spPr>
            <a:xfrm>
              <a:off x="575049" y="455517"/>
              <a:ext cx="78137" cy="78137"/>
            </a:xfrm>
            <a:prstGeom prst="ellipse">
              <a:avLst/>
            </a:prstGeom>
            <a:solidFill>
              <a:schemeClr val="accent1">
                <a:alpha val="80000"/>
              </a:schemeClr>
            </a:solidFill>
          </p:spPr>
        </p:sp>
        <p:sp>
          <p:nvSpPr>
            <p:cNvPr id="10" name="AutoShape 10"/>
            <p:cNvSpPr/>
            <p:nvPr/>
          </p:nvSpPr>
          <p:spPr>
            <a:xfrm>
              <a:off x="689125" y="457233"/>
              <a:ext cx="74704" cy="74704"/>
            </a:xfrm>
            <a:prstGeom prst="ellipse">
              <a:avLst/>
            </a:prstGeom>
            <a:solidFill>
              <a:schemeClr val="accent1">
                <a:alpha val="60000"/>
              </a:schemeClr>
            </a:solidFill>
          </p:spPr>
        </p:sp>
        <p:sp>
          <p:nvSpPr>
            <p:cNvPr id="11" name="AutoShape 11"/>
            <p:cNvSpPr/>
            <p:nvPr/>
          </p:nvSpPr>
          <p:spPr>
            <a:xfrm>
              <a:off x="799768" y="466203"/>
              <a:ext cx="69238" cy="69238"/>
            </a:xfrm>
            <a:prstGeom prst="ellipse">
              <a:avLst/>
            </a:prstGeom>
            <a:solidFill>
              <a:schemeClr val="accent1">
                <a:alpha val="40000"/>
              </a:schemeClr>
            </a:solidFill>
          </p:spPr>
        </p:sp>
        <p:sp>
          <p:nvSpPr>
            <p:cNvPr id="12" name="AutoShape 12"/>
            <p:cNvSpPr/>
            <p:nvPr/>
          </p:nvSpPr>
          <p:spPr>
            <a:xfrm>
              <a:off x="904945" y="462070"/>
              <a:ext cx="65594" cy="65594"/>
            </a:xfrm>
            <a:prstGeom prst="ellipse">
              <a:avLst/>
            </a:prstGeom>
            <a:solidFill>
              <a:schemeClr val="accent1">
                <a:alpha val="20000"/>
              </a:schemeClr>
            </a:solidFill>
          </p:spPr>
        </p:sp>
        <p:sp>
          <p:nvSpPr>
            <p:cNvPr id="13" name="AutoShape 13"/>
            <p:cNvSpPr/>
            <p:nvPr/>
          </p:nvSpPr>
          <p:spPr>
            <a:xfrm>
              <a:off x="454963" y="566715"/>
              <a:ext cx="84147" cy="84147"/>
            </a:xfrm>
            <a:prstGeom prst="ellipse">
              <a:avLst/>
            </a:prstGeom>
            <a:solidFill>
              <a:schemeClr val="accent1">
                <a:alpha val="100000"/>
              </a:schemeClr>
            </a:solidFill>
          </p:spPr>
        </p:sp>
        <p:sp>
          <p:nvSpPr>
            <p:cNvPr id="14" name="AutoShape 14"/>
            <p:cNvSpPr/>
            <p:nvPr/>
          </p:nvSpPr>
          <p:spPr>
            <a:xfrm>
              <a:off x="575049" y="573291"/>
              <a:ext cx="78137" cy="78137"/>
            </a:xfrm>
            <a:prstGeom prst="ellipse">
              <a:avLst/>
            </a:prstGeom>
            <a:solidFill>
              <a:schemeClr val="accent1">
                <a:alpha val="80000"/>
              </a:schemeClr>
            </a:solidFill>
          </p:spPr>
        </p:sp>
        <p:sp>
          <p:nvSpPr>
            <p:cNvPr id="15" name="AutoShape 15"/>
            <p:cNvSpPr/>
            <p:nvPr/>
          </p:nvSpPr>
          <p:spPr>
            <a:xfrm>
              <a:off x="689125" y="575007"/>
              <a:ext cx="74704" cy="74704"/>
            </a:xfrm>
            <a:prstGeom prst="ellipse">
              <a:avLst/>
            </a:prstGeom>
            <a:solidFill>
              <a:schemeClr val="accent1">
                <a:alpha val="60000"/>
              </a:schemeClr>
            </a:solidFill>
          </p:spPr>
        </p:sp>
        <p:sp>
          <p:nvSpPr>
            <p:cNvPr id="16" name="AutoShape 16"/>
            <p:cNvSpPr/>
            <p:nvPr/>
          </p:nvSpPr>
          <p:spPr>
            <a:xfrm>
              <a:off x="799768" y="583977"/>
              <a:ext cx="69238" cy="69238"/>
            </a:xfrm>
            <a:prstGeom prst="ellipse">
              <a:avLst/>
            </a:prstGeom>
            <a:solidFill>
              <a:schemeClr val="accent1">
                <a:alpha val="40000"/>
              </a:schemeClr>
            </a:solidFill>
          </p:spPr>
        </p:sp>
        <p:sp>
          <p:nvSpPr>
            <p:cNvPr id="17" name="AutoShape 17"/>
            <p:cNvSpPr/>
            <p:nvPr/>
          </p:nvSpPr>
          <p:spPr>
            <a:xfrm>
              <a:off x="904945" y="579844"/>
              <a:ext cx="65594" cy="65594"/>
            </a:xfrm>
            <a:prstGeom prst="ellipse">
              <a:avLst/>
            </a:prstGeom>
            <a:solidFill>
              <a:schemeClr val="accent1">
                <a:alpha val="20000"/>
              </a:schemeClr>
            </a:solidFill>
          </p:spPr>
        </p:sp>
        <p:sp>
          <p:nvSpPr>
            <p:cNvPr id="18" name="AutoShape 18"/>
            <p:cNvSpPr/>
            <p:nvPr/>
          </p:nvSpPr>
          <p:spPr>
            <a:xfrm>
              <a:off x="454963" y="684489"/>
              <a:ext cx="84147" cy="84147"/>
            </a:xfrm>
            <a:prstGeom prst="ellipse">
              <a:avLst/>
            </a:prstGeom>
            <a:solidFill>
              <a:schemeClr val="accent1">
                <a:alpha val="100000"/>
              </a:schemeClr>
            </a:solidFill>
          </p:spPr>
        </p:sp>
        <p:sp>
          <p:nvSpPr>
            <p:cNvPr id="19" name="AutoShape 19"/>
            <p:cNvSpPr/>
            <p:nvPr/>
          </p:nvSpPr>
          <p:spPr>
            <a:xfrm>
              <a:off x="575049" y="691064"/>
              <a:ext cx="78137" cy="78137"/>
            </a:xfrm>
            <a:prstGeom prst="ellipse">
              <a:avLst/>
            </a:prstGeom>
            <a:solidFill>
              <a:schemeClr val="accent1">
                <a:alpha val="80000"/>
              </a:schemeClr>
            </a:solidFill>
          </p:spPr>
        </p:sp>
        <p:sp>
          <p:nvSpPr>
            <p:cNvPr id="20" name="AutoShape 20"/>
            <p:cNvSpPr/>
            <p:nvPr/>
          </p:nvSpPr>
          <p:spPr>
            <a:xfrm>
              <a:off x="689125" y="692781"/>
              <a:ext cx="74704" cy="74704"/>
            </a:xfrm>
            <a:prstGeom prst="ellipse">
              <a:avLst/>
            </a:prstGeom>
            <a:solidFill>
              <a:schemeClr val="accent1">
                <a:alpha val="60000"/>
              </a:schemeClr>
            </a:solidFill>
          </p:spPr>
        </p:sp>
        <p:sp>
          <p:nvSpPr>
            <p:cNvPr id="21" name="AutoShape 21"/>
            <p:cNvSpPr/>
            <p:nvPr/>
          </p:nvSpPr>
          <p:spPr>
            <a:xfrm>
              <a:off x="799768" y="701751"/>
              <a:ext cx="69238" cy="69238"/>
            </a:xfrm>
            <a:prstGeom prst="ellipse">
              <a:avLst/>
            </a:prstGeom>
            <a:solidFill>
              <a:schemeClr val="accent1">
                <a:alpha val="40000"/>
              </a:schemeClr>
            </a:solidFill>
          </p:spPr>
        </p:sp>
        <p:sp>
          <p:nvSpPr>
            <p:cNvPr id="22" name="AutoShape 22"/>
            <p:cNvSpPr/>
            <p:nvPr/>
          </p:nvSpPr>
          <p:spPr>
            <a:xfrm>
              <a:off x="904945" y="697618"/>
              <a:ext cx="65594" cy="65594"/>
            </a:xfrm>
            <a:prstGeom prst="ellipse">
              <a:avLst/>
            </a:prstGeom>
            <a:solidFill>
              <a:schemeClr val="accent1">
                <a:alpha val="20000"/>
              </a:schemeClr>
            </a:solidFill>
          </p:spPr>
        </p:sp>
        <p:sp>
          <p:nvSpPr>
            <p:cNvPr id="23" name="TextBox 23"/>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抗病能力提升实例分享</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24" name="TextBox 24"/>
          <p:cNvSpPr txBox="1"/>
          <p:nvPr/>
        </p:nvSpPr>
        <p:spPr>
          <a:xfrm>
            <a:off x="3561535" y="2061200"/>
            <a:ext cx="7382690" cy="1531407"/>
          </a:xfrm>
          <a:prstGeom prst="rect">
            <a:avLst/>
          </a:prstGeom>
        </p:spPr>
        <p:txBody>
          <a:bodyPr vert="horz" wrap="square" lIns="66008" tIns="33052" rIns="66008" bIns="33052" rtlCol="0" anchor="ctr" anchorCtr="1">
            <a:normAutofit/>
          </a:bodyPr>
          <a:lstStyle/>
          <a:p>
            <a:pPr algn="ctr">
              <a:lnSpc>
                <a:spcPct val="188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通过补充外源性肽，可以提高患者免疫力，协助抗生素等药物治疗，更有效地清除感染。</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5" name="TextBox 25"/>
          <p:cNvSpPr txBox="1"/>
          <p:nvPr/>
        </p:nvSpPr>
        <p:spPr>
          <a:xfrm>
            <a:off x="3561535" y="1520189"/>
            <a:ext cx="7382690" cy="490334"/>
          </a:xfrm>
          <a:prstGeom prst="rect">
            <a:avLst/>
          </a:prstGeom>
        </p:spPr>
        <p:txBody>
          <a:bodyPr vert="horz" wrap="square" lIns="66008" tIns="33052" rIns="66008" bIns="33052" rtlCol="0" anchor="ctr" anchorCtr="1">
            <a:normAutofit lnSpcReduction="20000"/>
          </a:bodyPr>
          <a:lstStyle/>
          <a:p>
            <a:pPr algn="ctr">
              <a:lnSpc>
                <a:spcPct val="15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肽在抗感染治疗中的应用</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6" name="TextBox 26"/>
          <p:cNvSpPr txBox="1"/>
          <p:nvPr/>
        </p:nvSpPr>
        <p:spPr>
          <a:xfrm>
            <a:off x="3561535" y="4422893"/>
            <a:ext cx="7382690" cy="1531407"/>
          </a:xfrm>
          <a:prstGeom prst="rect">
            <a:avLst/>
          </a:prstGeom>
        </p:spPr>
        <p:txBody>
          <a:bodyPr vert="horz" wrap="square" lIns="66008" tIns="33052" rIns="66008" bIns="33052" rtlCol="0" anchor="ctr" anchorCtr="1">
            <a:normAutofit/>
          </a:bodyPr>
          <a:lstStyle/>
          <a:p>
            <a:pPr algn="ctr">
              <a:lnSpc>
                <a:spcPct val="188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针对自身免疫性疾病，如类风湿关节炎等，肽能够调节免疫系统，减轻炎症反应，缓解病情。</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7" name="TextBox 27"/>
          <p:cNvSpPr txBox="1"/>
          <p:nvPr/>
        </p:nvSpPr>
        <p:spPr>
          <a:xfrm>
            <a:off x="3561535" y="3881882"/>
            <a:ext cx="7382690" cy="490334"/>
          </a:xfrm>
          <a:prstGeom prst="rect">
            <a:avLst/>
          </a:prstGeom>
        </p:spPr>
        <p:txBody>
          <a:bodyPr vert="horz" wrap="square" lIns="66008" tIns="33052" rIns="66008" bIns="33052" rtlCol="0" anchor="ctr" anchorCtr="1">
            <a:normAutofit lnSpcReduction="20000"/>
          </a:bodyPr>
          <a:lstStyle/>
          <a:p>
            <a:pPr algn="ctr">
              <a:lnSpc>
                <a:spcPct val="15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肽对自身免疫性疾病的缓解作用</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8" name="AutoShape 28"/>
          <p:cNvSpPr/>
          <p:nvPr/>
        </p:nvSpPr>
        <p:spPr>
          <a:xfrm>
            <a:off x="1075314" y="4179055"/>
            <a:ext cx="1747957" cy="1747957"/>
          </a:xfrm>
          <a:prstGeom prst="ellipse">
            <a:avLst/>
          </a:prstGeom>
          <a:solidFill>
            <a:schemeClr val="accent1">
              <a:alpha val="100000"/>
            </a:schemeClr>
          </a:solidFill>
        </p:spPr>
      </p:sp>
      <p:sp>
        <p:nvSpPr>
          <p:cNvPr id="29" name="AutoShape 29"/>
          <p:cNvSpPr/>
          <p:nvPr/>
        </p:nvSpPr>
        <p:spPr>
          <a:xfrm>
            <a:off x="1075314" y="1789318"/>
            <a:ext cx="1747957" cy="1747957"/>
          </a:xfrm>
          <a:prstGeom prst="ellipse">
            <a:avLst/>
          </a:prstGeom>
          <a:solidFill>
            <a:schemeClr val="accent1">
              <a:alpha val="100000"/>
            </a:schemeClr>
          </a:solidFill>
        </p:spPr>
      </p:sp>
      <p:sp>
        <p:nvSpPr>
          <p:cNvPr id="30" name="Freeform 30"/>
          <p:cNvSpPr/>
          <p:nvPr/>
        </p:nvSpPr>
        <p:spPr>
          <a:xfrm>
            <a:off x="1537812" y="4641553"/>
            <a:ext cx="822960" cy="822960"/>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DFCFC">
              <a:alpha val="100000"/>
            </a:srgbClr>
          </a:solidFill>
        </p:spPr>
      </p:sp>
      <p:sp>
        <p:nvSpPr>
          <p:cNvPr id="31" name="Freeform 31"/>
          <p:cNvSpPr/>
          <p:nvPr/>
        </p:nvSpPr>
        <p:spPr>
          <a:xfrm>
            <a:off x="1537812" y="2251817"/>
            <a:ext cx="822960" cy="822960"/>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DFCFC">
              <a:alpha val="100000"/>
            </a:srgbClr>
          </a:solidFill>
        </p:spPr>
      </p:sp>
      <p:pic>
        <p:nvPicPr>
          <p:cNvPr id="32" name="图片 31" descr="龙康壮LOGO"/>
          <p:cNvPicPr>
            <a:picLocks noChangeAspect="1"/>
          </p:cNvPicPr>
          <p:nvPr/>
        </p:nvPicPr>
        <p:blipFill>
          <a:blip r:embed="rId2"/>
          <a:stretch>
            <a:fillRect/>
          </a:stretch>
        </p:blipFill>
        <p:spPr>
          <a:xfrm>
            <a:off x="76200" y="27305"/>
            <a:ext cx="513715" cy="602615"/>
          </a:xfrm>
          <a:prstGeom prst="rect">
            <a:avLst/>
          </a:prstGeom>
        </p:spPr>
      </p:pic>
      <p:sp>
        <p:nvSpPr>
          <p:cNvPr id="33" name="文本框 32"/>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81837" y="1604867"/>
            <a:ext cx="3394996" cy="2116741"/>
          </a:xfrm>
          <a:prstGeom prst="rect">
            <a:avLst/>
          </a:prstGeom>
          <a:solidFill>
            <a:schemeClr val="accent1">
              <a:alpha val="100000"/>
            </a:schemeClr>
          </a:solidFill>
        </p:spPr>
        <p:txBody>
          <a:bodyPr vert="horz" wrap="square" lIns="91440" tIns="45720" rIns="91440" bIns="45720" rtlCol="0" anchor="ctr" anchorCtr="0">
            <a:noAutofit/>
          </a:bodyPr>
          <a:lstStyle/>
          <a:p>
            <a:pPr algn="ctr">
              <a:defRPr/>
            </a:pPr>
            <a:r>
              <a:rPr lang="en-US" sz="2940">
                <a:solidFill>
                  <a:srgbClr val="FFFFFF">
                    <a:alpha val="100000"/>
                  </a:srgbClr>
                </a:solidFill>
                <a:latin typeface="Calibri" panose="020F0502020204030204"/>
                <a:ea typeface="Calibri" panose="020F0502020204030204"/>
                <a:cs typeface="Calibri" panose="020F0502020204030204"/>
              </a:rPr>
              <a:t>    </a:t>
            </a:r>
            <a:endParaRPr lang="en-US" sz="1100"/>
          </a:p>
        </p:txBody>
      </p:sp>
      <p:sp>
        <p:nvSpPr>
          <p:cNvPr id="3" name="AutoShape 3"/>
          <p:cNvSpPr/>
          <p:nvPr/>
        </p:nvSpPr>
        <p:spPr>
          <a:xfrm>
            <a:off x="4376738" y="3721608"/>
            <a:ext cx="3394996" cy="2116741"/>
          </a:xfrm>
          <a:prstGeom prst="rect">
            <a:avLst/>
          </a:prstGeom>
          <a:solidFill>
            <a:schemeClr val="accent1">
              <a:alpha val="100000"/>
            </a:schemeClr>
          </a:solidFill>
        </p:spPr>
      </p:sp>
      <p:sp>
        <p:nvSpPr>
          <p:cNvPr id="4" name="AutoShape 4"/>
          <p:cNvSpPr/>
          <p:nvPr/>
        </p:nvSpPr>
        <p:spPr>
          <a:xfrm>
            <a:off x="7771733" y="1604867"/>
            <a:ext cx="3394996" cy="2116741"/>
          </a:xfrm>
          <a:prstGeom prst="rect">
            <a:avLst/>
          </a:prstGeom>
          <a:solidFill>
            <a:schemeClr val="accent1">
              <a:alpha val="100000"/>
            </a:schemeClr>
          </a:solidFill>
        </p:spPr>
      </p:sp>
      <p:pic>
        <p:nvPicPr>
          <p:cNvPr id="5" name="Picture 5"/>
          <p:cNvPicPr>
            <a:picLocks noChangeAspect="1"/>
          </p:cNvPicPr>
          <p:nvPr/>
        </p:nvPicPr>
        <p:blipFill>
          <a:blip r:embed="rId2"/>
          <a:srcRect t="7901" b="7901"/>
          <a:stretch>
            <a:fillRect/>
          </a:stretch>
        </p:blipFill>
        <p:spPr>
          <a:xfrm>
            <a:off x="981837" y="3694465"/>
            <a:ext cx="3394942" cy="2143864"/>
          </a:xfrm>
          <a:prstGeom prst="rect">
            <a:avLst/>
          </a:prstGeom>
        </p:spPr>
      </p:pic>
      <p:pic>
        <p:nvPicPr>
          <p:cNvPr id="6" name="Picture 6"/>
          <p:cNvPicPr>
            <a:picLocks noChangeAspect="1"/>
          </p:cNvPicPr>
          <p:nvPr/>
        </p:nvPicPr>
        <p:blipFill>
          <a:blip r:embed="rId3"/>
          <a:srcRect l="12324" r="12324"/>
          <a:stretch>
            <a:fillRect/>
          </a:stretch>
        </p:blipFill>
        <p:spPr>
          <a:xfrm>
            <a:off x="4376812" y="1577730"/>
            <a:ext cx="3394942" cy="2143864"/>
          </a:xfrm>
          <a:prstGeom prst="rect">
            <a:avLst/>
          </a:prstGeom>
        </p:spPr>
      </p:pic>
      <p:pic>
        <p:nvPicPr>
          <p:cNvPr id="7" name="Picture 7"/>
          <p:cNvPicPr>
            <a:picLocks noChangeAspect="1"/>
          </p:cNvPicPr>
          <p:nvPr/>
        </p:nvPicPr>
        <p:blipFill>
          <a:blip r:embed="rId4"/>
          <a:srcRect/>
          <a:stretch>
            <a:fillRect/>
          </a:stretch>
        </p:blipFill>
        <p:spPr>
          <a:xfrm>
            <a:off x="7771733" y="3721608"/>
            <a:ext cx="3394942" cy="2143864"/>
          </a:xfrm>
          <a:prstGeom prst="rect">
            <a:avLst/>
          </a:prstGeom>
        </p:spPr>
      </p:pic>
      <p:grpSp>
        <p:nvGrpSpPr>
          <p:cNvPr id="8" name="Group 8"/>
          <p:cNvGrpSpPr/>
          <p:nvPr/>
        </p:nvGrpSpPr>
        <p:grpSpPr>
          <a:xfrm rot="0">
            <a:off x="1064563" y="93878"/>
            <a:ext cx="10641129" cy="914400"/>
            <a:chOff x="454963" y="93878"/>
            <a:chExt cx="10641129" cy="914400"/>
          </a:xfrm>
        </p:grpSpPr>
        <p:sp>
          <p:nvSpPr>
            <p:cNvPr id="9" name="AutoShape 9"/>
            <p:cNvSpPr/>
            <p:nvPr/>
          </p:nvSpPr>
          <p:spPr>
            <a:xfrm>
              <a:off x="454963" y="331168"/>
              <a:ext cx="84147" cy="84147"/>
            </a:xfrm>
            <a:prstGeom prst="ellipse">
              <a:avLst/>
            </a:prstGeom>
            <a:solidFill>
              <a:schemeClr val="accent1">
                <a:alpha val="100000"/>
              </a:schemeClr>
            </a:solidFill>
          </p:spPr>
        </p:sp>
        <p:sp>
          <p:nvSpPr>
            <p:cNvPr id="10" name="AutoShape 10"/>
            <p:cNvSpPr/>
            <p:nvPr/>
          </p:nvSpPr>
          <p:spPr>
            <a:xfrm>
              <a:off x="575049" y="337743"/>
              <a:ext cx="78137" cy="78137"/>
            </a:xfrm>
            <a:prstGeom prst="ellipse">
              <a:avLst/>
            </a:prstGeom>
            <a:solidFill>
              <a:schemeClr val="accent1">
                <a:alpha val="80000"/>
              </a:schemeClr>
            </a:solidFill>
          </p:spPr>
        </p:sp>
        <p:sp>
          <p:nvSpPr>
            <p:cNvPr id="11" name="AutoShape 11"/>
            <p:cNvSpPr/>
            <p:nvPr/>
          </p:nvSpPr>
          <p:spPr>
            <a:xfrm>
              <a:off x="689125" y="339460"/>
              <a:ext cx="74704" cy="74704"/>
            </a:xfrm>
            <a:prstGeom prst="ellipse">
              <a:avLst/>
            </a:prstGeom>
            <a:solidFill>
              <a:schemeClr val="accent1">
                <a:alpha val="60000"/>
              </a:schemeClr>
            </a:solidFill>
          </p:spPr>
        </p:sp>
        <p:sp>
          <p:nvSpPr>
            <p:cNvPr id="12" name="AutoShape 12"/>
            <p:cNvSpPr/>
            <p:nvPr/>
          </p:nvSpPr>
          <p:spPr>
            <a:xfrm>
              <a:off x="799768" y="348430"/>
              <a:ext cx="69238" cy="69238"/>
            </a:xfrm>
            <a:prstGeom prst="ellipse">
              <a:avLst/>
            </a:prstGeom>
            <a:solidFill>
              <a:schemeClr val="accent1">
                <a:alpha val="40000"/>
              </a:schemeClr>
            </a:solidFill>
          </p:spPr>
        </p:sp>
        <p:sp>
          <p:nvSpPr>
            <p:cNvPr id="13" name="AutoShape 13"/>
            <p:cNvSpPr/>
            <p:nvPr/>
          </p:nvSpPr>
          <p:spPr>
            <a:xfrm>
              <a:off x="904945" y="344297"/>
              <a:ext cx="65594" cy="65594"/>
            </a:xfrm>
            <a:prstGeom prst="ellipse">
              <a:avLst/>
            </a:prstGeom>
            <a:solidFill>
              <a:schemeClr val="accent1">
                <a:alpha val="20000"/>
              </a:schemeClr>
            </a:solidFill>
          </p:spPr>
        </p:sp>
        <p:sp>
          <p:nvSpPr>
            <p:cNvPr id="14" name="AutoShape 14"/>
            <p:cNvSpPr/>
            <p:nvPr/>
          </p:nvSpPr>
          <p:spPr>
            <a:xfrm>
              <a:off x="454963" y="448942"/>
              <a:ext cx="84147" cy="84147"/>
            </a:xfrm>
            <a:prstGeom prst="ellipse">
              <a:avLst/>
            </a:prstGeom>
            <a:solidFill>
              <a:schemeClr val="accent1">
                <a:alpha val="100000"/>
              </a:schemeClr>
            </a:solidFill>
          </p:spPr>
        </p:sp>
        <p:sp>
          <p:nvSpPr>
            <p:cNvPr id="15" name="AutoShape 15"/>
            <p:cNvSpPr/>
            <p:nvPr/>
          </p:nvSpPr>
          <p:spPr>
            <a:xfrm>
              <a:off x="575049" y="455517"/>
              <a:ext cx="78137" cy="78137"/>
            </a:xfrm>
            <a:prstGeom prst="ellipse">
              <a:avLst/>
            </a:prstGeom>
            <a:solidFill>
              <a:schemeClr val="accent1">
                <a:alpha val="80000"/>
              </a:schemeClr>
            </a:solidFill>
          </p:spPr>
        </p:sp>
        <p:sp>
          <p:nvSpPr>
            <p:cNvPr id="16" name="AutoShape 16"/>
            <p:cNvSpPr/>
            <p:nvPr/>
          </p:nvSpPr>
          <p:spPr>
            <a:xfrm>
              <a:off x="689125" y="457233"/>
              <a:ext cx="74704" cy="74704"/>
            </a:xfrm>
            <a:prstGeom prst="ellipse">
              <a:avLst/>
            </a:prstGeom>
            <a:solidFill>
              <a:schemeClr val="accent1">
                <a:alpha val="60000"/>
              </a:schemeClr>
            </a:solidFill>
          </p:spPr>
        </p:sp>
        <p:sp>
          <p:nvSpPr>
            <p:cNvPr id="17" name="AutoShape 17"/>
            <p:cNvSpPr/>
            <p:nvPr/>
          </p:nvSpPr>
          <p:spPr>
            <a:xfrm>
              <a:off x="799768" y="466203"/>
              <a:ext cx="69238" cy="69238"/>
            </a:xfrm>
            <a:prstGeom prst="ellipse">
              <a:avLst/>
            </a:prstGeom>
            <a:solidFill>
              <a:schemeClr val="accent1">
                <a:alpha val="40000"/>
              </a:schemeClr>
            </a:solidFill>
          </p:spPr>
        </p:sp>
        <p:sp>
          <p:nvSpPr>
            <p:cNvPr id="18" name="AutoShape 18"/>
            <p:cNvSpPr/>
            <p:nvPr/>
          </p:nvSpPr>
          <p:spPr>
            <a:xfrm>
              <a:off x="904945" y="462070"/>
              <a:ext cx="65594" cy="65594"/>
            </a:xfrm>
            <a:prstGeom prst="ellipse">
              <a:avLst/>
            </a:prstGeom>
            <a:solidFill>
              <a:schemeClr val="accent1">
                <a:alpha val="20000"/>
              </a:schemeClr>
            </a:solidFill>
          </p:spPr>
        </p:sp>
        <p:sp>
          <p:nvSpPr>
            <p:cNvPr id="19" name="AutoShape 19"/>
            <p:cNvSpPr/>
            <p:nvPr/>
          </p:nvSpPr>
          <p:spPr>
            <a:xfrm>
              <a:off x="454963" y="566715"/>
              <a:ext cx="84147" cy="84147"/>
            </a:xfrm>
            <a:prstGeom prst="ellipse">
              <a:avLst/>
            </a:prstGeom>
            <a:solidFill>
              <a:schemeClr val="accent1">
                <a:alpha val="100000"/>
              </a:schemeClr>
            </a:solidFill>
          </p:spPr>
        </p:sp>
        <p:sp>
          <p:nvSpPr>
            <p:cNvPr id="20" name="AutoShape 20"/>
            <p:cNvSpPr/>
            <p:nvPr/>
          </p:nvSpPr>
          <p:spPr>
            <a:xfrm>
              <a:off x="575049" y="573291"/>
              <a:ext cx="78137" cy="78137"/>
            </a:xfrm>
            <a:prstGeom prst="ellipse">
              <a:avLst/>
            </a:prstGeom>
            <a:solidFill>
              <a:schemeClr val="accent1">
                <a:alpha val="80000"/>
              </a:schemeClr>
            </a:solidFill>
          </p:spPr>
        </p:sp>
        <p:sp>
          <p:nvSpPr>
            <p:cNvPr id="21" name="AutoShape 21"/>
            <p:cNvSpPr/>
            <p:nvPr/>
          </p:nvSpPr>
          <p:spPr>
            <a:xfrm>
              <a:off x="689125" y="575007"/>
              <a:ext cx="74704" cy="74704"/>
            </a:xfrm>
            <a:prstGeom prst="ellipse">
              <a:avLst/>
            </a:prstGeom>
            <a:solidFill>
              <a:schemeClr val="accent1">
                <a:alpha val="60000"/>
              </a:schemeClr>
            </a:solidFill>
          </p:spPr>
        </p:sp>
        <p:sp>
          <p:nvSpPr>
            <p:cNvPr id="22" name="AutoShape 22"/>
            <p:cNvSpPr/>
            <p:nvPr/>
          </p:nvSpPr>
          <p:spPr>
            <a:xfrm>
              <a:off x="799768" y="583977"/>
              <a:ext cx="69238" cy="69238"/>
            </a:xfrm>
            <a:prstGeom prst="ellipse">
              <a:avLst/>
            </a:prstGeom>
            <a:solidFill>
              <a:schemeClr val="accent1">
                <a:alpha val="40000"/>
              </a:schemeClr>
            </a:solidFill>
          </p:spPr>
        </p:sp>
        <p:sp>
          <p:nvSpPr>
            <p:cNvPr id="23" name="AutoShape 23"/>
            <p:cNvSpPr/>
            <p:nvPr/>
          </p:nvSpPr>
          <p:spPr>
            <a:xfrm>
              <a:off x="904945" y="579844"/>
              <a:ext cx="65594" cy="65594"/>
            </a:xfrm>
            <a:prstGeom prst="ellipse">
              <a:avLst/>
            </a:prstGeom>
            <a:solidFill>
              <a:schemeClr val="accent1">
                <a:alpha val="20000"/>
              </a:schemeClr>
            </a:solidFill>
          </p:spPr>
        </p:sp>
        <p:sp>
          <p:nvSpPr>
            <p:cNvPr id="24" name="AutoShape 24"/>
            <p:cNvSpPr/>
            <p:nvPr/>
          </p:nvSpPr>
          <p:spPr>
            <a:xfrm>
              <a:off x="454963" y="684489"/>
              <a:ext cx="84147" cy="84147"/>
            </a:xfrm>
            <a:prstGeom prst="ellipse">
              <a:avLst/>
            </a:prstGeom>
            <a:solidFill>
              <a:schemeClr val="accent1">
                <a:alpha val="100000"/>
              </a:schemeClr>
            </a:solidFill>
          </p:spPr>
        </p:sp>
        <p:sp>
          <p:nvSpPr>
            <p:cNvPr id="25" name="AutoShape 25"/>
            <p:cNvSpPr/>
            <p:nvPr/>
          </p:nvSpPr>
          <p:spPr>
            <a:xfrm>
              <a:off x="575049" y="691064"/>
              <a:ext cx="78137" cy="78137"/>
            </a:xfrm>
            <a:prstGeom prst="ellipse">
              <a:avLst/>
            </a:prstGeom>
            <a:solidFill>
              <a:schemeClr val="accent1">
                <a:alpha val="80000"/>
              </a:schemeClr>
            </a:solidFill>
          </p:spPr>
        </p:sp>
        <p:sp>
          <p:nvSpPr>
            <p:cNvPr id="26" name="AutoShape 26"/>
            <p:cNvSpPr/>
            <p:nvPr/>
          </p:nvSpPr>
          <p:spPr>
            <a:xfrm>
              <a:off x="689125" y="692781"/>
              <a:ext cx="74704" cy="74704"/>
            </a:xfrm>
            <a:prstGeom prst="ellipse">
              <a:avLst/>
            </a:prstGeom>
            <a:solidFill>
              <a:schemeClr val="accent1">
                <a:alpha val="60000"/>
              </a:schemeClr>
            </a:solidFill>
          </p:spPr>
        </p:sp>
        <p:sp>
          <p:nvSpPr>
            <p:cNvPr id="27" name="AutoShape 27"/>
            <p:cNvSpPr/>
            <p:nvPr/>
          </p:nvSpPr>
          <p:spPr>
            <a:xfrm>
              <a:off x="799768" y="701751"/>
              <a:ext cx="69238" cy="69238"/>
            </a:xfrm>
            <a:prstGeom prst="ellipse">
              <a:avLst/>
            </a:prstGeom>
            <a:solidFill>
              <a:schemeClr val="accent1">
                <a:alpha val="40000"/>
              </a:schemeClr>
            </a:solidFill>
          </p:spPr>
        </p:sp>
        <p:sp>
          <p:nvSpPr>
            <p:cNvPr id="28" name="AutoShape 28"/>
            <p:cNvSpPr/>
            <p:nvPr/>
          </p:nvSpPr>
          <p:spPr>
            <a:xfrm>
              <a:off x="904945" y="697618"/>
              <a:ext cx="65594" cy="65594"/>
            </a:xfrm>
            <a:prstGeom prst="ellipse">
              <a:avLst/>
            </a:prstGeom>
            <a:solidFill>
              <a:schemeClr val="accent1">
                <a:alpha val="20000"/>
              </a:schemeClr>
            </a:solidFill>
          </p:spPr>
        </p:sp>
        <p:sp>
          <p:nvSpPr>
            <p:cNvPr id="29" name="TextBox 29"/>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长期服用效果观察</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0" name="TextBox 30"/>
          <p:cNvSpPr txBox="1"/>
          <p:nvPr/>
        </p:nvSpPr>
        <p:spPr>
          <a:xfrm>
            <a:off x="981837" y="1604867"/>
            <a:ext cx="3394996" cy="490334"/>
          </a:xfrm>
          <a:prstGeom prst="rect">
            <a:avLst/>
          </a:prstGeom>
        </p:spPr>
        <p:txBody>
          <a:bodyPr vert="horz" wrap="square" lIns="66008" tIns="33052" rIns="66008" bIns="33052" rtlCol="0" anchor="t" anchorCtr="0">
            <a:normAutofit lnSpcReduction="20000"/>
          </a:bodyPr>
          <a:lstStyle/>
          <a:p>
            <a:pPr algn="ctr">
              <a:lnSpc>
                <a:spcPct val="150000"/>
              </a:lnSpc>
            </a:pPr>
            <a:r>
              <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rPr>
              <a:t>持续改善免疫系统功能</a:t>
            </a:r>
            <a:endPar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1" name="TextBox 31"/>
          <p:cNvSpPr txBox="1"/>
          <p:nvPr/>
        </p:nvSpPr>
        <p:spPr>
          <a:xfrm>
            <a:off x="1090562" y="2039620"/>
            <a:ext cx="3286271" cy="1654845"/>
          </a:xfrm>
          <a:prstGeom prst="rect">
            <a:avLst/>
          </a:prstGeom>
        </p:spPr>
        <p:txBody>
          <a:bodyPr vert="horz" wrap="square" lIns="66008" tIns="33052" rIns="66008" bIns="33052" rtlCol="0" anchor="ctr" anchorCtr="1">
            <a:normAutofit/>
          </a:bodyPr>
          <a:lstStyle/>
          <a:p>
            <a:pPr algn="l">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长期服用肽类产品，可以持续改善免疫系统功能，使身体保持较高的免疫水平。</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2" name="TextBox 32"/>
          <p:cNvSpPr txBox="1"/>
          <p:nvPr/>
        </p:nvSpPr>
        <p:spPr>
          <a:xfrm>
            <a:off x="4376833" y="3748751"/>
            <a:ext cx="3394996" cy="490334"/>
          </a:xfrm>
          <a:prstGeom prst="rect">
            <a:avLst/>
          </a:prstGeom>
        </p:spPr>
        <p:txBody>
          <a:bodyPr vert="horz" wrap="square" lIns="66008" tIns="33052" rIns="66008" bIns="33052" rtlCol="0" anchor="t" anchorCtr="0">
            <a:normAutofit lnSpcReduction="20000"/>
          </a:bodyPr>
          <a:lstStyle/>
          <a:p>
            <a:pPr algn="ctr">
              <a:lnSpc>
                <a:spcPct val="150000"/>
              </a:lnSpc>
            </a:pPr>
            <a:r>
              <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rPr>
              <a:t>预防关节疾病复发</a:t>
            </a:r>
            <a:endPar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3" name="TextBox 33"/>
          <p:cNvSpPr txBox="1"/>
          <p:nvPr/>
        </p:nvSpPr>
        <p:spPr>
          <a:xfrm>
            <a:off x="4485558" y="4183504"/>
            <a:ext cx="3286271" cy="1654845"/>
          </a:xfrm>
          <a:prstGeom prst="rect">
            <a:avLst/>
          </a:prstGeom>
        </p:spPr>
        <p:txBody>
          <a:bodyPr vert="horz" wrap="square" lIns="66008" tIns="33052" rIns="66008" bIns="33052" rtlCol="0" anchor="ctr" anchorCtr="1">
            <a:normAutofit/>
          </a:bodyPr>
          <a:lstStyle/>
          <a:p>
            <a:pPr algn="l">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通过增强免疫力，肽能够帮助预防关节疾病的复发，提高患者生活质量。</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4" name="TextBox 34"/>
          <p:cNvSpPr txBox="1"/>
          <p:nvPr/>
        </p:nvSpPr>
        <p:spPr>
          <a:xfrm>
            <a:off x="7771733" y="1604867"/>
            <a:ext cx="3394996" cy="490334"/>
          </a:xfrm>
          <a:prstGeom prst="rect">
            <a:avLst/>
          </a:prstGeom>
        </p:spPr>
        <p:txBody>
          <a:bodyPr vert="horz" wrap="square" lIns="66008" tIns="33052" rIns="66008" bIns="33052" rtlCol="0" anchor="t" anchorCtr="0">
            <a:normAutofit lnSpcReduction="20000"/>
          </a:bodyPr>
          <a:lstStyle/>
          <a:p>
            <a:pPr algn="ctr">
              <a:lnSpc>
                <a:spcPct val="150000"/>
              </a:lnSpc>
            </a:pPr>
            <a:r>
              <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rPr>
              <a:t>安全性与耐受性良好</a:t>
            </a:r>
            <a:endPar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5" name="TextBox 35"/>
          <p:cNvSpPr txBox="1"/>
          <p:nvPr/>
        </p:nvSpPr>
        <p:spPr>
          <a:xfrm>
            <a:off x="7880459" y="2039620"/>
            <a:ext cx="3286271" cy="1654845"/>
          </a:xfrm>
          <a:prstGeom prst="rect">
            <a:avLst/>
          </a:prstGeom>
        </p:spPr>
        <p:txBody>
          <a:bodyPr vert="horz" wrap="square" lIns="66008" tIns="33052" rIns="66008" bIns="33052" rtlCol="0" anchor="ctr" anchorCtr="1">
            <a:normAutofit/>
          </a:bodyPr>
          <a:lstStyle/>
          <a:p>
            <a:pPr algn="l">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长期服用肽类产品具有良好的安全性和耐受性，适合作为关节保健的辅助治疗手段。</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36" name="图片 35" descr="龙康壮LOGO"/>
          <p:cNvPicPr>
            <a:picLocks noChangeAspect="1"/>
          </p:cNvPicPr>
          <p:nvPr/>
        </p:nvPicPr>
        <p:blipFill>
          <a:blip r:embed="rId5"/>
          <a:stretch>
            <a:fillRect/>
          </a:stretch>
        </p:blipFill>
        <p:spPr>
          <a:xfrm>
            <a:off x="76200" y="27305"/>
            <a:ext cx="513715" cy="602615"/>
          </a:xfrm>
          <a:prstGeom prst="rect">
            <a:avLst/>
          </a:prstGeom>
        </p:spPr>
      </p:pic>
      <p:sp>
        <p:nvSpPr>
          <p:cNvPr id="37" name="文本框 36"/>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rPr>
              <a:t>04</a:t>
            </a:r>
            <a:endPar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风湿性关节疾病治疗应用</a:t>
            </a:r>
            <a:endPar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5" name="图片 4" descr="龙康壮LOGO"/>
          <p:cNvPicPr>
            <a:picLocks noChangeAspect="1"/>
          </p:cNvPicPr>
          <p:nvPr/>
        </p:nvPicPr>
        <p:blipFill>
          <a:blip r:embed="rId2"/>
          <a:stretch>
            <a:fillRect/>
          </a:stretch>
        </p:blipFill>
        <p:spPr>
          <a:xfrm>
            <a:off x="76200" y="27305"/>
            <a:ext cx="513715" cy="602615"/>
          </a:xfrm>
          <a:prstGeom prst="rect">
            <a:avLst/>
          </a:prstGeom>
        </p:spPr>
      </p:pic>
      <p:sp>
        <p:nvSpPr>
          <p:cNvPr id="6" name="文本框 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66575" y="1250443"/>
            <a:ext cx="10458850" cy="2438400"/>
          </a:xfrm>
          <a:prstGeom prst="roundRect">
            <a:avLst/>
          </a:prstGeom>
          <a:solidFill>
            <a:schemeClr val="accent2">
              <a:alpha val="100000"/>
            </a:schemeClr>
          </a:solidFill>
        </p:spPr>
      </p:sp>
      <p:sp>
        <p:nvSpPr>
          <p:cNvPr id="3" name="TextBox 3"/>
          <p:cNvSpPr txBox="1"/>
          <p:nvPr/>
        </p:nvSpPr>
        <p:spPr>
          <a:xfrm>
            <a:off x="1300074" y="2175786"/>
            <a:ext cx="9582906" cy="1341120"/>
          </a:xfrm>
          <a:prstGeom prst="rect">
            <a:avLst/>
          </a:prstGeom>
        </p:spPr>
        <p:txBody>
          <a:bodyPr vert="horz" wrap="square" lIns="123825" tIns="123825" rIns="57150" bIns="123825" rtlCol="0" anchor="t" anchorCtr="0">
            <a:spAutoFit/>
          </a:bodyPr>
          <a:lstStyle/>
          <a:p>
            <a:pPr>
              <a:lnSpc>
                <a:spcPct val="150000"/>
              </a:lnSpc>
            </a:pPr>
            <a:r>
              <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rPr>
              <a:t>风湿性关节疾病是一类以关节滑膜浆液性炎症为特征的慢性全身性自身免疫性疾病，主要表现为关节疼痛、肿胀、功能障碍等。</a:t>
            </a:r>
            <a:endPar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300074" y="1380567"/>
            <a:ext cx="9417017" cy="853250"/>
          </a:xfrm>
          <a:prstGeom prst="rect">
            <a:avLst/>
          </a:prstGeom>
        </p:spPr>
        <p:txBody>
          <a:bodyPr vert="horz" wrap="square" lIns="123825" tIns="123825" rIns="57150" bIns="123825" rtlCol="0" anchor="t" anchorCtr="0">
            <a:spAutoFit/>
          </a:bodyPr>
          <a:lstStyle/>
          <a:p>
            <a:pPr>
              <a:lnSpc>
                <a:spcPct val="150000"/>
              </a:lnSpc>
            </a:pPr>
            <a:r>
              <a:rPr lang="en-US" sz="2015" b="1">
                <a:solidFill>
                  <a:srgbClr val="FFFFFF">
                    <a:alpha val="100000"/>
                  </a:srgbClr>
                </a:solidFill>
                <a:latin typeface="微软雅黑" panose="020B0503020204020204" charset="-122"/>
                <a:ea typeface="微软雅黑" panose="020B0503020204020204" charset="-122"/>
                <a:cs typeface="微软雅黑" panose="020B0503020204020204" charset="-122"/>
              </a:rPr>
              <a:t>风湿性关节疾病概述</a:t>
            </a:r>
            <a:endParaRPr lang="en-US" sz="201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866575" y="3952506"/>
            <a:ext cx="10458850" cy="2438400"/>
          </a:xfrm>
          <a:prstGeom prst="roundRect">
            <a:avLst/>
          </a:prstGeom>
          <a:solidFill>
            <a:schemeClr val="accent1">
              <a:lumMod val="20000"/>
              <a:lumOff val="80000"/>
              <a:alpha val="100000"/>
            </a:schemeClr>
          </a:solidFill>
        </p:spPr>
      </p:sp>
      <p:sp>
        <p:nvSpPr>
          <p:cNvPr id="6" name="TextBox 6"/>
          <p:cNvSpPr txBox="1"/>
          <p:nvPr/>
        </p:nvSpPr>
        <p:spPr>
          <a:xfrm>
            <a:off x="1287882" y="4870218"/>
            <a:ext cx="9582150" cy="1323975"/>
          </a:xfrm>
          <a:prstGeom prst="rect">
            <a:avLst/>
          </a:prstGeom>
        </p:spPr>
        <p:txBody>
          <a:bodyPr vert="horz" wrap="square" lIns="123825" tIns="123825" rIns="57150" bIns="123825" rtlCol="0" anchor="t" anchorCtr="0">
            <a:spAutoFit/>
          </a:bodyPr>
          <a:lstStyle/>
          <a:p>
            <a:pPr>
              <a:lnSpc>
                <a:spcPct val="150000"/>
              </a:lnSpc>
            </a:pPr>
            <a:r>
              <a:rPr lang="en-US" sz="1500">
                <a:solidFill>
                  <a:schemeClr val="accent1">
                    <a:lumMod val="50000"/>
                    <a:alpha val="100000"/>
                  </a:schemeClr>
                </a:solidFill>
                <a:latin typeface="微软雅黑" panose="020B0503020204020204" charset="-122"/>
                <a:ea typeface="微软雅黑" panose="020B0503020204020204" charset="-122"/>
                <a:cs typeface="微软雅黑" panose="020B0503020204020204" charset="-122"/>
              </a:rPr>
              <a:t>风湿性关节疾病的诊断主要依据患者的临床表现、实验室检查（如血液检查、关节液分析等）以及影像学检查（如X线、MRI等）。</a:t>
            </a:r>
            <a:endParaRPr lang="en-US" sz="1500">
              <a:solidFill>
                <a:schemeClr val="accent1">
                  <a:lumMod val="50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287882" y="4099383"/>
            <a:ext cx="9677400" cy="723900"/>
          </a:xfrm>
          <a:prstGeom prst="rect">
            <a:avLst/>
          </a:prstGeom>
        </p:spPr>
        <p:txBody>
          <a:bodyPr vert="horz" wrap="square" lIns="123825" tIns="123825" rIns="57150" bIns="123825" rtlCol="0" anchor="t" anchorCtr="0">
            <a:spAutoFit/>
          </a:bodyPr>
          <a:lstStyle/>
          <a:p>
            <a:pPr>
              <a:lnSpc>
                <a:spcPct val="150000"/>
              </a:lnSpc>
            </a:pPr>
            <a:r>
              <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rPr>
              <a:t>诊断依据</a:t>
            </a:r>
            <a:endPar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8" name="Connector 8"/>
          <p:cNvCxnSpPr/>
          <p:nvPr/>
        </p:nvCxnSpPr>
        <p:spPr>
          <a:xfrm>
            <a:off x="1473659" y="4829453"/>
            <a:ext cx="9220298" cy="0"/>
          </a:xfrm>
          <a:prstGeom prst="line">
            <a:avLst/>
          </a:prstGeom>
          <a:ln w="9525">
            <a:solidFill>
              <a:schemeClr val="accent1"/>
            </a:solidFill>
            <a:prstDash val="solid"/>
            <a:headEnd type="oval"/>
            <a:tailEnd type="none"/>
          </a:ln>
        </p:spPr>
        <p:style>
          <a:lnRef idx="0">
            <a:schemeClr val="accent1"/>
          </a:lnRef>
          <a:fillRef idx="1">
            <a:schemeClr val="accent1"/>
          </a:fillRef>
          <a:effectRef idx="0">
            <a:schemeClr val="accent1"/>
          </a:effectRef>
          <a:fontRef idx="minor">
            <a:schemeClr val="lt1"/>
          </a:fontRef>
        </p:style>
      </p:cxnSp>
      <p:cxnSp>
        <p:nvCxnSpPr>
          <p:cNvPr id="9" name="Connector 9"/>
          <p:cNvCxnSpPr/>
          <p:nvPr/>
        </p:nvCxnSpPr>
        <p:spPr>
          <a:xfrm>
            <a:off x="1481378" y="2175786"/>
            <a:ext cx="9220298" cy="0"/>
          </a:xfrm>
          <a:prstGeom prst="line">
            <a:avLst/>
          </a:prstGeom>
          <a:ln w="9525">
            <a:solidFill>
              <a:schemeClr val="accent1">
                <a:lumMod val="20000"/>
                <a:lumOff val="80000"/>
              </a:schemeClr>
            </a:solidFill>
            <a:prstDash val="solid"/>
            <a:headEnd type="oval"/>
            <a:tailEnd type="none"/>
          </a:ln>
        </p:spPr>
        <p:style>
          <a:lnRef idx="0">
            <a:schemeClr val="accent1"/>
          </a:lnRef>
          <a:fillRef idx="1">
            <a:schemeClr val="accent1"/>
          </a:fillRef>
          <a:effectRef idx="0">
            <a:schemeClr val="accent1"/>
          </a:effectRef>
          <a:fontRef idx="minor">
            <a:schemeClr val="lt1"/>
          </a:fontRef>
        </p:style>
      </p:cxnSp>
      <p:grpSp>
        <p:nvGrpSpPr>
          <p:cNvPr id="10" name="Group 10"/>
          <p:cNvGrpSpPr/>
          <p:nvPr/>
        </p:nvGrpSpPr>
        <p:grpSpPr>
          <a:xfrm rot="0">
            <a:off x="1140763" y="93878"/>
            <a:ext cx="10641129" cy="914400"/>
            <a:chOff x="454963" y="93878"/>
            <a:chExt cx="10641129" cy="914400"/>
          </a:xfrm>
        </p:grpSpPr>
        <p:sp>
          <p:nvSpPr>
            <p:cNvPr id="11" name="AutoShape 11"/>
            <p:cNvSpPr/>
            <p:nvPr/>
          </p:nvSpPr>
          <p:spPr>
            <a:xfrm>
              <a:off x="454963" y="331168"/>
              <a:ext cx="84147" cy="84147"/>
            </a:xfrm>
            <a:prstGeom prst="ellipse">
              <a:avLst/>
            </a:prstGeom>
            <a:solidFill>
              <a:schemeClr val="accent1">
                <a:alpha val="100000"/>
              </a:schemeClr>
            </a:solidFill>
          </p:spPr>
        </p:sp>
        <p:sp>
          <p:nvSpPr>
            <p:cNvPr id="12" name="AutoShape 12"/>
            <p:cNvSpPr/>
            <p:nvPr/>
          </p:nvSpPr>
          <p:spPr>
            <a:xfrm>
              <a:off x="575049" y="337743"/>
              <a:ext cx="78137" cy="78137"/>
            </a:xfrm>
            <a:prstGeom prst="ellipse">
              <a:avLst/>
            </a:prstGeom>
            <a:solidFill>
              <a:schemeClr val="accent1">
                <a:alpha val="80000"/>
              </a:schemeClr>
            </a:solidFill>
          </p:spPr>
        </p:sp>
        <p:sp>
          <p:nvSpPr>
            <p:cNvPr id="13" name="AutoShape 13"/>
            <p:cNvSpPr/>
            <p:nvPr/>
          </p:nvSpPr>
          <p:spPr>
            <a:xfrm>
              <a:off x="689125" y="339460"/>
              <a:ext cx="74704" cy="74704"/>
            </a:xfrm>
            <a:prstGeom prst="ellipse">
              <a:avLst/>
            </a:prstGeom>
            <a:solidFill>
              <a:schemeClr val="accent1">
                <a:alpha val="60000"/>
              </a:schemeClr>
            </a:solidFill>
          </p:spPr>
        </p:sp>
        <p:sp>
          <p:nvSpPr>
            <p:cNvPr id="14" name="AutoShape 14"/>
            <p:cNvSpPr/>
            <p:nvPr/>
          </p:nvSpPr>
          <p:spPr>
            <a:xfrm>
              <a:off x="799768" y="348430"/>
              <a:ext cx="69238" cy="69238"/>
            </a:xfrm>
            <a:prstGeom prst="ellipse">
              <a:avLst/>
            </a:prstGeom>
            <a:solidFill>
              <a:schemeClr val="accent1">
                <a:alpha val="40000"/>
              </a:schemeClr>
            </a:solidFill>
          </p:spPr>
        </p:sp>
        <p:sp>
          <p:nvSpPr>
            <p:cNvPr id="15" name="AutoShape 15"/>
            <p:cNvSpPr/>
            <p:nvPr/>
          </p:nvSpPr>
          <p:spPr>
            <a:xfrm>
              <a:off x="904945" y="344297"/>
              <a:ext cx="65594" cy="65594"/>
            </a:xfrm>
            <a:prstGeom prst="ellipse">
              <a:avLst/>
            </a:prstGeom>
            <a:solidFill>
              <a:schemeClr val="accent1">
                <a:alpha val="20000"/>
              </a:schemeClr>
            </a:solidFill>
          </p:spPr>
        </p:sp>
        <p:sp>
          <p:nvSpPr>
            <p:cNvPr id="16" name="AutoShape 16"/>
            <p:cNvSpPr/>
            <p:nvPr/>
          </p:nvSpPr>
          <p:spPr>
            <a:xfrm>
              <a:off x="454963" y="448942"/>
              <a:ext cx="84147" cy="84147"/>
            </a:xfrm>
            <a:prstGeom prst="ellipse">
              <a:avLst/>
            </a:prstGeom>
            <a:solidFill>
              <a:schemeClr val="accent1">
                <a:alpha val="100000"/>
              </a:schemeClr>
            </a:solidFill>
          </p:spPr>
        </p:sp>
        <p:sp>
          <p:nvSpPr>
            <p:cNvPr id="17" name="AutoShape 17"/>
            <p:cNvSpPr/>
            <p:nvPr/>
          </p:nvSpPr>
          <p:spPr>
            <a:xfrm>
              <a:off x="575049" y="455517"/>
              <a:ext cx="78137" cy="78137"/>
            </a:xfrm>
            <a:prstGeom prst="ellipse">
              <a:avLst/>
            </a:prstGeom>
            <a:solidFill>
              <a:schemeClr val="accent1">
                <a:alpha val="80000"/>
              </a:schemeClr>
            </a:solidFill>
          </p:spPr>
        </p:sp>
        <p:sp>
          <p:nvSpPr>
            <p:cNvPr id="18" name="AutoShape 18"/>
            <p:cNvSpPr/>
            <p:nvPr/>
          </p:nvSpPr>
          <p:spPr>
            <a:xfrm>
              <a:off x="689125" y="457233"/>
              <a:ext cx="74704" cy="74704"/>
            </a:xfrm>
            <a:prstGeom prst="ellipse">
              <a:avLst/>
            </a:prstGeom>
            <a:solidFill>
              <a:schemeClr val="accent1">
                <a:alpha val="60000"/>
              </a:schemeClr>
            </a:solidFill>
          </p:spPr>
        </p:sp>
        <p:sp>
          <p:nvSpPr>
            <p:cNvPr id="19" name="AutoShape 19"/>
            <p:cNvSpPr/>
            <p:nvPr/>
          </p:nvSpPr>
          <p:spPr>
            <a:xfrm>
              <a:off x="799768" y="466203"/>
              <a:ext cx="69238" cy="69238"/>
            </a:xfrm>
            <a:prstGeom prst="ellipse">
              <a:avLst/>
            </a:prstGeom>
            <a:solidFill>
              <a:schemeClr val="accent1">
                <a:alpha val="40000"/>
              </a:schemeClr>
            </a:solidFill>
          </p:spPr>
        </p:sp>
        <p:sp>
          <p:nvSpPr>
            <p:cNvPr id="20" name="AutoShape 20"/>
            <p:cNvSpPr/>
            <p:nvPr/>
          </p:nvSpPr>
          <p:spPr>
            <a:xfrm>
              <a:off x="904945" y="462070"/>
              <a:ext cx="65594" cy="65594"/>
            </a:xfrm>
            <a:prstGeom prst="ellipse">
              <a:avLst/>
            </a:prstGeom>
            <a:solidFill>
              <a:schemeClr val="accent1">
                <a:alpha val="20000"/>
              </a:schemeClr>
            </a:solidFill>
          </p:spPr>
        </p:sp>
        <p:sp>
          <p:nvSpPr>
            <p:cNvPr id="21" name="AutoShape 21"/>
            <p:cNvSpPr/>
            <p:nvPr/>
          </p:nvSpPr>
          <p:spPr>
            <a:xfrm>
              <a:off x="454963" y="566715"/>
              <a:ext cx="84147" cy="84147"/>
            </a:xfrm>
            <a:prstGeom prst="ellipse">
              <a:avLst/>
            </a:prstGeom>
            <a:solidFill>
              <a:schemeClr val="accent1">
                <a:alpha val="100000"/>
              </a:schemeClr>
            </a:solidFill>
          </p:spPr>
        </p:sp>
        <p:sp>
          <p:nvSpPr>
            <p:cNvPr id="22" name="AutoShape 22"/>
            <p:cNvSpPr/>
            <p:nvPr/>
          </p:nvSpPr>
          <p:spPr>
            <a:xfrm>
              <a:off x="575049" y="573291"/>
              <a:ext cx="78137" cy="78137"/>
            </a:xfrm>
            <a:prstGeom prst="ellipse">
              <a:avLst/>
            </a:prstGeom>
            <a:solidFill>
              <a:schemeClr val="accent1">
                <a:alpha val="80000"/>
              </a:schemeClr>
            </a:solidFill>
          </p:spPr>
        </p:sp>
        <p:sp>
          <p:nvSpPr>
            <p:cNvPr id="23" name="AutoShape 23"/>
            <p:cNvSpPr/>
            <p:nvPr/>
          </p:nvSpPr>
          <p:spPr>
            <a:xfrm>
              <a:off x="689125" y="575007"/>
              <a:ext cx="74704" cy="74704"/>
            </a:xfrm>
            <a:prstGeom prst="ellipse">
              <a:avLst/>
            </a:prstGeom>
            <a:solidFill>
              <a:schemeClr val="accent1">
                <a:alpha val="60000"/>
              </a:schemeClr>
            </a:solidFill>
          </p:spPr>
        </p:sp>
        <p:sp>
          <p:nvSpPr>
            <p:cNvPr id="24" name="AutoShape 24"/>
            <p:cNvSpPr/>
            <p:nvPr/>
          </p:nvSpPr>
          <p:spPr>
            <a:xfrm>
              <a:off x="799768" y="583977"/>
              <a:ext cx="69238" cy="69238"/>
            </a:xfrm>
            <a:prstGeom prst="ellipse">
              <a:avLst/>
            </a:prstGeom>
            <a:solidFill>
              <a:schemeClr val="accent1">
                <a:alpha val="40000"/>
              </a:schemeClr>
            </a:solidFill>
          </p:spPr>
        </p:sp>
        <p:sp>
          <p:nvSpPr>
            <p:cNvPr id="25" name="AutoShape 25"/>
            <p:cNvSpPr/>
            <p:nvPr/>
          </p:nvSpPr>
          <p:spPr>
            <a:xfrm>
              <a:off x="904945" y="579844"/>
              <a:ext cx="65594" cy="65594"/>
            </a:xfrm>
            <a:prstGeom prst="ellipse">
              <a:avLst/>
            </a:prstGeom>
            <a:solidFill>
              <a:schemeClr val="accent1">
                <a:alpha val="20000"/>
              </a:schemeClr>
            </a:solidFill>
          </p:spPr>
        </p:sp>
        <p:sp>
          <p:nvSpPr>
            <p:cNvPr id="26" name="AutoShape 26"/>
            <p:cNvSpPr/>
            <p:nvPr/>
          </p:nvSpPr>
          <p:spPr>
            <a:xfrm>
              <a:off x="454963" y="684489"/>
              <a:ext cx="84147" cy="84147"/>
            </a:xfrm>
            <a:prstGeom prst="ellipse">
              <a:avLst/>
            </a:prstGeom>
            <a:solidFill>
              <a:schemeClr val="accent1">
                <a:alpha val="100000"/>
              </a:schemeClr>
            </a:solidFill>
          </p:spPr>
        </p:sp>
        <p:sp>
          <p:nvSpPr>
            <p:cNvPr id="27" name="AutoShape 27"/>
            <p:cNvSpPr/>
            <p:nvPr/>
          </p:nvSpPr>
          <p:spPr>
            <a:xfrm>
              <a:off x="575049" y="691064"/>
              <a:ext cx="78137" cy="78137"/>
            </a:xfrm>
            <a:prstGeom prst="ellipse">
              <a:avLst/>
            </a:prstGeom>
            <a:solidFill>
              <a:schemeClr val="accent1">
                <a:alpha val="80000"/>
              </a:schemeClr>
            </a:solidFill>
          </p:spPr>
        </p:sp>
        <p:sp>
          <p:nvSpPr>
            <p:cNvPr id="28" name="AutoShape 28"/>
            <p:cNvSpPr/>
            <p:nvPr/>
          </p:nvSpPr>
          <p:spPr>
            <a:xfrm>
              <a:off x="689125" y="692781"/>
              <a:ext cx="74704" cy="74704"/>
            </a:xfrm>
            <a:prstGeom prst="ellipse">
              <a:avLst/>
            </a:prstGeom>
            <a:solidFill>
              <a:schemeClr val="accent1">
                <a:alpha val="60000"/>
              </a:schemeClr>
            </a:solidFill>
          </p:spPr>
        </p:sp>
        <p:sp>
          <p:nvSpPr>
            <p:cNvPr id="29" name="AutoShape 29"/>
            <p:cNvSpPr/>
            <p:nvPr/>
          </p:nvSpPr>
          <p:spPr>
            <a:xfrm>
              <a:off x="799768" y="701751"/>
              <a:ext cx="69238" cy="69238"/>
            </a:xfrm>
            <a:prstGeom prst="ellipse">
              <a:avLst/>
            </a:prstGeom>
            <a:solidFill>
              <a:schemeClr val="accent1">
                <a:alpha val="40000"/>
              </a:schemeClr>
            </a:solidFill>
          </p:spPr>
        </p:sp>
        <p:sp>
          <p:nvSpPr>
            <p:cNvPr id="30" name="AutoShape 30"/>
            <p:cNvSpPr/>
            <p:nvPr/>
          </p:nvSpPr>
          <p:spPr>
            <a:xfrm>
              <a:off x="904945" y="697618"/>
              <a:ext cx="65594" cy="65594"/>
            </a:xfrm>
            <a:prstGeom prst="ellipse">
              <a:avLst/>
            </a:prstGeom>
            <a:solidFill>
              <a:schemeClr val="accent1">
                <a:alpha val="20000"/>
              </a:schemeClr>
            </a:solidFill>
          </p:spPr>
        </p:sp>
        <p:sp>
          <p:nvSpPr>
            <p:cNvPr id="31" name="TextBox 31"/>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风湿性关节疾病概述及诊断依据</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2" name="图片 31" descr="龙康壮LOGO"/>
          <p:cNvPicPr>
            <a:picLocks noChangeAspect="1"/>
          </p:cNvPicPr>
          <p:nvPr/>
        </p:nvPicPr>
        <p:blipFill>
          <a:blip r:embed="rId2"/>
          <a:stretch>
            <a:fillRect/>
          </a:stretch>
        </p:blipFill>
        <p:spPr>
          <a:xfrm>
            <a:off x="76200" y="27305"/>
            <a:ext cx="513715" cy="602615"/>
          </a:xfrm>
          <a:prstGeom prst="rect">
            <a:avLst/>
          </a:prstGeom>
        </p:spPr>
      </p:pic>
      <p:sp>
        <p:nvSpPr>
          <p:cNvPr id="33" name="文本框 32"/>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676019" y="182803"/>
            <a:ext cx="3525159" cy="1200150"/>
          </a:xfrm>
          <a:prstGeom prst="rect">
            <a:avLst/>
          </a:prstGeom>
        </p:spPr>
        <p:txBody>
          <a:bodyPr vert="horz" wrap="square" lIns="114300" tIns="57150" rIns="114300" bIns="57150" rtlCol="0" anchor="t" anchorCtr="0">
            <a:normAutofit/>
          </a:bodyPr>
          <a:lstStyle/>
          <a:p>
            <a:pPr>
              <a:lnSpc>
                <a:spcPct val="120000"/>
              </a:lnSpc>
              <a:spcBef>
                <a:spcPts val="450"/>
              </a:spcBef>
            </a:pPr>
            <a:r>
              <a:rPr lang="en-US" sz="5700" b="1">
                <a:solidFill>
                  <a:schemeClr val="dk1">
                    <a:alpha val="100000"/>
                  </a:schemeClr>
                </a:solidFill>
                <a:latin typeface="微软雅黑" panose="020B0503020204020204" charset="-122"/>
                <a:ea typeface="微软雅黑" panose="020B0503020204020204" charset="-122"/>
                <a:cs typeface="微软雅黑" panose="020B0503020204020204" charset="-122"/>
              </a:rPr>
              <a:t>目录</a:t>
            </a:r>
            <a:endParaRPr lang="en-US" sz="57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71486" y="1849050"/>
            <a:ext cx="4991100" cy="3503295"/>
          </a:xfrm>
          <a:prstGeom prst="rect">
            <a:avLst/>
          </a:prstGeom>
        </p:spPr>
        <p:txBody>
          <a:bodyPr vert="horz" wrap="square" lIns="114300" tIns="57150" rIns="114300" bIns="57150" rtlCol="0" anchor="ctr" anchorCtr="0">
            <a:spAutoFit/>
          </a:bodyPr>
          <a:lstStyle/>
          <a:p>
            <a:pPr marL="203200" lvl="0" indent="-203200">
              <a:lnSpc>
                <a:spcPct val="140000"/>
              </a:lnSpc>
              <a:spcBef>
                <a:spcPts val="450"/>
              </a:spcBef>
              <a:buFont typeface="Arial" panose="020B0604020202020204"/>
              <a:buChar char="•"/>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关节肽基本概念与成分</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关节肽提高新陈代谢功能</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增强免疫力作用阐述</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风湿性关节疾病治疗应用</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腰酸背痛缓解效果分析</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软骨组织修复与保护功能</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7" name="图片 6" descr="龙康壮LOGO"/>
          <p:cNvPicPr>
            <a:picLocks noChangeAspect="1"/>
          </p:cNvPicPr>
          <p:nvPr/>
        </p:nvPicPr>
        <p:blipFill>
          <a:blip r:embed="rId3"/>
          <a:stretch>
            <a:fillRect/>
          </a:stretch>
        </p:blipFill>
        <p:spPr>
          <a:xfrm>
            <a:off x="43815" y="27305"/>
            <a:ext cx="513715" cy="602615"/>
          </a:xfrm>
          <a:prstGeom prst="rect">
            <a:avLst/>
          </a:prstGeom>
        </p:spPr>
      </p:pic>
      <p:sp>
        <p:nvSpPr>
          <p:cNvPr id="8" name="文本框 7"/>
          <p:cNvSpPr txBox="1"/>
          <p:nvPr/>
        </p:nvSpPr>
        <p:spPr>
          <a:xfrm>
            <a:off x="9631045"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629637" y="1434871"/>
            <a:ext cx="638131" cy="638131"/>
          </a:xfrm>
          <a:prstGeom prst="ellipse">
            <a:avLst/>
          </a:prstGeom>
          <a:solidFill>
            <a:schemeClr val="accent1">
              <a:alpha val="20000"/>
            </a:schemeClr>
          </a:solidFill>
        </p:spPr>
      </p:sp>
      <p:sp>
        <p:nvSpPr>
          <p:cNvPr id="3" name="AutoShape 3"/>
          <p:cNvSpPr/>
          <p:nvPr/>
        </p:nvSpPr>
        <p:spPr>
          <a:xfrm>
            <a:off x="3764381" y="1569615"/>
            <a:ext cx="368642" cy="368642"/>
          </a:xfrm>
          <a:prstGeom prst="ellipse">
            <a:avLst/>
          </a:prstGeom>
          <a:solidFill>
            <a:schemeClr val="accent1">
              <a:alpha val="100000"/>
            </a:schemeClr>
          </a:solidFill>
        </p:spPr>
      </p:sp>
      <p:cxnSp>
        <p:nvCxnSpPr>
          <p:cNvPr id="4" name="Connector 4"/>
          <p:cNvCxnSpPr/>
          <p:nvPr/>
        </p:nvCxnSpPr>
        <p:spPr>
          <a:xfrm>
            <a:off x="3948703" y="2073002"/>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5" name="TextBox 5"/>
          <p:cNvSpPr txBox="1"/>
          <p:nvPr/>
        </p:nvSpPr>
        <p:spPr>
          <a:xfrm>
            <a:off x="4406789" y="1220516"/>
            <a:ext cx="6891292"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关节肽对风湿性因子的抑制作用</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406789" y="1769156"/>
            <a:ext cx="6891292"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关节肽能够抑制风湿性因子在关节内的过度表达，从而减轻关节炎症反应，缓解关节疼痛和肿胀。</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545608" y="2453663"/>
            <a:ext cx="3870955" cy="3870955"/>
          </a:xfrm>
          <a:prstGeom prst="ellipse">
            <a:avLst/>
          </a:prstGeom>
          <a:solidFill>
            <a:schemeClr val="accent2">
              <a:alpha val="100000"/>
            </a:schemeClr>
          </a:solidFill>
        </p:spPr>
      </p:sp>
      <p:pic>
        <p:nvPicPr>
          <p:cNvPr id="8" name="Picture 8" descr="c:/users/administrator/desktop/柏维公司资料/包装瓶/关节肽.jpg关节肽"/>
          <p:cNvPicPr>
            <a:picLocks noChangeAspect="1"/>
          </p:cNvPicPr>
          <p:nvPr/>
        </p:nvPicPr>
        <p:blipFill>
          <a:blip r:embed="rId2">
            <a:alphaModFix amt="100000"/>
          </a:blip>
          <a:srcRect t="7" b="7"/>
          <a:stretch>
            <a:fillRect/>
          </a:stretch>
        </p:blipFill>
        <p:spPr>
          <a:xfrm>
            <a:off x="-344549" y="2654723"/>
            <a:ext cx="3468836" cy="3468836"/>
          </a:xfrm>
          <a:prstGeom prst="ellipse">
            <a:avLst/>
          </a:prstGeom>
        </p:spPr>
      </p:pic>
      <p:sp>
        <p:nvSpPr>
          <p:cNvPr id="9" name="AutoShape 9"/>
          <p:cNvSpPr/>
          <p:nvPr/>
        </p:nvSpPr>
        <p:spPr>
          <a:xfrm>
            <a:off x="3629637" y="3155196"/>
            <a:ext cx="638131" cy="638131"/>
          </a:xfrm>
          <a:prstGeom prst="ellipse">
            <a:avLst/>
          </a:prstGeom>
          <a:solidFill>
            <a:schemeClr val="accent1">
              <a:alpha val="20000"/>
            </a:schemeClr>
          </a:solidFill>
        </p:spPr>
      </p:sp>
      <p:sp>
        <p:nvSpPr>
          <p:cNvPr id="10" name="AutoShape 10"/>
          <p:cNvSpPr/>
          <p:nvPr/>
        </p:nvSpPr>
        <p:spPr>
          <a:xfrm>
            <a:off x="3764381" y="3289940"/>
            <a:ext cx="368642" cy="368642"/>
          </a:xfrm>
          <a:prstGeom prst="ellipse">
            <a:avLst/>
          </a:prstGeom>
          <a:solidFill>
            <a:schemeClr val="accent1">
              <a:alpha val="100000"/>
            </a:schemeClr>
          </a:solidFill>
        </p:spPr>
      </p:sp>
      <p:cxnSp>
        <p:nvCxnSpPr>
          <p:cNvPr id="11" name="Connector 11"/>
          <p:cNvCxnSpPr/>
          <p:nvPr/>
        </p:nvCxnSpPr>
        <p:spPr>
          <a:xfrm>
            <a:off x="3948703" y="3793327"/>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2" name="TextBox 12"/>
          <p:cNvSpPr txBox="1"/>
          <p:nvPr/>
        </p:nvSpPr>
        <p:spPr>
          <a:xfrm>
            <a:off x="4406789" y="2940841"/>
            <a:ext cx="6891292"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关节肽的抗氧化作用</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406789" y="3489481"/>
            <a:ext cx="6891292"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关节肽具有很强的抗氧化能力，可以清除关节内的活性氧自由基，保护关节细胞免受氧化损伤。</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AutoShape 14"/>
          <p:cNvSpPr/>
          <p:nvPr/>
        </p:nvSpPr>
        <p:spPr>
          <a:xfrm>
            <a:off x="3629637" y="4875521"/>
            <a:ext cx="638131" cy="638131"/>
          </a:xfrm>
          <a:prstGeom prst="ellipse">
            <a:avLst/>
          </a:prstGeom>
          <a:solidFill>
            <a:schemeClr val="accent1">
              <a:alpha val="20000"/>
            </a:schemeClr>
          </a:solidFill>
        </p:spPr>
      </p:sp>
      <p:sp>
        <p:nvSpPr>
          <p:cNvPr id="15" name="AutoShape 15"/>
          <p:cNvSpPr/>
          <p:nvPr/>
        </p:nvSpPr>
        <p:spPr>
          <a:xfrm>
            <a:off x="3764381" y="5010265"/>
            <a:ext cx="368642" cy="368642"/>
          </a:xfrm>
          <a:prstGeom prst="ellipse">
            <a:avLst/>
          </a:prstGeom>
          <a:solidFill>
            <a:schemeClr val="accent1">
              <a:alpha val="100000"/>
            </a:schemeClr>
          </a:solidFill>
        </p:spPr>
      </p:sp>
      <p:cxnSp>
        <p:nvCxnSpPr>
          <p:cNvPr id="16" name="Connector 16"/>
          <p:cNvCxnSpPr/>
          <p:nvPr/>
        </p:nvCxnSpPr>
        <p:spPr>
          <a:xfrm>
            <a:off x="3948703" y="5513651"/>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7" name="TextBox 17"/>
          <p:cNvSpPr txBox="1"/>
          <p:nvPr/>
        </p:nvSpPr>
        <p:spPr>
          <a:xfrm>
            <a:off x="4406789" y="4661166"/>
            <a:ext cx="6891292"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关节肽对关节软骨的保护作用</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4406789" y="5209806"/>
            <a:ext cx="6891292"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关节肽能够促进关节软骨细胞的增殖和分化，同时抑制软骨降解酶的活性，从而保护关节软骨免受破坏。</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9" name="Group 19"/>
          <p:cNvGrpSpPr/>
          <p:nvPr/>
        </p:nvGrpSpPr>
        <p:grpSpPr>
          <a:xfrm rot="0">
            <a:off x="1064563" y="93878"/>
            <a:ext cx="10641129" cy="914400"/>
            <a:chOff x="454963" y="93878"/>
            <a:chExt cx="10641129" cy="914400"/>
          </a:xfrm>
        </p:grpSpPr>
        <p:sp>
          <p:nvSpPr>
            <p:cNvPr id="20" name="AutoShape 20"/>
            <p:cNvSpPr/>
            <p:nvPr/>
          </p:nvSpPr>
          <p:spPr>
            <a:xfrm>
              <a:off x="454963" y="331168"/>
              <a:ext cx="84147" cy="84147"/>
            </a:xfrm>
            <a:prstGeom prst="ellipse">
              <a:avLst/>
            </a:prstGeom>
            <a:solidFill>
              <a:schemeClr val="accent1">
                <a:alpha val="100000"/>
              </a:schemeClr>
            </a:solidFill>
          </p:spPr>
        </p:sp>
        <p:sp>
          <p:nvSpPr>
            <p:cNvPr id="21" name="AutoShape 21"/>
            <p:cNvSpPr/>
            <p:nvPr/>
          </p:nvSpPr>
          <p:spPr>
            <a:xfrm>
              <a:off x="575049" y="337743"/>
              <a:ext cx="78137" cy="78137"/>
            </a:xfrm>
            <a:prstGeom prst="ellipse">
              <a:avLst/>
            </a:prstGeom>
            <a:solidFill>
              <a:schemeClr val="accent1">
                <a:alpha val="80000"/>
              </a:schemeClr>
            </a:solidFill>
          </p:spPr>
        </p:sp>
        <p:sp>
          <p:nvSpPr>
            <p:cNvPr id="22" name="AutoShape 22"/>
            <p:cNvSpPr/>
            <p:nvPr/>
          </p:nvSpPr>
          <p:spPr>
            <a:xfrm>
              <a:off x="689125" y="339460"/>
              <a:ext cx="74704" cy="74704"/>
            </a:xfrm>
            <a:prstGeom prst="ellipse">
              <a:avLst/>
            </a:prstGeom>
            <a:solidFill>
              <a:schemeClr val="accent1">
                <a:alpha val="60000"/>
              </a:schemeClr>
            </a:solidFill>
          </p:spPr>
        </p:sp>
        <p:sp>
          <p:nvSpPr>
            <p:cNvPr id="23" name="AutoShape 23"/>
            <p:cNvSpPr/>
            <p:nvPr/>
          </p:nvSpPr>
          <p:spPr>
            <a:xfrm>
              <a:off x="799768" y="348430"/>
              <a:ext cx="69238" cy="69238"/>
            </a:xfrm>
            <a:prstGeom prst="ellipse">
              <a:avLst/>
            </a:prstGeom>
            <a:solidFill>
              <a:schemeClr val="accent1">
                <a:alpha val="40000"/>
              </a:schemeClr>
            </a:solidFill>
          </p:spPr>
        </p:sp>
        <p:sp>
          <p:nvSpPr>
            <p:cNvPr id="24" name="AutoShape 24"/>
            <p:cNvSpPr/>
            <p:nvPr/>
          </p:nvSpPr>
          <p:spPr>
            <a:xfrm>
              <a:off x="904945" y="344297"/>
              <a:ext cx="65594" cy="65594"/>
            </a:xfrm>
            <a:prstGeom prst="ellipse">
              <a:avLst/>
            </a:prstGeom>
            <a:solidFill>
              <a:schemeClr val="accent1">
                <a:alpha val="20000"/>
              </a:schemeClr>
            </a:solidFill>
          </p:spPr>
        </p:sp>
        <p:sp>
          <p:nvSpPr>
            <p:cNvPr id="25" name="AutoShape 25"/>
            <p:cNvSpPr/>
            <p:nvPr/>
          </p:nvSpPr>
          <p:spPr>
            <a:xfrm>
              <a:off x="454963" y="448942"/>
              <a:ext cx="84147" cy="84147"/>
            </a:xfrm>
            <a:prstGeom prst="ellipse">
              <a:avLst/>
            </a:prstGeom>
            <a:solidFill>
              <a:schemeClr val="accent1">
                <a:alpha val="100000"/>
              </a:schemeClr>
            </a:solidFill>
          </p:spPr>
        </p:sp>
        <p:sp>
          <p:nvSpPr>
            <p:cNvPr id="26" name="AutoShape 26"/>
            <p:cNvSpPr/>
            <p:nvPr/>
          </p:nvSpPr>
          <p:spPr>
            <a:xfrm>
              <a:off x="575049" y="455517"/>
              <a:ext cx="78137" cy="78137"/>
            </a:xfrm>
            <a:prstGeom prst="ellipse">
              <a:avLst/>
            </a:prstGeom>
            <a:solidFill>
              <a:schemeClr val="accent1">
                <a:alpha val="80000"/>
              </a:schemeClr>
            </a:solidFill>
          </p:spPr>
        </p:sp>
        <p:sp>
          <p:nvSpPr>
            <p:cNvPr id="27" name="AutoShape 27"/>
            <p:cNvSpPr/>
            <p:nvPr/>
          </p:nvSpPr>
          <p:spPr>
            <a:xfrm>
              <a:off x="689125" y="457233"/>
              <a:ext cx="74704" cy="74704"/>
            </a:xfrm>
            <a:prstGeom prst="ellipse">
              <a:avLst/>
            </a:prstGeom>
            <a:solidFill>
              <a:schemeClr val="accent1">
                <a:alpha val="60000"/>
              </a:schemeClr>
            </a:solidFill>
          </p:spPr>
        </p:sp>
        <p:sp>
          <p:nvSpPr>
            <p:cNvPr id="28" name="AutoShape 28"/>
            <p:cNvSpPr/>
            <p:nvPr/>
          </p:nvSpPr>
          <p:spPr>
            <a:xfrm>
              <a:off x="799768" y="466203"/>
              <a:ext cx="69238" cy="69238"/>
            </a:xfrm>
            <a:prstGeom prst="ellipse">
              <a:avLst/>
            </a:prstGeom>
            <a:solidFill>
              <a:schemeClr val="accent1">
                <a:alpha val="40000"/>
              </a:schemeClr>
            </a:solidFill>
          </p:spPr>
        </p:sp>
        <p:sp>
          <p:nvSpPr>
            <p:cNvPr id="29" name="AutoShape 29"/>
            <p:cNvSpPr/>
            <p:nvPr/>
          </p:nvSpPr>
          <p:spPr>
            <a:xfrm>
              <a:off x="904945" y="462070"/>
              <a:ext cx="65594" cy="65594"/>
            </a:xfrm>
            <a:prstGeom prst="ellipse">
              <a:avLst/>
            </a:prstGeom>
            <a:solidFill>
              <a:schemeClr val="accent1">
                <a:alpha val="20000"/>
              </a:schemeClr>
            </a:solidFill>
          </p:spPr>
        </p:sp>
        <p:sp>
          <p:nvSpPr>
            <p:cNvPr id="30" name="AutoShape 30"/>
            <p:cNvSpPr/>
            <p:nvPr/>
          </p:nvSpPr>
          <p:spPr>
            <a:xfrm>
              <a:off x="454963" y="566715"/>
              <a:ext cx="84147" cy="84147"/>
            </a:xfrm>
            <a:prstGeom prst="ellipse">
              <a:avLst/>
            </a:prstGeom>
            <a:solidFill>
              <a:schemeClr val="accent1">
                <a:alpha val="100000"/>
              </a:schemeClr>
            </a:solidFill>
          </p:spPr>
        </p:sp>
        <p:sp>
          <p:nvSpPr>
            <p:cNvPr id="31" name="AutoShape 31"/>
            <p:cNvSpPr/>
            <p:nvPr/>
          </p:nvSpPr>
          <p:spPr>
            <a:xfrm>
              <a:off x="575049" y="573291"/>
              <a:ext cx="78137" cy="78137"/>
            </a:xfrm>
            <a:prstGeom prst="ellipse">
              <a:avLst/>
            </a:prstGeom>
            <a:solidFill>
              <a:schemeClr val="accent1">
                <a:alpha val="80000"/>
              </a:schemeClr>
            </a:solidFill>
          </p:spPr>
        </p:sp>
        <p:sp>
          <p:nvSpPr>
            <p:cNvPr id="32" name="AutoShape 32"/>
            <p:cNvSpPr/>
            <p:nvPr/>
          </p:nvSpPr>
          <p:spPr>
            <a:xfrm>
              <a:off x="689125" y="575007"/>
              <a:ext cx="74704" cy="74704"/>
            </a:xfrm>
            <a:prstGeom prst="ellipse">
              <a:avLst/>
            </a:prstGeom>
            <a:solidFill>
              <a:schemeClr val="accent1">
                <a:alpha val="60000"/>
              </a:schemeClr>
            </a:solidFill>
          </p:spPr>
        </p:sp>
        <p:sp>
          <p:nvSpPr>
            <p:cNvPr id="33" name="AutoShape 33"/>
            <p:cNvSpPr/>
            <p:nvPr/>
          </p:nvSpPr>
          <p:spPr>
            <a:xfrm>
              <a:off x="799768" y="583977"/>
              <a:ext cx="69238" cy="69238"/>
            </a:xfrm>
            <a:prstGeom prst="ellipse">
              <a:avLst/>
            </a:prstGeom>
            <a:solidFill>
              <a:schemeClr val="accent1">
                <a:alpha val="40000"/>
              </a:schemeClr>
            </a:solidFill>
          </p:spPr>
        </p:sp>
        <p:sp>
          <p:nvSpPr>
            <p:cNvPr id="34" name="AutoShape 34"/>
            <p:cNvSpPr/>
            <p:nvPr/>
          </p:nvSpPr>
          <p:spPr>
            <a:xfrm>
              <a:off x="904945" y="579844"/>
              <a:ext cx="65594" cy="65594"/>
            </a:xfrm>
            <a:prstGeom prst="ellipse">
              <a:avLst/>
            </a:prstGeom>
            <a:solidFill>
              <a:schemeClr val="accent1">
                <a:alpha val="20000"/>
              </a:schemeClr>
            </a:solidFill>
          </p:spPr>
        </p:sp>
        <p:sp>
          <p:nvSpPr>
            <p:cNvPr id="35" name="AutoShape 35"/>
            <p:cNvSpPr/>
            <p:nvPr/>
          </p:nvSpPr>
          <p:spPr>
            <a:xfrm>
              <a:off x="454963" y="684489"/>
              <a:ext cx="84147" cy="84147"/>
            </a:xfrm>
            <a:prstGeom prst="ellipse">
              <a:avLst/>
            </a:prstGeom>
            <a:solidFill>
              <a:schemeClr val="accent1">
                <a:alpha val="100000"/>
              </a:schemeClr>
            </a:solidFill>
          </p:spPr>
        </p:sp>
        <p:sp>
          <p:nvSpPr>
            <p:cNvPr id="36" name="AutoShape 36"/>
            <p:cNvSpPr/>
            <p:nvPr/>
          </p:nvSpPr>
          <p:spPr>
            <a:xfrm>
              <a:off x="575049" y="691064"/>
              <a:ext cx="78137" cy="78137"/>
            </a:xfrm>
            <a:prstGeom prst="ellipse">
              <a:avLst/>
            </a:prstGeom>
            <a:solidFill>
              <a:schemeClr val="accent1">
                <a:alpha val="80000"/>
              </a:schemeClr>
            </a:solidFill>
          </p:spPr>
        </p:sp>
        <p:sp>
          <p:nvSpPr>
            <p:cNvPr id="37" name="AutoShape 37"/>
            <p:cNvSpPr/>
            <p:nvPr/>
          </p:nvSpPr>
          <p:spPr>
            <a:xfrm>
              <a:off x="689125" y="692781"/>
              <a:ext cx="74704" cy="74704"/>
            </a:xfrm>
            <a:prstGeom prst="ellipse">
              <a:avLst/>
            </a:prstGeom>
            <a:solidFill>
              <a:schemeClr val="accent1">
                <a:alpha val="60000"/>
              </a:schemeClr>
            </a:solidFill>
          </p:spPr>
        </p:sp>
        <p:sp>
          <p:nvSpPr>
            <p:cNvPr id="38" name="AutoShape 38"/>
            <p:cNvSpPr/>
            <p:nvPr/>
          </p:nvSpPr>
          <p:spPr>
            <a:xfrm>
              <a:off x="799768" y="701751"/>
              <a:ext cx="69238" cy="69238"/>
            </a:xfrm>
            <a:prstGeom prst="ellipse">
              <a:avLst/>
            </a:prstGeom>
            <a:solidFill>
              <a:schemeClr val="accent1">
                <a:alpha val="40000"/>
              </a:schemeClr>
            </a:solidFill>
          </p:spPr>
        </p:sp>
        <p:sp>
          <p:nvSpPr>
            <p:cNvPr id="39" name="AutoShape 39"/>
            <p:cNvSpPr/>
            <p:nvPr/>
          </p:nvSpPr>
          <p:spPr>
            <a:xfrm>
              <a:off x="904945" y="697618"/>
              <a:ext cx="65594" cy="65594"/>
            </a:xfrm>
            <a:prstGeom prst="ellipse">
              <a:avLst/>
            </a:prstGeom>
            <a:solidFill>
              <a:schemeClr val="accent1">
                <a:alpha val="20000"/>
              </a:schemeClr>
            </a:solidFill>
          </p:spPr>
        </p:sp>
        <p:sp>
          <p:nvSpPr>
            <p:cNvPr id="40" name="TextBox 40"/>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关节肽针对风湿性因子作用机制</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1" name="图片 40" descr="龙康壮LOGO"/>
          <p:cNvPicPr>
            <a:picLocks noChangeAspect="1"/>
          </p:cNvPicPr>
          <p:nvPr/>
        </p:nvPicPr>
        <p:blipFill>
          <a:blip r:embed="rId3"/>
          <a:stretch>
            <a:fillRect/>
          </a:stretch>
        </p:blipFill>
        <p:spPr>
          <a:xfrm>
            <a:off x="76200" y="27305"/>
            <a:ext cx="513715" cy="602615"/>
          </a:xfrm>
          <a:prstGeom prst="rect">
            <a:avLst/>
          </a:prstGeom>
        </p:spPr>
      </p:pic>
      <p:sp>
        <p:nvSpPr>
          <p:cNvPr id="42" name="文本框 41"/>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574694" y="1423099"/>
            <a:ext cx="8029575" cy="762000"/>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临床疗效观察指标</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1250166" y="5955116"/>
            <a:ext cx="701468" cy="122998"/>
          </a:xfrm>
          <a:prstGeom prst="rect">
            <a:avLst/>
          </a:prstGeom>
          <a:solidFill>
            <a:schemeClr val="accent1">
              <a:alpha val="100000"/>
            </a:schemeClr>
          </a:solidFill>
        </p:spPr>
      </p:sp>
      <p:sp>
        <p:nvSpPr>
          <p:cNvPr id="4" name="AutoShape 4"/>
          <p:cNvSpPr/>
          <p:nvPr/>
        </p:nvSpPr>
        <p:spPr>
          <a:xfrm>
            <a:off x="1197254" y="5955116"/>
            <a:ext cx="122998" cy="122998"/>
          </a:xfrm>
          <a:prstGeom prst="ellipse">
            <a:avLst/>
          </a:prstGeom>
          <a:solidFill>
            <a:schemeClr val="accent1">
              <a:alpha val="100000"/>
            </a:schemeClr>
          </a:solidFill>
        </p:spPr>
      </p:sp>
      <p:sp>
        <p:nvSpPr>
          <p:cNvPr id="5" name="AutoShape 5"/>
          <p:cNvSpPr/>
          <p:nvPr/>
        </p:nvSpPr>
        <p:spPr>
          <a:xfrm>
            <a:off x="1880006" y="5955116"/>
            <a:ext cx="122998" cy="122998"/>
          </a:xfrm>
          <a:prstGeom prst="ellipse">
            <a:avLst/>
          </a:prstGeom>
          <a:solidFill>
            <a:schemeClr val="accent1">
              <a:alpha val="100000"/>
            </a:schemeClr>
          </a:solidFill>
        </p:spPr>
      </p:sp>
      <p:cxnSp>
        <p:nvCxnSpPr>
          <p:cNvPr id="6" name="Connector 6"/>
          <p:cNvCxnSpPr/>
          <p:nvPr/>
        </p:nvCxnSpPr>
        <p:spPr>
          <a:xfrm>
            <a:off x="1951634" y="6029346"/>
            <a:ext cx="10254150"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7" name="TextBox 7"/>
          <p:cNvSpPr txBox="1"/>
          <p:nvPr/>
        </p:nvSpPr>
        <p:spPr>
          <a:xfrm>
            <a:off x="3574694" y="1913291"/>
            <a:ext cx="7776939"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包括关节疼痛程度、肿胀程度、关节活动范围以及患者的生活质量等。</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197254" y="3971227"/>
            <a:ext cx="8029575" cy="762000"/>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评估标准</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197254" y="4461419"/>
            <a:ext cx="7806355"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根据国际通用的评估标准，如ACR（美国风湿病学会）标准，对患者治疗前后的各项指标进行评分和比较，以客观评价关节肽的临床疗效。</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3552256" y="3306002"/>
            <a:ext cx="701468" cy="122998"/>
          </a:xfrm>
          <a:prstGeom prst="rect">
            <a:avLst/>
          </a:prstGeom>
          <a:solidFill>
            <a:schemeClr val="accent1">
              <a:alpha val="100000"/>
            </a:schemeClr>
          </a:solidFill>
        </p:spPr>
      </p:sp>
      <p:sp>
        <p:nvSpPr>
          <p:cNvPr id="11" name="AutoShape 11"/>
          <p:cNvSpPr/>
          <p:nvPr/>
        </p:nvSpPr>
        <p:spPr>
          <a:xfrm>
            <a:off x="3499345" y="3306002"/>
            <a:ext cx="122998" cy="122998"/>
          </a:xfrm>
          <a:prstGeom prst="ellipse">
            <a:avLst/>
          </a:prstGeom>
          <a:solidFill>
            <a:schemeClr val="accent1">
              <a:alpha val="100000"/>
            </a:schemeClr>
          </a:solidFill>
        </p:spPr>
      </p:sp>
      <p:sp>
        <p:nvSpPr>
          <p:cNvPr id="12" name="AutoShape 12"/>
          <p:cNvSpPr/>
          <p:nvPr/>
        </p:nvSpPr>
        <p:spPr>
          <a:xfrm>
            <a:off x="4182096" y="3306002"/>
            <a:ext cx="122998" cy="122998"/>
          </a:xfrm>
          <a:prstGeom prst="ellipse">
            <a:avLst/>
          </a:prstGeom>
          <a:solidFill>
            <a:schemeClr val="accent1">
              <a:alpha val="100000"/>
            </a:schemeClr>
          </a:solidFill>
        </p:spPr>
      </p:sp>
      <p:cxnSp>
        <p:nvCxnSpPr>
          <p:cNvPr id="13" name="Connector 13"/>
          <p:cNvCxnSpPr/>
          <p:nvPr/>
        </p:nvCxnSpPr>
        <p:spPr>
          <a:xfrm>
            <a:off x="4253725" y="3380232"/>
            <a:ext cx="10254150"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nvGrpSpPr>
          <p:cNvPr id="14" name="Group 14"/>
          <p:cNvGrpSpPr/>
          <p:nvPr/>
        </p:nvGrpSpPr>
        <p:grpSpPr>
          <a:xfrm rot="0">
            <a:off x="1064563" y="93878"/>
            <a:ext cx="10641129" cy="914400"/>
            <a:chOff x="454963" y="93878"/>
            <a:chExt cx="10641129" cy="914400"/>
          </a:xfrm>
        </p:grpSpPr>
        <p:sp>
          <p:nvSpPr>
            <p:cNvPr id="15" name="AutoShape 15"/>
            <p:cNvSpPr/>
            <p:nvPr/>
          </p:nvSpPr>
          <p:spPr>
            <a:xfrm>
              <a:off x="454963" y="331168"/>
              <a:ext cx="84147" cy="84147"/>
            </a:xfrm>
            <a:prstGeom prst="ellipse">
              <a:avLst/>
            </a:prstGeom>
            <a:solidFill>
              <a:schemeClr val="accent1">
                <a:alpha val="100000"/>
              </a:schemeClr>
            </a:solidFill>
          </p:spPr>
        </p:sp>
        <p:sp>
          <p:nvSpPr>
            <p:cNvPr id="16" name="AutoShape 16"/>
            <p:cNvSpPr/>
            <p:nvPr/>
          </p:nvSpPr>
          <p:spPr>
            <a:xfrm>
              <a:off x="575049" y="337743"/>
              <a:ext cx="78137" cy="78137"/>
            </a:xfrm>
            <a:prstGeom prst="ellipse">
              <a:avLst/>
            </a:prstGeom>
            <a:solidFill>
              <a:schemeClr val="accent1">
                <a:alpha val="80000"/>
              </a:schemeClr>
            </a:solidFill>
          </p:spPr>
        </p:sp>
        <p:sp>
          <p:nvSpPr>
            <p:cNvPr id="17" name="AutoShape 17"/>
            <p:cNvSpPr/>
            <p:nvPr/>
          </p:nvSpPr>
          <p:spPr>
            <a:xfrm>
              <a:off x="689125" y="339460"/>
              <a:ext cx="74704" cy="74704"/>
            </a:xfrm>
            <a:prstGeom prst="ellipse">
              <a:avLst/>
            </a:prstGeom>
            <a:solidFill>
              <a:schemeClr val="accent1">
                <a:alpha val="60000"/>
              </a:schemeClr>
            </a:solidFill>
          </p:spPr>
        </p:sp>
        <p:sp>
          <p:nvSpPr>
            <p:cNvPr id="18" name="AutoShape 18"/>
            <p:cNvSpPr/>
            <p:nvPr/>
          </p:nvSpPr>
          <p:spPr>
            <a:xfrm>
              <a:off x="799768" y="348430"/>
              <a:ext cx="69238" cy="69238"/>
            </a:xfrm>
            <a:prstGeom prst="ellipse">
              <a:avLst/>
            </a:prstGeom>
            <a:solidFill>
              <a:schemeClr val="accent1">
                <a:alpha val="40000"/>
              </a:schemeClr>
            </a:solidFill>
          </p:spPr>
        </p:sp>
        <p:sp>
          <p:nvSpPr>
            <p:cNvPr id="19" name="AutoShape 19"/>
            <p:cNvSpPr/>
            <p:nvPr/>
          </p:nvSpPr>
          <p:spPr>
            <a:xfrm>
              <a:off x="904945" y="344297"/>
              <a:ext cx="65594" cy="65594"/>
            </a:xfrm>
            <a:prstGeom prst="ellipse">
              <a:avLst/>
            </a:prstGeom>
            <a:solidFill>
              <a:schemeClr val="accent1">
                <a:alpha val="20000"/>
              </a:schemeClr>
            </a:solidFill>
          </p:spPr>
        </p:sp>
        <p:sp>
          <p:nvSpPr>
            <p:cNvPr id="20" name="AutoShape 20"/>
            <p:cNvSpPr/>
            <p:nvPr/>
          </p:nvSpPr>
          <p:spPr>
            <a:xfrm>
              <a:off x="454963" y="448942"/>
              <a:ext cx="84147" cy="84147"/>
            </a:xfrm>
            <a:prstGeom prst="ellipse">
              <a:avLst/>
            </a:prstGeom>
            <a:solidFill>
              <a:schemeClr val="accent1">
                <a:alpha val="100000"/>
              </a:schemeClr>
            </a:solidFill>
          </p:spPr>
        </p:sp>
        <p:sp>
          <p:nvSpPr>
            <p:cNvPr id="21" name="AutoShape 21"/>
            <p:cNvSpPr/>
            <p:nvPr/>
          </p:nvSpPr>
          <p:spPr>
            <a:xfrm>
              <a:off x="575049" y="455517"/>
              <a:ext cx="78137" cy="78137"/>
            </a:xfrm>
            <a:prstGeom prst="ellipse">
              <a:avLst/>
            </a:prstGeom>
            <a:solidFill>
              <a:schemeClr val="accent1">
                <a:alpha val="80000"/>
              </a:schemeClr>
            </a:solidFill>
          </p:spPr>
        </p:sp>
        <p:sp>
          <p:nvSpPr>
            <p:cNvPr id="22" name="AutoShape 22"/>
            <p:cNvSpPr/>
            <p:nvPr/>
          </p:nvSpPr>
          <p:spPr>
            <a:xfrm>
              <a:off x="689125" y="457233"/>
              <a:ext cx="74704" cy="74704"/>
            </a:xfrm>
            <a:prstGeom prst="ellipse">
              <a:avLst/>
            </a:prstGeom>
            <a:solidFill>
              <a:schemeClr val="accent1">
                <a:alpha val="60000"/>
              </a:schemeClr>
            </a:solidFill>
          </p:spPr>
        </p:sp>
        <p:sp>
          <p:nvSpPr>
            <p:cNvPr id="23" name="AutoShape 23"/>
            <p:cNvSpPr/>
            <p:nvPr/>
          </p:nvSpPr>
          <p:spPr>
            <a:xfrm>
              <a:off x="799768" y="466203"/>
              <a:ext cx="69238" cy="69238"/>
            </a:xfrm>
            <a:prstGeom prst="ellipse">
              <a:avLst/>
            </a:prstGeom>
            <a:solidFill>
              <a:schemeClr val="accent1">
                <a:alpha val="40000"/>
              </a:schemeClr>
            </a:solidFill>
          </p:spPr>
        </p:sp>
        <p:sp>
          <p:nvSpPr>
            <p:cNvPr id="24" name="AutoShape 24"/>
            <p:cNvSpPr/>
            <p:nvPr/>
          </p:nvSpPr>
          <p:spPr>
            <a:xfrm>
              <a:off x="904945" y="462070"/>
              <a:ext cx="65594" cy="65594"/>
            </a:xfrm>
            <a:prstGeom prst="ellipse">
              <a:avLst/>
            </a:prstGeom>
            <a:solidFill>
              <a:schemeClr val="accent1">
                <a:alpha val="20000"/>
              </a:schemeClr>
            </a:solidFill>
          </p:spPr>
        </p:sp>
        <p:sp>
          <p:nvSpPr>
            <p:cNvPr id="25" name="AutoShape 25"/>
            <p:cNvSpPr/>
            <p:nvPr/>
          </p:nvSpPr>
          <p:spPr>
            <a:xfrm>
              <a:off x="454963" y="566715"/>
              <a:ext cx="84147" cy="84147"/>
            </a:xfrm>
            <a:prstGeom prst="ellipse">
              <a:avLst/>
            </a:prstGeom>
            <a:solidFill>
              <a:schemeClr val="accent1">
                <a:alpha val="100000"/>
              </a:schemeClr>
            </a:solidFill>
          </p:spPr>
        </p:sp>
        <p:sp>
          <p:nvSpPr>
            <p:cNvPr id="26" name="AutoShape 26"/>
            <p:cNvSpPr/>
            <p:nvPr/>
          </p:nvSpPr>
          <p:spPr>
            <a:xfrm>
              <a:off x="575049" y="573291"/>
              <a:ext cx="78137" cy="78137"/>
            </a:xfrm>
            <a:prstGeom prst="ellipse">
              <a:avLst/>
            </a:prstGeom>
            <a:solidFill>
              <a:schemeClr val="accent1">
                <a:alpha val="80000"/>
              </a:schemeClr>
            </a:solidFill>
          </p:spPr>
        </p:sp>
        <p:sp>
          <p:nvSpPr>
            <p:cNvPr id="27" name="AutoShape 27"/>
            <p:cNvSpPr/>
            <p:nvPr/>
          </p:nvSpPr>
          <p:spPr>
            <a:xfrm>
              <a:off x="689125" y="575007"/>
              <a:ext cx="74704" cy="74704"/>
            </a:xfrm>
            <a:prstGeom prst="ellipse">
              <a:avLst/>
            </a:prstGeom>
            <a:solidFill>
              <a:schemeClr val="accent1">
                <a:alpha val="60000"/>
              </a:schemeClr>
            </a:solidFill>
          </p:spPr>
        </p:sp>
        <p:sp>
          <p:nvSpPr>
            <p:cNvPr id="28" name="AutoShape 28"/>
            <p:cNvSpPr/>
            <p:nvPr/>
          </p:nvSpPr>
          <p:spPr>
            <a:xfrm>
              <a:off x="799768" y="583977"/>
              <a:ext cx="69238" cy="69238"/>
            </a:xfrm>
            <a:prstGeom prst="ellipse">
              <a:avLst/>
            </a:prstGeom>
            <a:solidFill>
              <a:schemeClr val="accent1">
                <a:alpha val="40000"/>
              </a:schemeClr>
            </a:solidFill>
          </p:spPr>
        </p:sp>
        <p:sp>
          <p:nvSpPr>
            <p:cNvPr id="29" name="AutoShape 29"/>
            <p:cNvSpPr/>
            <p:nvPr/>
          </p:nvSpPr>
          <p:spPr>
            <a:xfrm>
              <a:off x="904945" y="579844"/>
              <a:ext cx="65594" cy="65594"/>
            </a:xfrm>
            <a:prstGeom prst="ellipse">
              <a:avLst/>
            </a:prstGeom>
            <a:solidFill>
              <a:schemeClr val="accent1">
                <a:alpha val="20000"/>
              </a:schemeClr>
            </a:solidFill>
          </p:spPr>
        </p:sp>
        <p:sp>
          <p:nvSpPr>
            <p:cNvPr id="30" name="AutoShape 30"/>
            <p:cNvSpPr/>
            <p:nvPr/>
          </p:nvSpPr>
          <p:spPr>
            <a:xfrm>
              <a:off x="454963" y="684489"/>
              <a:ext cx="84147" cy="84147"/>
            </a:xfrm>
            <a:prstGeom prst="ellipse">
              <a:avLst/>
            </a:prstGeom>
            <a:solidFill>
              <a:schemeClr val="accent1">
                <a:alpha val="100000"/>
              </a:schemeClr>
            </a:solidFill>
          </p:spPr>
        </p:sp>
        <p:sp>
          <p:nvSpPr>
            <p:cNvPr id="31" name="AutoShape 31"/>
            <p:cNvSpPr/>
            <p:nvPr/>
          </p:nvSpPr>
          <p:spPr>
            <a:xfrm>
              <a:off x="575049" y="691064"/>
              <a:ext cx="78137" cy="78137"/>
            </a:xfrm>
            <a:prstGeom prst="ellipse">
              <a:avLst/>
            </a:prstGeom>
            <a:solidFill>
              <a:schemeClr val="accent1">
                <a:alpha val="80000"/>
              </a:schemeClr>
            </a:solidFill>
          </p:spPr>
        </p:sp>
        <p:sp>
          <p:nvSpPr>
            <p:cNvPr id="32" name="AutoShape 32"/>
            <p:cNvSpPr/>
            <p:nvPr/>
          </p:nvSpPr>
          <p:spPr>
            <a:xfrm>
              <a:off x="689125" y="692781"/>
              <a:ext cx="74704" cy="74704"/>
            </a:xfrm>
            <a:prstGeom prst="ellipse">
              <a:avLst/>
            </a:prstGeom>
            <a:solidFill>
              <a:schemeClr val="accent1">
                <a:alpha val="60000"/>
              </a:schemeClr>
            </a:solidFill>
          </p:spPr>
        </p:sp>
        <p:sp>
          <p:nvSpPr>
            <p:cNvPr id="33" name="AutoShape 33"/>
            <p:cNvSpPr/>
            <p:nvPr/>
          </p:nvSpPr>
          <p:spPr>
            <a:xfrm>
              <a:off x="799768" y="701751"/>
              <a:ext cx="69238" cy="69238"/>
            </a:xfrm>
            <a:prstGeom prst="ellipse">
              <a:avLst/>
            </a:prstGeom>
            <a:solidFill>
              <a:schemeClr val="accent1">
                <a:alpha val="40000"/>
              </a:schemeClr>
            </a:solidFill>
          </p:spPr>
        </p:sp>
        <p:sp>
          <p:nvSpPr>
            <p:cNvPr id="34" name="AutoShape 34"/>
            <p:cNvSpPr/>
            <p:nvPr/>
          </p:nvSpPr>
          <p:spPr>
            <a:xfrm>
              <a:off x="904945" y="697618"/>
              <a:ext cx="65594" cy="65594"/>
            </a:xfrm>
            <a:prstGeom prst="ellipse">
              <a:avLst/>
            </a:prstGeom>
            <a:solidFill>
              <a:schemeClr val="accent1">
                <a:alpha val="20000"/>
              </a:schemeClr>
            </a:solidFill>
          </p:spPr>
        </p:sp>
        <p:sp>
          <p:nvSpPr>
            <p:cNvPr id="35" name="TextBox 35"/>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临床疗效观察与评估标准</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6" name="图片 35" descr="龙康壮LOGO"/>
          <p:cNvPicPr>
            <a:picLocks noChangeAspect="1"/>
          </p:cNvPicPr>
          <p:nvPr/>
        </p:nvPicPr>
        <p:blipFill>
          <a:blip r:embed="rId2"/>
          <a:stretch>
            <a:fillRect/>
          </a:stretch>
        </p:blipFill>
        <p:spPr>
          <a:xfrm>
            <a:off x="76200" y="27305"/>
            <a:ext cx="513715" cy="602615"/>
          </a:xfrm>
          <a:prstGeom prst="rect">
            <a:avLst/>
          </a:prstGeom>
        </p:spPr>
      </p:pic>
      <p:sp>
        <p:nvSpPr>
          <p:cNvPr id="37" name="文本框 36"/>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689599" y="3579052"/>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lumMod val="75000"/>
              <a:alpha val="100000"/>
            </a:schemeClr>
          </a:solidFill>
        </p:spPr>
      </p:sp>
      <p:sp>
        <p:nvSpPr>
          <p:cNvPr id="3" name="Freeform 3"/>
          <p:cNvSpPr/>
          <p:nvPr/>
        </p:nvSpPr>
        <p:spPr>
          <a:xfrm>
            <a:off x="1780524" y="1984015"/>
            <a:ext cx="2204933" cy="2157159"/>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p:spPr>
      </p:sp>
      <p:sp>
        <p:nvSpPr>
          <p:cNvPr id="4" name="Freeform 4"/>
          <p:cNvSpPr/>
          <p:nvPr/>
        </p:nvSpPr>
        <p:spPr>
          <a:xfrm>
            <a:off x="3279872" y="3539082"/>
            <a:ext cx="2116735" cy="2070873"/>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lumMod val="75000"/>
              <a:alpha val="100000"/>
            </a:schemeClr>
          </a:solidFill>
        </p:spPr>
      </p:sp>
      <p:sp>
        <p:nvSpPr>
          <p:cNvPr id="5" name="Freeform 5"/>
          <p:cNvSpPr/>
          <p:nvPr/>
        </p:nvSpPr>
        <p:spPr>
          <a:xfrm>
            <a:off x="4779230" y="2392515"/>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p:spPr>
      </p:sp>
      <p:sp>
        <p:nvSpPr>
          <p:cNvPr id="6" name="Freeform 6"/>
          <p:cNvSpPr/>
          <p:nvPr/>
        </p:nvSpPr>
        <p:spPr>
          <a:xfrm>
            <a:off x="5562818" y="3040397"/>
            <a:ext cx="147161" cy="176213"/>
          </a:xfrm>
          <a:custGeom>
            <a:avLst/>
            <a:gdLst/>
            <a:ahLst/>
            <a:cxnLst/>
            <a:rect l="l" t="t" r="r" b="b"/>
            <a:pathLst>
              <a:path w="56" h="67">
                <a:moveTo>
                  <a:pt x="28" y="0"/>
                </a:moveTo>
                <a:cubicBezTo>
                  <a:pt x="13" y="0"/>
                  <a:pt x="0" y="13"/>
                  <a:pt x="0" y="28"/>
                </a:cubicBezTo>
                <a:cubicBezTo>
                  <a:pt x="0" y="34"/>
                  <a:pt x="2" y="40"/>
                  <a:pt x="7" y="46"/>
                </a:cubicBezTo>
                <a:cubicBezTo>
                  <a:pt x="11" y="52"/>
                  <a:pt x="15" y="58"/>
                  <a:pt x="16" y="65"/>
                </a:cubicBezTo>
                <a:cubicBezTo>
                  <a:pt x="16" y="67"/>
                  <a:pt x="16" y="67"/>
                  <a:pt x="16" y="67"/>
                </a:cubicBezTo>
                <a:cubicBezTo>
                  <a:pt x="25" y="67"/>
                  <a:pt x="25" y="67"/>
                  <a:pt x="25" y="67"/>
                </a:cubicBezTo>
                <a:cubicBezTo>
                  <a:pt x="26" y="65"/>
                  <a:pt x="26" y="65"/>
                  <a:pt x="26" y="65"/>
                </a:cubicBezTo>
                <a:cubicBezTo>
                  <a:pt x="26" y="61"/>
                  <a:pt x="26" y="50"/>
                  <a:pt x="22" y="42"/>
                </a:cubicBezTo>
                <a:cubicBezTo>
                  <a:pt x="24" y="42"/>
                  <a:pt x="26" y="41"/>
                  <a:pt x="28" y="41"/>
                </a:cubicBezTo>
                <a:cubicBezTo>
                  <a:pt x="29" y="41"/>
                  <a:pt x="29" y="41"/>
                  <a:pt x="29" y="41"/>
                </a:cubicBezTo>
                <a:cubicBezTo>
                  <a:pt x="31" y="41"/>
                  <a:pt x="33" y="42"/>
                  <a:pt x="34" y="42"/>
                </a:cubicBezTo>
                <a:cubicBezTo>
                  <a:pt x="32" y="48"/>
                  <a:pt x="31" y="55"/>
                  <a:pt x="31" y="65"/>
                </a:cubicBezTo>
                <a:cubicBezTo>
                  <a:pt x="31" y="67"/>
                  <a:pt x="31" y="67"/>
                  <a:pt x="31" y="67"/>
                </a:cubicBezTo>
                <a:cubicBezTo>
                  <a:pt x="40" y="67"/>
                  <a:pt x="40" y="67"/>
                  <a:pt x="40" y="67"/>
                </a:cubicBezTo>
                <a:cubicBezTo>
                  <a:pt x="41" y="65"/>
                  <a:pt x="41" y="65"/>
                  <a:pt x="41" y="65"/>
                </a:cubicBezTo>
                <a:cubicBezTo>
                  <a:pt x="42" y="58"/>
                  <a:pt x="46" y="52"/>
                  <a:pt x="50" y="46"/>
                </a:cubicBezTo>
                <a:cubicBezTo>
                  <a:pt x="54" y="41"/>
                  <a:pt x="56" y="34"/>
                  <a:pt x="56" y="28"/>
                </a:cubicBezTo>
                <a:cubicBezTo>
                  <a:pt x="56" y="13"/>
                  <a:pt x="44" y="0"/>
                  <a:pt x="28" y="0"/>
                </a:cubicBezTo>
                <a:close/>
              </a:path>
            </a:pathLst>
          </a:custGeom>
          <a:solidFill>
            <a:schemeClr val="accent1">
              <a:alpha val="100000"/>
            </a:schemeClr>
          </a:solidFill>
        </p:spPr>
      </p:sp>
      <p:sp>
        <p:nvSpPr>
          <p:cNvPr id="7" name="Freeform 7"/>
          <p:cNvSpPr/>
          <p:nvPr/>
        </p:nvSpPr>
        <p:spPr>
          <a:xfrm>
            <a:off x="5396607" y="2934479"/>
            <a:ext cx="461677" cy="550831"/>
          </a:xfrm>
          <a:custGeom>
            <a:avLst/>
            <a:gdLst/>
            <a:ahLst/>
            <a:cxnLst/>
            <a:rect l="l" t="t" r="r" b="b"/>
            <a:pathLst>
              <a:path w="175" h="209">
                <a:moveTo>
                  <a:pt x="146" y="24"/>
                </a:moveTo>
                <a:cubicBezTo>
                  <a:pt x="126" y="8"/>
                  <a:pt x="100" y="0"/>
                  <a:pt x="66" y="8"/>
                </a:cubicBezTo>
                <a:cubicBezTo>
                  <a:pt x="42" y="15"/>
                  <a:pt x="21" y="33"/>
                  <a:pt x="16" y="67"/>
                </a:cubicBezTo>
                <a:cubicBezTo>
                  <a:pt x="14" y="78"/>
                  <a:pt x="16" y="84"/>
                  <a:pt x="16" y="85"/>
                </a:cubicBezTo>
                <a:cubicBezTo>
                  <a:pt x="18" y="87"/>
                  <a:pt x="20" y="91"/>
                  <a:pt x="20" y="94"/>
                </a:cubicBezTo>
                <a:cubicBezTo>
                  <a:pt x="20" y="95"/>
                  <a:pt x="19" y="96"/>
                  <a:pt x="19" y="97"/>
                </a:cubicBezTo>
                <a:cubicBezTo>
                  <a:pt x="2" y="121"/>
                  <a:pt x="2" y="121"/>
                  <a:pt x="2" y="121"/>
                </a:cubicBezTo>
                <a:cubicBezTo>
                  <a:pt x="1" y="123"/>
                  <a:pt x="0" y="125"/>
                  <a:pt x="1" y="127"/>
                </a:cubicBezTo>
                <a:cubicBezTo>
                  <a:pt x="4" y="132"/>
                  <a:pt x="12" y="131"/>
                  <a:pt x="14" y="132"/>
                </a:cubicBezTo>
                <a:cubicBezTo>
                  <a:pt x="16" y="133"/>
                  <a:pt x="17" y="136"/>
                  <a:pt x="16" y="139"/>
                </a:cubicBezTo>
                <a:cubicBezTo>
                  <a:pt x="15" y="141"/>
                  <a:pt x="13" y="145"/>
                  <a:pt x="15" y="146"/>
                </a:cubicBezTo>
                <a:cubicBezTo>
                  <a:pt x="17" y="147"/>
                  <a:pt x="19" y="148"/>
                  <a:pt x="19" y="148"/>
                </a:cubicBezTo>
                <a:cubicBezTo>
                  <a:pt x="19" y="148"/>
                  <a:pt x="16" y="149"/>
                  <a:pt x="16" y="151"/>
                </a:cubicBezTo>
                <a:cubicBezTo>
                  <a:pt x="15" y="153"/>
                  <a:pt x="16" y="156"/>
                  <a:pt x="19" y="157"/>
                </a:cubicBezTo>
                <a:cubicBezTo>
                  <a:pt x="19" y="157"/>
                  <a:pt x="22" y="164"/>
                  <a:pt x="21" y="171"/>
                </a:cubicBezTo>
                <a:cubicBezTo>
                  <a:pt x="20" y="177"/>
                  <a:pt x="18" y="183"/>
                  <a:pt x="23" y="187"/>
                </a:cubicBezTo>
                <a:cubicBezTo>
                  <a:pt x="28" y="191"/>
                  <a:pt x="48" y="188"/>
                  <a:pt x="60" y="184"/>
                </a:cubicBezTo>
                <a:cubicBezTo>
                  <a:pt x="60" y="184"/>
                  <a:pt x="64" y="191"/>
                  <a:pt x="68" y="209"/>
                </a:cubicBezTo>
                <a:cubicBezTo>
                  <a:pt x="152" y="183"/>
                  <a:pt x="152" y="183"/>
                  <a:pt x="152" y="183"/>
                </a:cubicBezTo>
                <a:cubicBezTo>
                  <a:pt x="147" y="170"/>
                  <a:pt x="145" y="163"/>
                  <a:pt x="145" y="159"/>
                </a:cubicBezTo>
                <a:cubicBezTo>
                  <a:pt x="143" y="148"/>
                  <a:pt x="160" y="128"/>
                  <a:pt x="166" y="106"/>
                </a:cubicBezTo>
                <a:cubicBezTo>
                  <a:pt x="173" y="81"/>
                  <a:pt x="175" y="48"/>
                  <a:pt x="146" y="24"/>
                </a:cubicBezTo>
                <a:close/>
                <a:moveTo>
                  <a:pt x="118" y="90"/>
                </a:moveTo>
                <a:cubicBezTo>
                  <a:pt x="112" y="98"/>
                  <a:pt x="110" y="104"/>
                  <a:pt x="110" y="110"/>
                </a:cubicBezTo>
                <a:cubicBezTo>
                  <a:pt x="110" y="128"/>
                  <a:pt x="110" y="128"/>
                  <a:pt x="110" y="128"/>
                </a:cubicBezTo>
                <a:cubicBezTo>
                  <a:pt x="110" y="133"/>
                  <a:pt x="107" y="136"/>
                  <a:pt x="104" y="136"/>
                </a:cubicBezTo>
                <a:cubicBezTo>
                  <a:pt x="97" y="136"/>
                  <a:pt x="97" y="136"/>
                  <a:pt x="97" y="136"/>
                </a:cubicBezTo>
                <a:cubicBezTo>
                  <a:pt x="96" y="136"/>
                  <a:pt x="96" y="136"/>
                  <a:pt x="96" y="136"/>
                </a:cubicBezTo>
                <a:cubicBezTo>
                  <a:pt x="95" y="138"/>
                  <a:pt x="93" y="139"/>
                  <a:pt x="91" y="139"/>
                </a:cubicBezTo>
                <a:cubicBezTo>
                  <a:pt x="89" y="139"/>
                  <a:pt x="88" y="138"/>
                  <a:pt x="87" y="136"/>
                </a:cubicBezTo>
                <a:cubicBezTo>
                  <a:pt x="86" y="136"/>
                  <a:pt x="86" y="136"/>
                  <a:pt x="86" y="136"/>
                </a:cubicBezTo>
                <a:cubicBezTo>
                  <a:pt x="79" y="136"/>
                  <a:pt x="79" y="136"/>
                  <a:pt x="79" y="136"/>
                </a:cubicBezTo>
                <a:cubicBezTo>
                  <a:pt x="76" y="136"/>
                  <a:pt x="73" y="133"/>
                  <a:pt x="73" y="129"/>
                </a:cubicBezTo>
                <a:cubicBezTo>
                  <a:pt x="73" y="110"/>
                  <a:pt x="73" y="110"/>
                  <a:pt x="73" y="110"/>
                </a:cubicBezTo>
                <a:cubicBezTo>
                  <a:pt x="73" y="104"/>
                  <a:pt x="70" y="98"/>
                  <a:pt x="65" y="90"/>
                </a:cubicBezTo>
                <a:cubicBezTo>
                  <a:pt x="59" y="83"/>
                  <a:pt x="57" y="76"/>
                  <a:pt x="57" y="68"/>
                </a:cubicBezTo>
                <a:cubicBezTo>
                  <a:pt x="57" y="49"/>
                  <a:pt x="72" y="34"/>
                  <a:pt x="91" y="34"/>
                </a:cubicBezTo>
                <a:cubicBezTo>
                  <a:pt x="110" y="34"/>
                  <a:pt x="126" y="49"/>
                  <a:pt x="126" y="68"/>
                </a:cubicBezTo>
                <a:cubicBezTo>
                  <a:pt x="126" y="76"/>
                  <a:pt x="123" y="83"/>
                  <a:pt x="118" y="90"/>
                </a:cubicBezTo>
                <a:close/>
              </a:path>
            </a:pathLst>
          </a:custGeom>
          <a:solidFill>
            <a:schemeClr val="accent1">
              <a:alpha val="100000"/>
            </a:schemeClr>
          </a:solidFill>
        </p:spPr>
      </p:sp>
      <p:sp>
        <p:nvSpPr>
          <p:cNvPr id="8" name="Freeform 8"/>
          <p:cNvSpPr/>
          <p:nvPr/>
        </p:nvSpPr>
        <p:spPr>
          <a:xfrm>
            <a:off x="1208439" y="4261188"/>
            <a:ext cx="440436" cy="440436"/>
          </a:xfrm>
          <a:custGeom>
            <a:avLst/>
            <a:gdLst/>
            <a:ahLst/>
            <a:cxnLst/>
            <a:rect l="l" t="t" r="r" b="b"/>
            <a:pathLst>
              <a:path w="167" h="167">
                <a:moveTo>
                  <a:pt x="161" y="71"/>
                </a:moveTo>
                <a:cubicBezTo>
                  <a:pt x="148" y="71"/>
                  <a:pt x="148" y="71"/>
                  <a:pt x="148" y="71"/>
                </a:cubicBezTo>
                <a:cubicBezTo>
                  <a:pt x="146" y="62"/>
                  <a:pt x="143" y="54"/>
                  <a:pt x="138" y="47"/>
                </a:cubicBezTo>
                <a:cubicBezTo>
                  <a:pt x="147" y="38"/>
                  <a:pt x="147" y="38"/>
                  <a:pt x="147" y="38"/>
                </a:cubicBezTo>
                <a:cubicBezTo>
                  <a:pt x="149" y="36"/>
                  <a:pt x="150" y="32"/>
                  <a:pt x="148" y="31"/>
                </a:cubicBezTo>
                <a:cubicBezTo>
                  <a:pt x="136" y="19"/>
                  <a:pt x="136" y="19"/>
                  <a:pt x="136" y="19"/>
                </a:cubicBezTo>
                <a:cubicBezTo>
                  <a:pt x="135" y="17"/>
                  <a:pt x="131" y="18"/>
                  <a:pt x="129" y="20"/>
                </a:cubicBezTo>
                <a:cubicBezTo>
                  <a:pt x="120" y="29"/>
                  <a:pt x="120" y="29"/>
                  <a:pt x="120" y="29"/>
                </a:cubicBezTo>
                <a:cubicBezTo>
                  <a:pt x="113" y="24"/>
                  <a:pt x="105" y="21"/>
                  <a:pt x="96" y="19"/>
                </a:cubicBezTo>
                <a:cubicBezTo>
                  <a:pt x="96" y="6"/>
                  <a:pt x="96" y="6"/>
                  <a:pt x="96" y="6"/>
                </a:cubicBezTo>
                <a:cubicBezTo>
                  <a:pt x="96" y="3"/>
                  <a:pt x="94" y="0"/>
                  <a:pt x="92" y="0"/>
                </a:cubicBezTo>
                <a:cubicBezTo>
                  <a:pt x="75" y="0"/>
                  <a:pt x="75" y="0"/>
                  <a:pt x="75" y="0"/>
                </a:cubicBezTo>
                <a:cubicBezTo>
                  <a:pt x="73" y="0"/>
                  <a:pt x="71" y="3"/>
                  <a:pt x="71" y="6"/>
                </a:cubicBezTo>
                <a:cubicBezTo>
                  <a:pt x="71" y="19"/>
                  <a:pt x="71" y="19"/>
                  <a:pt x="71" y="19"/>
                </a:cubicBezTo>
                <a:cubicBezTo>
                  <a:pt x="62" y="21"/>
                  <a:pt x="54" y="24"/>
                  <a:pt x="46" y="29"/>
                </a:cubicBezTo>
                <a:cubicBezTo>
                  <a:pt x="37" y="20"/>
                  <a:pt x="37" y="20"/>
                  <a:pt x="37" y="20"/>
                </a:cubicBezTo>
                <a:cubicBezTo>
                  <a:pt x="35" y="18"/>
                  <a:pt x="32" y="17"/>
                  <a:pt x="30" y="19"/>
                </a:cubicBezTo>
                <a:cubicBezTo>
                  <a:pt x="18" y="31"/>
                  <a:pt x="18" y="31"/>
                  <a:pt x="18" y="31"/>
                </a:cubicBezTo>
                <a:cubicBezTo>
                  <a:pt x="17" y="32"/>
                  <a:pt x="17" y="36"/>
                  <a:pt x="19" y="38"/>
                </a:cubicBezTo>
                <a:cubicBezTo>
                  <a:pt x="29" y="47"/>
                  <a:pt x="29" y="47"/>
                  <a:pt x="29" y="47"/>
                </a:cubicBezTo>
                <a:cubicBezTo>
                  <a:pt x="24" y="54"/>
                  <a:pt x="20" y="62"/>
                  <a:pt x="19" y="71"/>
                </a:cubicBezTo>
                <a:cubicBezTo>
                  <a:pt x="6" y="71"/>
                  <a:pt x="6" y="71"/>
                  <a:pt x="6" y="71"/>
                </a:cubicBezTo>
                <a:cubicBezTo>
                  <a:pt x="2" y="71"/>
                  <a:pt x="0" y="73"/>
                  <a:pt x="0" y="75"/>
                </a:cubicBezTo>
                <a:cubicBezTo>
                  <a:pt x="0" y="92"/>
                  <a:pt x="0" y="92"/>
                  <a:pt x="0" y="92"/>
                </a:cubicBezTo>
                <a:cubicBezTo>
                  <a:pt x="0" y="94"/>
                  <a:pt x="2" y="96"/>
                  <a:pt x="6" y="96"/>
                </a:cubicBezTo>
                <a:cubicBezTo>
                  <a:pt x="19" y="96"/>
                  <a:pt x="19" y="96"/>
                  <a:pt x="19" y="96"/>
                </a:cubicBezTo>
                <a:cubicBezTo>
                  <a:pt x="20" y="105"/>
                  <a:pt x="24" y="113"/>
                  <a:pt x="29" y="120"/>
                </a:cubicBezTo>
                <a:cubicBezTo>
                  <a:pt x="19" y="130"/>
                  <a:pt x="19" y="130"/>
                  <a:pt x="19" y="130"/>
                </a:cubicBezTo>
                <a:cubicBezTo>
                  <a:pt x="17" y="132"/>
                  <a:pt x="17" y="135"/>
                  <a:pt x="18" y="137"/>
                </a:cubicBezTo>
                <a:cubicBezTo>
                  <a:pt x="30" y="148"/>
                  <a:pt x="30" y="148"/>
                  <a:pt x="30" y="148"/>
                </a:cubicBezTo>
                <a:cubicBezTo>
                  <a:pt x="32" y="150"/>
                  <a:pt x="35" y="150"/>
                  <a:pt x="37" y="147"/>
                </a:cubicBezTo>
                <a:cubicBezTo>
                  <a:pt x="46" y="138"/>
                  <a:pt x="46" y="138"/>
                  <a:pt x="46" y="138"/>
                </a:cubicBezTo>
                <a:cubicBezTo>
                  <a:pt x="54" y="143"/>
                  <a:pt x="62" y="147"/>
                  <a:pt x="71" y="148"/>
                </a:cubicBezTo>
                <a:cubicBezTo>
                  <a:pt x="71" y="161"/>
                  <a:pt x="71" y="161"/>
                  <a:pt x="71" y="161"/>
                </a:cubicBezTo>
                <a:cubicBezTo>
                  <a:pt x="71" y="164"/>
                  <a:pt x="73" y="167"/>
                  <a:pt x="75" y="167"/>
                </a:cubicBezTo>
                <a:cubicBezTo>
                  <a:pt x="92" y="167"/>
                  <a:pt x="92" y="167"/>
                  <a:pt x="92" y="167"/>
                </a:cubicBezTo>
                <a:cubicBezTo>
                  <a:pt x="94" y="167"/>
                  <a:pt x="96" y="164"/>
                  <a:pt x="96" y="161"/>
                </a:cubicBezTo>
                <a:cubicBezTo>
                  <a:pt x="96" y="148"/>
                  <a:pt x="96" y="148"/>
                  <a:pt x="96" y="148"/>
                </a:cubicBezTo>
                <a:cubicBezTo>
                  <a:pt x="105" y="147"/>
                  <a:pt x="113" y="143"/>
                  <a:pt x="120" y="138"/>
                </a:cubicBezTo>
                <a:cubicBezTo>
                  <a:pt x="129" y="147"/>
                  <a:pt x="129" y="147"/>
                  <a:pt x="129" y="147"/>
                </a:cubicBezTo>
                <a:cubicBezTo>
                  <a:pt x="131" y="150"/>
                  <a:pt x="135" y="150"/>
                  <a:pt x="136" y="148"/>
                </a:cubicBezTo>
                <a:cubicBezTo>
                  <a:pt x="148" y="137"/>
                  <a:pt x="148" y="137"/>
                  <a:pt x="148" y="137"/>
                </a:cubicBezTo>
                <a:cubicBezTo>
                  <a:pt x="150" y="135"/>
                  <a:pt x="149" y="132"/>
                  <a:pt x="147" y="130"/>
                </a:cubicBezTo>
                <a:cubicBezTo>
                  <a:pt x="138" y="120"/>
                  <a:pt x="138" y="120"/>
                  <a:pt x="138" y="120"/>
                </a:cubicBezTo>
                <a:cubicBezTo>
                  <a:pt x="143" y="113"/>
                  <a:pt x="146" y="105"/>
                  <a:pt x="148" y="96"/>
                </a:cubicBezTo>
                <a:cubicBezTo>
                  <a:pt x="161" y="96"/>
                  <a:pt x="161" y="96"/>
                  <a:pt x="161" y="96"/>
                </a:cubicBezTo>
                <a:cubicBezTo>
                  <a:pt x="164" y="96"/>
                  <a:pt x="167" y="94"/>
                  <a:pt x="167" y="92"/>
                </a:cubicBezTo>
                <a:cubicBezTo>
                  <a:pt x="167" y="75"/>
                  <a:pt x="167" y="75"/>
                  <a:pt x="167" y="75"/>
                </a:cubicBezTo>
                <a:cubicBezTo>
                  <a:pt x="167" y="73"/>
                  <a:pt x="164" y="71"/>
                  <a:pt x="161" y="71"/>
                </a:cubicBezTo>
                <a:close/>
                <a:moveTo>
                  <a:pt x="83" y="114"/>
                </a:moveTo>
                <a:cubicBezTo>
                  <a:pt x="66" y="114"/>
                  <a:pt x="52" y="101"/>
                  <a:pt x="52" y="84"/>
                </a:cubicBezTo>
                <a:cubicBezTo>
                  <a:pt x="52" y="67"/>
                  <a:pt x="66" y="53"/>
                  <a:pt x="83" y="53"/>
                </a:cubicBezTo>
                <a:cubicBezTo>
                  <a:pt x="100" y="53"/>
                  <a:pt x="114" y="67"/>
                  <a:pt x="114" y="84"/>
                </a:cubicBezTo>
                <a:cubicBezTo>
                  <a:pt x="114" y="101"/>
                  <a:pt x="100" y="114"/>
                  <a:pt x="83" y="114"/>
                </a:cubicBezTo>
                <a:close/>
              </a:path>
            </a:pathLst>
          </a:custGeom>
          <a:solidFill>
            <a:schemeClr val="accent1">
              <a:lumMod val="75000"/>
              <a:alpha val="100000"/>
            </a:schemeClr>
          </a:solidFill>
        </p:spPr>
      </p:sp>
      <p:sp>
        <p:nvSpPr>
          <p:cNvPr id="9" name="Freeform 9"/>
          <p:cNvSpPr/>
          <p:nvPr/>
        </p:nvSpPr>
        <p:spPr>
          <a:xfrm>
            <a:off x="1554102" y="4121837"/>
            <a:ext cx="318897" cy="316706"/>
          </a:xfrm>
          <a:custGeom>
            <a:avLst/>
            <a:gdLst/>
            <a:ahLst/>
            <a:cxnLst/>
            <a:rect l="l" t="t" r="r" b="b"/>
            <a:pathLst>
              <a:path w="121" h="120">
                <a:moveTo>
                  <a:pt x="117" y="51"/>
                </a:moveTo>
                <a:cubicBezTo>
                  <a:pt x="108" y="51"/>
                  <a:pt x="108" y="51"/>
                  <a:pt x="108" y="51"/>
                </a:cubicBezTo>
                <a:cubicBezTo>
                  <a:pt x="106" y="44"/>
                  <a:pt x="104" y="38"/>
                  <a:pt x="100" y="33"/>
                </a:cubicBezTo>
                <a:cubicBezTo>
                  <a:pt x="107" y="27"/>
                  <a:pt x="107" y="27"/>
                  <a:pt x="107" y="27"/>
                </a:cubicBezTo>
                <a:cubicBezTo>
                  <a:pt x="109" y="25"/>
                  <a:pt x="109" y="23"/>
                  <a:pt x="108" y="22"/>
                </a:cubicBezTo>
                <a:cubicBezTo>
                  <a:pt x="99" y="13"/>
                  <a:pt x="99" y="13"/>
                  <a:pt x="99" y="13"/>
                </a:cubicBezTo>
                <a:cubicBezTo>
                  <a:pt x="98" y="12"/>
                  <a:pt x="96" y="12"/>
                  <a:pt x="94" y="14"/>
                </a:cubicBezTo>
                <a:cubicBezTo>
                  <a:pt x="87" y="20"/>
                  <a:pt x="87" y="20"/>
                  <a:pt x="87" y="20"/>
                </a:cubicBezTo>
                <a:cubicBezTo>
                  <a:pt x="82" y="17"/>
                  <a:pt x="76" y="14"/>
                  <a:pt x="70" y="13"/>
                </a:cubicBezTo>
                <a:cubicBezTo>
                  <a:pt x="70" y="4"/>
                  <a:pt x="70" y="4"/>
                  <a:pt x="70" y="4"/>
                </a:cubicBezTo>
                <a:cubicBezTo>
                  <a:pt x="70" y="1"/>
                  <a:pt x="69" y="0"/>
                  <a:pt x="67" y="0"/>
                </a:cubicBezTo>
                <a:cubicBezTo>
                  <a:pt x="55" y="0"/>
                  <a:pt x="55" y="0"/>
                  <a:pt x="55" y="0"/>
                </a:cubicBezTo>
                <a:cubicBezTo>
                  <a:pt x="53" y="0"/>
                  <a:pt x="52" y="1"/>
                  <a:pt x="52" y="4"/>
                </a:cubicBezTo>
                <a:cubicBezTo>
                  <a:pt x="52" y="13"/>
                  <a:pt x="52" y="13"/>
                  <a:pt x="52" y="13"/>
                </a:cubicBezTo>
                <a:cubicBezTo>
                  <a:pt x="45" y="14"/>
                  <a:pt x="39" y="17"/>
                  <a:pt x="34" y="20"/>
                </a:cubicBezTo>
                <a:cubicBezTo>
                  <a:pt x="28" y="14"/>
                  <a:pt x="28" y="14"/>
                  <a:pt x="28" y="14"/>
                </a:cubicBezTo>
                <a:cubicBezTo>
                  <a:pt x="26" y="12"/>
                  <a:pt x="24" y="12"/>
                  <a:pt x="22" y="13"/>
                </a:cubicBezTo>
                <a:cubicBezTo>
                  <a:pt x="14" y="22"/>
                  <a:pt x="14" y="22"/>
                  <a:pt x="14" y="22"/>
                </a:cubicBezTo>
                <a:cubicBezTo>
                  <a:pt x="13" y="23"/>
                  <a:pt x="13" y="25"/>
                  <a:pt x="15" y="27"/>
                </a:cubicBezTo>
                <a:cubicBezTo>
                  <a:pt x="21" y="33"/>
                  <a:pt x="21" y="33"/>
                  <a:pt x="21" y="33"/>
                </a:cubicBezTo>
                <a:cubicBezTo>
                  <a:pt x="18" y="38"/>
                  <a:pt x="15" y="44"/>
                  <a:pt x="14" y="51"/>
                </a:cubicBezTo>
                <a:cubicBezTo>
                  <a:pt x="5" y="51"/>
                  <a:pt x="5" y="51"/>
                  <a:pt x="5" y="51"/>
                </a:cubicBezTo>
                <a:cubicBezTo>
                  <a:pt x="2" y="51"/>
                  <a:pt x="0" y="52"/>
                  <a:pt x="0" y="54"/>
                </a:cubicBezTo>
                <a:cubicBezTo>
                  <a:pt x="0" y="66"/>
                  <a:pt x="0" y="66"/>
                  <a:pt x="0" y="66"/>
                </a:cubicBezTo>
                <a:cubicBezTo>
                  <a:pt x="0" y="68"/>
                  <a:pt x="2" y="69"/>
                  <a:pt x="5" y="69"/>
                </a:cubicBezTo>
                <a:cubicBezTo>
                  <a:pt x="14" y="69"/>
                  <a:pt x="14" y="69"/>
                  <a:pt x="14" y="69"/>
                </a:cubicBezTo>
                <a:cubicBezTo>
                  <a:pt x="15" y="76"/>
                  <a:pt x="18" y="81"/>
                  <a:pt x="21" y="87"/>
                </a:cubicBezTo>
                <a:cubicBezTo>
                  <a:pt x="15" y="93"/>
                  <a:pt x="15" y="93"/>
                  <a:pt x="15" y="93"/>
                </a:cubicBezTo>
                <a:cubicBezTo>
                  <a:pt x="13" y="95"/>
                  <a:pt x="13" y="97"/>
                  <a:pt x="14" y="98"/>
                </a:cubicBezTo>
                <a:cubicBezTo>
                  <a:pt x="22" y="107"/>
                  <a:pt x="22" y="107"/>
                  <a:pt x="22" y="107"/>
                </a:cubicBezTo>
                <a:cubicBezTo>
                  <a:pt x="24" y="108"/>
                  <a:pt x="26" y="108"/>
                  <a:pt x="28" y="106"/>
                </a:cubicBezTo>
                <a:cubicBezTo>
                  <a:pt x="34" y="100"/>
                  <a:pt x="34" y="100"/>
                  <a:pt x="34" y="100"/>
                </a:cubicBezTo>
                <a:cubicBezTo>
                  <a:pt x="39" y="103"/>
                  <a:pt x="45" y="106"/>
                  <a:pt x="52" y="107"/>
                </a:cubicBezTo>
                <a:cubicBezTo>
                  <a:pt x="52" y="116"/>
                  <a:pt x="52" y="116"/>
                  <a:pt x="52" y="116"/>
                </a:cubicBezTo>
                <a:cubicBezTo>
                  <a:pt x="52" y="118"/>
                  <a:pt x="53" y="120"/>
                  <a:pt x="55" y="120"/>
                </a:cubicBezTo>
                <a:cubicBezTo>
                  <a:pt x="67" y="120"/>
                  <a:pt x="67" y="120"/>
                  <a:pt x="67" y="120"/>
                </a:cubicBezTo>
                <a:cubicBezTo>
                  <a:pt x="69" y="120"/>
                  <a:pt x="70" y="118"/>
                  <a:pt x="70" y="116"/>
                </a:cubicBezTo>
                <a:cubicBezTo>
                  <a:pt x="70" y="107"/>
                  <a:pt x="70" y="107"/>
                  <a:pt x="70" y="107"/>
                </a:cubicBezTo>
                <a:cubicBezTo>
                  <a:pt x="76" y="106"/>
                  <a:pt x="82" y="103"/>
                  <a:pt x="87" y="100"/>
                </a:cubicBezTo>
                <a:cubicBezTo>
                  <a:pt x="94" y="106"/>
                  <a:pt x="94" y="106"/>
                  <a:pt x="94" y="106"/>
                </a:cubicBezTo>
                <a:cubicBezTo>
                  <a:pt x="96" y="108"/>
                  <a:pt x="98" y="108"/>
                  <a:pt x="99" y="107"/>
                </a:cubicBezTo>
                <a:cubicBezTo>
                  <a:pt x="108" y="98"/>
                  <a:pt x="108" y="98"/>
                  <a:pt x="108" y="98"/>
                </a:cubicBezTo>
                <a:cubicBezTo>
                  <a:pt x="109" y="97"/>
                  <a:pt x="109" y="95"/>
                  <a:pt x="107" y="93"/>
                </a:cubicBezTo>
                <a:cubicBezTo>
                  <a:pt x="100" y="87"/>
                  <a:pt x="100" y="87"/>
                  <a:pt x="100" y="87"/>
                </a:cubicBezTo>
                <a:cubicBezTo>
                  <a:pt x="104" y="81"/>
                  <a:pt x="106" y="76"/>
                  <a:pt x="108" y="69"/>
                </a:cubicBezTo>
                <a:cubicBezTo>
                  <a:pt x="117" y="69"/>
                  <a:pt x="117" y="69"/>
                  <a:pt x="117" y="69"/>
                </a:cubicBezTo>
                <a:cubicBezTo>
                  <a:pt x="119" y="69"/>
                  <a:pt x="121" y="68"/>
                  <a:pt x="121" y="66"/>
                </a:cubicBezTo>
                <a:cubicBezTo>
                  <a:pt x="121" y="54"/>
                  <a:pt x="121" y="54"/>
                  <a:pt x="121" y="54"/>
                </a:cubicBezTo>
                <a:cubicBezTo>
                  <a:pt x="121" y="52"/>
                  <a:pt x="119" y="51"/>
                  <a:pt x="117" y="51"/>
                </a:cubicBezTo>
                <a:close/>
                <a:moveTo>
                  <a:pt x="61" y="82"/>
                </a:moveTo>
                <a:cubicBezTo>
                  <a:pt x="48" y="82"/>
                  <a:pt x="38" y="72"/>
                  <a:pt x="38" y="60"/>
                </a:cubicBezTo>
                <a:cubicBezTo>
                  <a:pt x="38" y="48"/>
                  <a:pt x="48" y="38"/>
                  <a:pt x="61" y="38"/>
                </a:cubicBezTo>
                <a:cubicBezTo>
                  <a:pt x="73" y="38"/>
                  <a:pt x="83" y="48"/>
                  <a:pt x="83" y="60"/>
                </a:cubicBezTo>
                <a:cubicBezTo>
                  <a:pt x="83" y="72"/>
                  <a:pt x="73" y="82"/>
                  <a:pt x="61" y="82"/>
                </a:cubicBezTo>
                <a:close/>
              </a:path>
            </a:pathLst>
          </a:custGeom>
          <a:solidFill>
            <a:schemeClr val="accent1">
              <a:lumMod val="75000"/>
              <a:alpha val="100000"/>
            </a:schemeClr>
          </a:solidFill>
        </p:spPr>
      </p:sp>
      <p:sp>
        <p:nvSpPr>
          <p:cNvPr id="10" name="Freeform 10"/>
          <p:cNvSpPr/>
          <p:nvPr/>
        </p:nvSpPr>
        <p:spPr>
          <a:xfrm>
            <a:off x="4387341" y="4267290"/>
            <a:ext cx="239744" cy="269843"/>
          </a:xfrm>
          <a:custGeom>
            <a:avLst/>
            <a:gdLst/>
            <a:ahLst/>
            <a:cxnLst/>
            <a:rect l="l" t="t" r="r" b="b"/>
            <a:pathLst>
              <a:path w="91" h="102">
                <a:moveTo>
                  <a:pt x="76" y="45"/>
                </a:moveTo>
                <a:cubicBezTo>
                  <a:pt x="65" y="52"/>
                  <a:pt x="54" y="52"/>
                  <a:pt x="50" y="52"/>
                </a:cubicBezTo>
                <a:cubicBezTo>
                  <a:pt x="11" y="102"/>
                  <a:pt x="11" y="102"/>
                  <a:pt x="11" y="102"/>
                </a:cubicBezTo>
                <a:cubicBezTo>
                  <a:pt x="0" y="93"/>
                  <a:pt x="0" y="93"/>
                  <a:pt x="0" y="93"/>
                </a:cubicBezTo>
                <a:cubicBezTo>
                  <a:pt x="43" y="47"/>
                  <a:pt x="43" y="47"/>
                  <a:pt x="43" y="47"/>
                </a:cubicBezTo>
                <a:cubicBezTo>
                  <a:pt x="42" y="43"/>
                  <a:pt x="40" y="32"/>
                  <a:pt x="45" y="19"/>
                </a:cubicBezTo>
                <a:cubicBezTo>
                  <a:pt x="52" y="4"/>
                  <a:pt x="70" y="0"/>
                  <a:pt x="70" y="0"/>
                </a:cubicBezTo>
                <a:cubicBezTo>
                  <a:pt x="67" y="22"/>
                  <a:pt x="67" y="22"/>
                  <a:pt x="67" y="22"/>
                </a:cubicBezTo>
                <a:cubicBezTo>
                  <a:pt x="68" y="21"/>
                  <a:pt x="69" y="21"/>
                  <a:pt x="70" y="22"/>
                </a:cubicBezTo>
                <a:cubicBezTo>
                  <a:pt x="70" y="22"/>
                  <a:pt x="70" y="23"/>
                  <a:pt x="70" y="24"/>
                </a:cubicBezTo>
                <a:cubicBezTo>
                  <a:pt x="91" y="17"/>
                  <a:pt x="91" y="17"/>
                  <a:pt x="91" y="17"/>
                </a:cubicBezTo>
                <a:cubicBezTo>
                  <a:pt x="91" y="17"/>
                  <a:pt x="90" y="36"/>
                  <a:pt x="76" y="45"/>
                </a:cubicBezTo>
                <a:close/>
              </a:path>
            </a:pathLst>
          </a:custGeom>
          <a:solidFill>
            <a:schemeClr val="accent1">
              <a:lumMod val="75000"/>
              <a:alpha val="100000"/>
            </a:schemeClr>
          </a:solidFill>
        </p:spPr>
      </p:sp>
      <p:sp>
        <p:nvSpPr>
          <p:cNvPr id="11" name="Freeform 11"/>
          <p:cNvSpPr/>
          <p:nvPr/>
        </p:nvSpPr>
        <p:spPr>
          <a:xfrm>
            <a:off x="4049394" y="4452456"/>
            <a:ext cx="461677" cy="429292"/>
          </a:xfrm>
          <a:custGeom>
            <a:avLst/>
            <a:gdLst/>
            <a:ahLst/>
            <a:cxnLst/>
            <a:rect l="l" t="t" r="r" b="b"/>
            <a:pathLst>
              <a:path w="175" h="163">
                <a:moveTo>
                  <a:pt x="77" y="0"/>
                </a:moveTo>
                <a:cubicBezTo>
                  <a:pt x="95" y="0"/>
                  <a:pt x="112" y="6"/>
                  <a:pt x="127" y="16"/>
                </a:cubicBezTo>
                <a:cubicBezTo>
                  <a:pt x="107" y="40"/>
                  <a:pt x="107" y="40"/>
                  <a:pt x="107" y="40"/>
                </a:cubicBezTo>
                <a:cubicBezTo>
                  <a:pt x="100" y="36"/>
                  <a:pt x="92" y="34"/>
                  <a:pt x="84" y="34"/>
                </a:cubicBezTo>
                <a:cubicBezTo>
                  <a:pt x="59" y="34"/>
                  <a:pt x="41" y="54"/>
                  <a:pt x="44" y="80"/>
                </a:cubicBezTo>
                <a:cubicBezTo>
                  <a:pt x="47" y="105"/>
                  <a:pt x="70" y="125"/>
                  <a:pt x="96" y="125"/>
                </a:cubicBezTo>
                <a:cubicBezTo>
                  <a:pt x="121" y="125"/>
                  <a:pt x="138" y="105"/>
                  <a:pt x="135" y="80"/>
                </a:cubicBezTo>
                <a:cubicBezTo>
                  <a:pt x="134" y="71"/>
                  <a:pt x="130" y="63"/>
                  <a:pt x="125" y="56"/>
                </a:cubicBezTo>
                <a:cubicBezTo>
                  <a:pt x="145" y="32"/>
                  <a:pt x="145" y="32"/>
                  <a:pt x="145" y="32"/>
                </a:cubicBezTo>
                <a:cubicBezTo>
                  <a:pt x="158" y="46"/>
                  <a:pt x="166" y="63"/>
                  <a:pt x="169" y="82"/>
                </a:cubicBezTo>
                <a:cubicBezTo>
                  <a:pt x="175" y="127"/>
                  <a:pt x="143" y="163"/>
                  <a:pt x="98" y="163"/>
                </a:cubicBezTo>
                <a:cubicBezTo>
                  <a:pt x="53" y="163"/>
                  <a:pt x="12" y="127"/>
                  <a:pt x="6" y="82"/>
                </a:cubicBezTo>
                <a:cubicBezTo>
                  <a:pt x="0" y="37"/>
                  <a:pt x="31" y="0"/>
                  <a:pt x="77" y="0"/>
                </a:cubicBezTo>
                <a:close/>
              </a:path>
            </a:pathLst>
          </a:custGeom>
          <a:solidFill>
            <a:schemeClr val="accent1">
              <a:lumMod val="75000"/>
              <a:alpha val="100000"/>
            </a:schemeClr>
          </a:solidFill>
        </p:spPr>
      </p:sp>
      <p:sp>
        <p:nvSpPr>
          <p:cNvPr id="12" name="Freeform 12"/>
          <p:cNvSpPr/>
          <p:nvPr/>
        </p:nvSpPr>
        <p:spPr>
          <a:xfrm>
            <a:off x="4188840" y="4568375"/>
            <a:ext cx="195167" cy="181737"/>
          </a:xfrm>
          <a:custGeom>
            <a:avLst/>
            <a:gdLst/>
            <a:ahLst/>
            <a:cxnLst/>
            <a:rect l="l" t="t" r="r" b="b"/>
            <a:pathLst>
              <a:path w="74" h="69">
                <a:moveTo>
                  <a:pt x="42" y="69"/>
                </a:moveTo>
                <a:cubicBezTo>
                  <a:pt x="23" y="69"/>
                  <a:pt x="5" y="54"/>
                  <a:pt x="3" y="35"/>
                </a:cubicBezTo>
                <a:cubicBezTo>
                  <a:pt x="0" y="16"/>
                  <a:pt x="14" y="0"/>
                  <a:pt x="33" y="0"/>
                </a:cubicBezTo>
                <a:cubicBezTo>
                  <a:pt x="38" y="0"/>
                  <a:pt x="44" y="2"/>
                  <a:pt x="49" y="4"/>
                </a:cubicBezTo>
                <a:cubicBezTo>
                  <a:pt x="48" y="6"/>
                  <a:pt x="48" y="9"/>
                  <a:pt x="49" y="11"/>
                </a:cubicBezTo>
                <a:cubicBezTo>
                  <a:pt x="36" y="30"/>
                  <a:pt x="36" y="30"/>
                  <a:pt x="36" y="30"/>
                </a:cubicBezTo>
                <a:cubicBezTo>
                  <a:pt x="42" y="35"/>
                  <a:pt x="42" y="35"/>
                  <a:pt x="42" y="35"/>
                </a:cubicBezTo>
                <a:cubicBezTo>
                  <a:pt x="59" y="20"/>
                  <a:pt x="59" y="20"/>
                  <a:pt x="59" y="20"/>
                </a:cubicBezTo>
                <a:cubicBezTo>
                  <a:pt x="59" y="20"/>
                  <a:pt x="60" y="20"/>
                  <a:pt x="60" y="20"/>
                </a:cubicBezTo>
                <a:cubicBezTo>
                  <a:pt x="62" y="20"/>
                  <a:pt x="64" y="19"/>
                  <a:pt x="66" y="18"/>
                </a:cubicBezTo>
                <a:cubicBezTo>
                  <a:pt x="69" y="23"/>
                  <a:pt x="71" y="29"/>
                  <a:pt x="72" y="35"/>
                </a:cubicBezTo>
                <a:cubicBezTo>
                  <a:pt x="74" y="54"/>
                  <a:pt x="61" y="69"/>
                  <a:pt x="42" y="69"/>
                </a:cubicBezTo>
                <a:close/>
              </a:path>
            </a:pathLst>
          </a:custGeom>
          <a:solidFill>
            <a:schemeClr val="accent1">
              <a:lumMod val="75000"/>
              <a:alpha val="100000"/>
            </a:schemeClr>
          </a:solidFill>
        </p:spPr>
      </p:sp>
      <p:sp>
        <p:nvSpPr>
          <p:cNvPr id="13" name="Freeform 13"/>
          <p:cNvSpPr/>
          <p:nvPr/>
        </p:nvSpPr>
        <p:spPr>
          <a:xfrm>
            <a:off x="4296948" y="4518178"/>
            <a:ext cx="113728" cy="129349"/>
          </a:xfrm>
          <a:custGeom>
            <a:avLst/>
            <a:gdLst/>
            <a:ahLst/>
            <a:cxnLst/>
            <a:rect l="l" t="t" r="r" b="b"/>
            <a:pathLst>
              <a:path w="43" h="49">
                <a:moveTo>
                  <a:pt x="13" y="31"/>
                </a:moveTo>
                <a:cubicBezTo>
                  <a:pt x="11" y="28"/>
                  <a:pt x="12" y="25"/>
                  <a:pt x="14" y="22"/>
                </a:cubicBezTo>
                <a:cubicBezTo>
                  <a:pt x="32" y="0"/>
                  <a:pt x="32" y="0"/>
                  <a:pt x="32" y="0"/>
                </a:cubicBezTo>
                <a:cubicBezTo>
                  <a:pt x="43" y="9"/>
                  <a:pt x="43" y="9"/>
                  <a:pt x="43" y="9"/>
                </a:cubicBezTo>
                <a:cubicBezTo>
                  <a:pt x="24" y="32"/>
                  <a:pt x="24" y="32"/>
                  <a:pt x="24" y="32"/>
                </a:cubicBezTo>
                <a:cubicBezTo>
                  <a:pt x="22" y="34"/>
                  <a:pt x="19" y="35"/>
                  <a:pt x="17" y="34"/>
                </a:cubicBezTo>
                <a:cubicBezTo>
                  <a:pt x="1" y="49"/>
                  <a:pt x="1" y="49"/>
                  <a:pt x="1" y="49"/>
                </a:cubicBezTo>
                <a:cubicBezTo>
                  <a:pt x="0" y="48"/>
                  <a:pt x="0" y="48"/>
                  <a:pt x="0" y="48"/>
                </a:cubicBezTo>
                <a:lnTo>
                  <a:pt x="13" y="31"/>
                </a:lnTo>
                <a:close/>
              </a:path>
            </a:pathLst>
          </a:custGeom>
          <a:solidFill>
            <a:schemeClr val="accent4">
              <a:alpha val="100000"/>
            </a:schemeClr>
          </a:solidFill>
        </p:spPr>
      </p:sp>
      <p:sp>
        <p:nvSpPr>
          <p:cNvPr id="14" name="Freeform 14"/>
          <p:cNvSpPr/>
          <p:nvPr/>
        </p:nvSpPr>
        <p:spPr>
          <a:xfrm>
            <a:off x="2994480" y="2711608"/>
            <a:ext cx="168233" cy="183703"/>
          </a:xfrm>
          <a:custGeom>
            <a:avLst/>
            <a:gdLst/>
            <a:ahLst/>
            <a:cxnLst/>
            <a:rect l="l" t="t" r="r" b="b"/>
            <a:pathLst>
              <a:path w="126" h="140">
                <a:moveTo>
                  <a:pt x="0" y="57"/>
                </a:moveTo>
                <a:lnTo>
                  <a:pt x="48" y="0"/>
                </a:lnTo>
                <a:lnTo>
                  <a:pt x="126" y="85"/>
                </a:lnTo>
                <a:lnTo>
                  <a:pt x="78" y="140"/>
                </a:lnTo>
                <a:lnTo>
                  <a:pt x="0" y="57"/>
                </a:lnTo>
                <a:close/>
              </a:path>
            </a:pathLst>
          </a:custGeom>
          <a:solidFill>
            <a:schemeClr val="accent1">
              <a:alpha val="100000"/>
            </a:schemeClr>
          </a:solidFill>
        </p:spPr>
      </p:sp>
      <p:sp>
        <p:nvSpPr>
          <p:cNvPr id="15" name="Freeform 15"/>
          <p:cNvSpPr/>
          <p:nvPr/>
        </p:nvSpPr>
        <p:spPr>
          <a:xfrm>
            <a:off x="2776861" y="2807327"/>
            <a:ext cx="296432" cy="326720"/>
          </a:xfrm>
          <a:custGeom>
            <a:avLst/>
            <a:gdLst/>
            <a:ahLst/>
            <a:cxnLst/>
            <a:rect l="l" t="t" r="r" b="b"/>
            <a:pathLst>
              <a:path w="94" h="105">
                <a:moveTo>
                  <a:pt x="70" y="0"/>
                </a:moveTo>
                <a:cubicBezTo>
                  <a:pt x="63" y="9"/>
                  <a:pt x="63" y="9"/>
                  <a:pt x="63" y="9"/>
                </a:cubicBezTo>
                <a:cubicBezTo>
                  <a:pt x="21" y="30"/>
                  <a:pt x="21" y="30"/>
                  <a:pt x="21" y="30"/>
                </a:cubicBezTo>
                <a:cubicBezTo>
                  <a:pt x="20" y="30"/>
                  <a:pt x="14" y="33"/>
                  <a:pt x="12" y="37"/>
                </a:cubicBezTo>
                <a:cubicBezTo>
                  <a:pt x="10" y="40"/>
                  <a:pt x="2" y="67"/>
                  <a:pt x="1" y="70"/>
                </a:cubicBezTo>
                <a:cubicBezTo>
                  <a:pt x="0" y="71"/>
                  <a:pt x="0" y="75"/>
                  <a:pt x="0" y="77"/>
                </a:cubicBezTo>
                <a:cubicBezTo>
                  <a:pt x="0" y="78"/>
                  <a:pt x="2" y="93"/>
                  <a:pt x="3" y="102"/>
                </a:cubicBezTo>
                <a:cubicBezTo>
                  <a:pt x="3" y="103"/>
                  <a:pt x="3" y="103"/>
                  <a:pt x="3" y="103"/>
                </a:cubicBezTo>
                <a:cubicBezTo>
                  <a:pt x="3" y="103"/>
                  <a:pt x="3" y="103"/>
                  <a:pt x="3" y="103"/>
                </a:cubicBezTo>
                <a:cubicBezTo>
                  <a:pt x="3" y="103"/>
                  <a:pt x="3" y="104"/>
                  <a:pt x="4" y="105"/>
                </a:cubicBezTo>
                <a:cubicBezTo>
                  <a:pt x="4" y="81"/>
                  <a:pt x="4" y="81"/>
                  <a:pt x="4" y="81"/>
                </a:cubicBezTo>
                <a:cubicBezTo>
                  <a:pt x="20" y="81"/>
                  <a:pt x="20" y="81"/>
                  <a:pt x="20" y="81"/>
                </a:cubicBezTo>
                <a:cubicBezTo>
                  <a:pt x="20" y="75"/>
                  <a:pt x="20" y="75"/>
                  <a:pt x="20" y="75"/>
                </a:cubicBezTo>
                <a:cubicBezTo>
                  <a:pt x="30" y="58"/>
                  <a:pt x="30" y="58"/>
                  <a:pt x="30" y="58"/>
                </a:cubicBezTo>
                <a:cubicBezTo>
                  <a:pt x="32" y="59"/>
                  <a:pt x="37" y="61"/>
                  <a:pt x="40" y="62"/>
                </a:cubicBezTo>
                <a:cubicBezTo>
                  <a:pt x="39" y="64"/>
                  <a:pt x="37" y="68"/>
                  <a:pt x="37" y="69"/>
                </a:cubicBezTo>
                <a:cubicBezTo>
                  <a:pt x="36" y="71"/>
                  <a:pt x="30" y="78"/>
                  <a:pt x="27" y="83"/>
                </a:cubicBezTo>
                <a:cubicBezTo>
                  <a:pt x="25" y="85"/>
                  <a:pt x="24" y="90"/>
                  <a:pt x="28" y="93"/>
                </a:cubicBezTo>
                <a:cubicBezTo>
                  <a:pt x="29" y="94"/>
                  <a:pt x="31" y="95"/>
                  <a:pt x="33" y="95"/>
                </a:cubicBezTo>
                <a:cubicBezTo>
                  <a:pt x="37" y="95"/>
                  <a:pt x="41" y="92"/>
                  <a:pt x="41" y="92"/>
                </a:cubicBezTo>
                <a:cubicBezTo>
                  <a:pt x="41" y="92"/>
                  <a:pt x="41" y="92"/>
                  <a:pt x="41" y="92"/>
                </a:cubicBezTo>
                <a:cubicBezTo>
                  <a:pt x="41" y="92"/>
                  <a:pt x="41" y="92"/>
                  <a:pt x="41" y="92"/>
                </a:cubicBezTo>
                <a:cubicBezTo>
                  <a:pt x="41" y="91"/>
                  <a:pt x="56" y="74"/>
                  <a:pt x="63" y="71"/>
                </a:cubicBezTo>
                <a:cubicBezTo>
                  <a:pt x="69" y="68"/>
                  <a:pt x="87" y="54"/>
                  <a:pt x="87" y="36"/>
                </a:cubicBezTo>
                <a:cubicBezTo>
                  <a:pt x="94" y="26"/>
                  <a:pt x="94" y="26"/>
                  <a:pt x="94" y="26"/>
                </a:cubicBezTo>
                <a:lnTo>
                  <a:pt x="70" y="0"/>
                </a:lnTo>
                <a:close/>
              </a:path>
            </a:pathLst>
          </a:custGeom>
          <a:solidFill>
            <a:schemeClr val="accent1">
              <a:alpha val="100000"/>
            </a:schemeClr>
          </a:solidFill>
        </p:spPr>
      </p:sp>
      <p:sp>
        <p:nvSpPr>
          <p:cNvPr id="16" name="Freeform 16"/>
          <p:cNvSpPr/>
          <p:nvPr/>
        </p:nvSpPr>
        <p:spPr>
          <a:xfrm>
            <a:off x="2603268" y="3068479"/>
            <a:ext cx="467288" cy="345102"/>
          </a:xfrm>
          <a:custGeom>
            <a:avLst/>
            <a:gdLst/>
            <a:ahLst/>
            <a:cxnLst/>
            <a:rect l="l" t="t" r="r" b="b"/>
            <a:pathLst>
              <a:path w="148" h="111">
                <a:moveTo>
                  <a:pt x="124" y="49"/>
                </a:moveTo>
                <a:cubicBezTo>
                  <a:pt x="124" y="104"/>
                  <a:pt x="124" y="104"/>
                  <a:pt x="124" y="104"/>
                </a:cubicBezTo>
                <a:cubicBezTo>
                  <a:pt x="117" y="104"/>
                  <a:pt x="117" y="104"/>
                  <a:pt x="117" y="104"/>
                </a:cubicBezTo>
                <a:cubicBezTo>
                  <a:pt x="117" y="29"/>
                  <a:pt x="117" y="29"/>
                  <a:pt x="117" y="29"/>
                </a:cubicBezTo>
                <a:cubicBezTo>
                  <a:pt x="93" y="29"/>
                  <a:pt x="93" y="29"/>
                  <a:pt x="93" y="29"/>
                </a:cubicBezTo>
                <a:cubicBezTo>
                  <a:pt x="93" y="104"/>
                  <a:pt x="93" y="104"/>
                  <a:pt x="93" y="104"/>
                </a:cubicBezTo>
                <a:cubicBezTo>
                  <a:pt x="86" y="104"/>
                  <a:pt x="86" y="104"/>
                  <a:pt x="86" y="104"/>
                </a:cubicBezTo>
                <a:cubicBezTo>
                  <a:pt x="86" y="14"/>
                  <a:pt x="86" y="14"/>
                  <a:pt x="86" y="14"/>
                </a:cubicBezTo>
                <a:cubicBezTo>
                  <a:pt x="83" y="13"/>
                  <a:pt x="81" y="12"/>
                  <a:pt x="80" y="10"/>
                </a:cubicBezTo>
                <a:cubicBezTo>
                  <a:pt x="77" y="7"/>
                  <a:pt x="77" y="3"/>
                  <a:pt x="78" y="0"/>
                </a:cubicBezTo>
                <a:cubicBezTo>
                  <a:pt x="62" y="0"/>
                  <a:pt x="62" y="0"/>
                  <a:pt x="62" y="0"/>
                </a:cubicBezTo>
                <a:cubicBezTo>
                  <a:pt x="62" y="104"/>
                  <a:pt x="62" y="104"/>
                  <a:pt x="62" y="104"/>
                </a:cubicBezTo>
                <a:cubicBezTo>
                  <a:pt x="55" y="104"/>
                  <a:pt x="55" y="104"/>
                  <a:pt x="55" y="104"/>
                </a:cubicBezTo>
                <a:cubicBezTo>
                  <a:pt x="55" y="36"/>
                  <a:pt x="55" y="36"/>
                  <a:pt x="55" y="36"/>
                </a:cubicBezTo>
                <a:cubicBezTo>
                  <a:pt x="31" y="36"/>
                  <a:pt x="31" y="36"/>
                  <a:pt x="31" y="36"/>
                </a:cubicBezTo>
                <a:cubicBezTo>
                  <a:pt x="31" y="104"/>
                  <a:pt x="31" y="104"/>
                  <a:pt x="31" y="104"/>
                </a:cubicBezTo>
                <a:cubicBezTo>
                  <a:pt x="24" y="104"/>
                  <a:pt x="24" y="104"/>
                  <a:pt x="24" y="104"/>
                </a:cubicBezTo>
                <a:cubicBezTo>
                  <a:pt x="24" y="66"/>
                  <a:pt x="24" y="66"/>
                  <a:pt x="24" y="66"/>
                </a:cubicBezTo>
                <a:cubicBezTo>
                  <a:pt x="0" y="66"/>
                  <a:pt x="0" y="66"/>
                  <a:pt x="0" y="66"/>
                </a:cubicBezTo>
                <a:cubicBezTo>
                  <a:pt x="0" y="104"/>
                  <a:pt x="0" y="104"/>
                  <a:pt x="0" y="104"/>
                </a:cubicBezTo>
                <a:cubicBezTo>
                  <a:pt x="0" y="111"/>
                  <a:pt x="0" y="111"/>
                  <a:pt x="0" y="111"/>
                </a:cubicBezTo>
                <a:cubicBezTo>
                  <a:pt x="148" y="111"/>
                  <a:pt x="148" y="111"/>
                  <a:pt x="148" y="111"/>
                </a:cubicBezTo>
                <a:cubicBezTo>
                  <a:pt x="148" y="104"/>
                  <a:pt x="148" y="104"/>
                  <a:pt x="148" y="104"/>
                </a:cubicBezTo>
                <a:cubicBezTo>
                  <a:pt x="148" y="49"/>
                  <a:pt x="148" y="49"/>
                  <a:pt x="148" y="49"/>
                </a:cubicBezTo>
                <a:lnTo>
                  <a:pt x="124" y="49"/>
                </a:lnTo>
                <a:close/>
              </a:path>
            </a:pathLst>
          </a:custGeom>
          <a:solidFill>
            <a:schemeClr val="accent1">
              <a:alpha val="100000"/>
            </a:schemeClr>
          </a:solidFill>
        </p:spPr>
      </p:sp>
      <p:sp>
        <p:nvSpPr>
          <p:cNvPr id="17" name="TextBox 17"/>
          <p:cNvSpPr txBox="1"/>
          <p:nvPr/>
        </p:nvSpPr>
        <p:spPr>
          <a:xfrm>
            <a:off x="7803896" y="1483382"/>
            <a:ext cx="2987778"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患者反馈收集方法</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7095552" y="1965760"/>
            <a:ext cx="4404466" cy="1875094"/>
          </a:xfrm>
          <a:prstGeom prst="rect">
            <a:avLst/>
          </a:prstGeom>
        </p:spPr>
        <p:txBody>
          <a:bodyPr vert="horz" wrap="square" lIns="66008" tIns="33052" rIns="66008" bIns="33052" rtlCol="0" anchor="t" anchorCtr="0">
            <a:normAutofit/>
          </a:bodyPr>
          <a:lstStyle/>
          <a:p>
            <a:pPr algn="l">
              <a:lnSpc>
                <a:spcPct val="140000"/>
              </a:lnSpc>
            </a:pPr>
            <a:r>
              <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rPr>
              <a:t>通过问卷调查、电话随访等方式，定期收集患者使用关节肽后的反馈意见，包括症状改善情况、不良反应发生情况等。</a:t>
            </a:r>
            <a:endPar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7803896" y="3946954"/>
            <a:ext cx="2987778"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满意度调查内容</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7095605" y="4391232"/>
            <a:ext cx="4404360" cy="1875094"/>
          </a:xfrm>
          <a:prstGeom prst="rect">
            <a:avLst/>
          </a:prstGeom>
        </p:spPr>
        <p:txBody>
          <a:bodyPr vert="horz" wrap="square" lIns="66008" tIns="33052" rIns="66008" bIns="33052" rtlCol="0" anchor="t" anchorCtr="0">
            <a:normAutofit/>
          </a:bodyPr>
          <a:lstStyle/>
          <a:p>
            <a:pPr algn="l">
              <a:lnSpc>
                <a:spcPct val="140000"/>
              </a:lnSpc>
            </a:pPr>
            <a:r>
              <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rPr>
              <a:t>调查患者对关节肽治疗的整体满意度，包括治疗效果、使用方便性、安全性等方面的评价。同时，针对患者反馈的问题和建议，不断优化治疗方案，提高患者的治疗体验和满意度。</a:t>
            </a:r>
            <a:endPar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21" name="Group 21"/>
          <p:cNvGrpSpPr/>
          <p:nvPr/>
        </p:nvGrpSpPr>
        <p:grpSpPr>
          <a:xfrm rot="0">
            <a:off x="1064563" y="93878"/>
            <a:ext cx="10641129" cy="914400"/>
            <a:chOff x="454963" y="93878"/>
            <a:chExt cx="10641129" cy="914400"/>
          </a:xfrm>
        </p:grpSpPr>
        <p:sp>
          <p:nvSpPr>
            <p:cNvPr id="22" name="AutoShape 22"/>
            <p:cNvSpPr/>
            <p:nvPr/>
          </p:nvSpPr>
          <p:spPr>
            <a:xfrm>
              <a:off x="454963" y="331168"/>
              <a:ext cx="84147" cy="84147"/>
            </a:xfrm>
            <a:prstGeom prst="ellipse">
              <a:avLst/>
            </a:prstGeom>
            <a:solidFill>
              <a:schemeClr val="accent1">
                <a:alpha val="100000"/>
              </a:schemeClr>
            </a:solidFill>
          </p:spPr>
        </p:sp>
        <p:sp>
          <p:nvSpPr>
            <p:cNvPr id="23" name="AutoShape 23"/>
            <p:cNvSpPr/>
            <p:nvPr/>
          </p:nvSpPr>
          <p:spPr>
            <a:xfrm>
              <a:off x="575049" y="337743"/>
              <a:ext cx="78137" cy="78137"/>
            </a:xfrm>
            <a:prstGeom prst="ellipse">
              <a:avLst/>
            </a:prstGeom>
            <a:solidFill>
              <a:schemeClr val="accent1">
                <a:alpha val="80000"/>
              </a:schemeClr>
            </a:solidFill>
          </p:spPr>
        </p:sp>
        <p:sp>
          <p:nvSpPr>
            <p:cNvPr id="24" name="AutoShape 24"/>
            <p:cNvSpPr/>
            <p:nvPr/>
          </p:nvSpPr>
          <p:spPr>
            <a:xfrm>
              <a:off x="689125" y="339460"/>
              <a:ext cx="74704" cy="74704"/>
            </a:xfrm>
            <a:prstGeom prst="ellipse">
              <a:avLst/>
            </a:prstGeom>
            <a:solidFill>
              <a:schemeClr val="accent1">
                <a:alpha val="60000"/>
              </a:schemeClr>
            </a:solidFill>
          </p:spPr>
        </p:sp>
        <p:sp>
          <p:nvSpPr>
            <p:cNvPr id="25" name="AutoShape 25"/>
            <p:cNvSpPr/>
            <p:nvPr/>
          </p:nvSpPr>
          <p:spPr>
            <a:xfrm>
              <a:off x="799768" y="348430"/>
              <a:ext cx="69238" cy="69238"/>
            </a:xfrm>
            <a:prstGeom prst="ellipse">
              <a:avLst/>
            </a:prstGeom>
            <a:solidFill>
              <a:schemeClr val="accent1">
                <a:alpha val="40000"/>
              </a:schemeClr>
            </a:solidFill>
          </p:spPr>
        </p:sp>
        <p:sp>
          <p:nvSpPr>
            <p:cNvPr id="26" name="AutoShape 26"/>
            <p:cNvSpPr/>
            <p:nvPr/>
          </p:nvSpPr>
          <p:spPr>
            <a:xfrm>
              <a:off x="904945" y="344297"/>
              <a:ext cx="65594" cy="65594"/>
            </a:xfrm>
            <a:prstGeom prst="ellipse">
              <a:avLst/>
            </a:prstGeom>
            <a:solidFill>
              <a:schemeClr val="accent1">
                <a:alpha val="20000"/>
              </a:schemeClr>
            </a:solidFill>
          </p:spPr>
        </p:sp>
        <p:sp>
          <p:nvSpPr>
            <p:cNvPr id="27" name="AutoShape 27"/>
            <p:cNvSpPr/>
            <p:nvPr/>
          </p:nvSpPr>
          <p:spPr>
            <a:xfrm>
              <a:off x="454963" y="448942"/>
              <a:ext cx="84147" cy="84147"/>
            </a:xfrm>
            <a:prstGeom prst="ellipse">
              <a:avLst/>
            </a:prstGeom>
            <a:solidFill>
              <a:schemeClr val="accent1">
                <a:alpha val="100000"/>
              </a:schemeClr>
            </a:solidFill>
          </p:spPr>
        </p:sp>
        <p:sp>
          <p:nvSpPr>
            <p:cNvPr id="28" name="AutoShape 28"/>
            <p:cNvSpPr/>
            <p:nvPr/>
          </p:nvSpPr>
          <p:spPr>
            <a:xfrm>
              <a:off x="575049" y="455517"/>
              <a:ext cx="78137" cy="78137"/>
            </a:xfrm>
            <a:prstGeom prst="ellipse">
              <a:avLst/>
            </a:prstGeom>
            <a:solidFill>
              <a:schemeClr val="accent1">
                <a:alpha val="80000"/>
              </a:schemeClr>
            </a:solidFill>
          </p:spPr>
        </p:sp>
        <p:sp>
          <p:nvSpPr>
            <p:cNvPr id="29" name="AutoShape 29"/>
            <p:cNvSpPr/>
            <p:nvPr/>
          </p:nvSpPr>
          <p:spPr>
            <a:xfrm>
              <a:off x="689125" y="457233"/>
              <a:ext cx="74704" cy="74704"/>
            </a:xfrm>
            <a:prstGeom prst="ellipse">
              <a:avLst/>
            </a:prstGeom>
            <a:solidFill>
              <a:schemeClr val="accent1">
                <a:alpha val="60000"/>
              </a:schemeClr>
            </a:solidFill>
          </p:spPr>
        </p:sp>
        <p:sp>
          <p:nvSpPr>
            <p:cNvPr id="30" name="AutoShape 30"/>
            <p:cNvSpPr/>
            <p:nvPr/>
          </p:nvSpPr>
          <p:spPr>
            <a:xfrm>
              <a:off x="799768" y="466203"/>
              <a:ext cx="69238" cy="69238"/>
            </a:xfrm>
            <a:prstGeom prst="ellipse">
              <a:avLst/>
            </a:prstGeom>
            <a:solidFill>
              <a:schemeClr val="accent1">
                <a:alpha val="40000"/>
              </a:schemeClr>
            </a:solidFill>
          </p:spPr>
        </p:sp>
        <p:sp>
          <p:nvSpPr>
            <p:cNvPr id="31" name="AutoShape 31"/>
            <p:cNvSpPr/>
            <p:nvPr/>
          </p:nvSpPr>
          <p:spPr>
            <a:xfrm>
              <a:off x="904945" y="462070"/>
              <a:ext cx="65594" cy="65594"/>
            </a:xfrm>
            <a:prstGeom prst="ellipse">
              <a:avLst/>
            </a:prstGeom>
            <a:solidFill>
              <a:schemeClr val="accent1">
                <a:alpha val="20000"/>
              </a:schemeClr>
            </a:solidFill>
          </p:spPr>
        </p:sp>
        <p:sp>
          <p:nvSpPr>
            <p:cNvPr id="32" name="AutoShape 32"/>
            <p:cNvSpPr/>
            <p:nvPr/>
          </p:nvSpPr>
          <p:spPr>
            <a:xfrm>
              <a:off x="454963" y="566715"/>
              <a:ext cx="84147" cy="84147"/>
            </a:xfrm>
            <a:prstGeom prst="ellipse">
              <a:avLst/>
            </a:prstGeom>
            <a:solidFill>
              <a:schemeClr val="accent1">
                <a:alpha val="100000"/>
              </a:schemeClr>
            </a:solidFill>
          </p:spPr>
        </p:sp>
        <p:sp>
          <p:nvSpPr>
            <p:cNvPr id="33" name="AutoShape 33"/>
            <p:cNvSpPr/>
            <p:nvPr/>
          </p:nvSpPr>
          <p:spPr>
            <a:xfrm>
              <a:off x="575049" y="573291"/>
              <a:ext cx="78137" cy="78137"/>
            </a:xfrm>
            <a:prstGeom prst="ellipse">
              <a:avLst/>
            </a:prstGeom>
            <a:solidFill>
              <a:schemeClr val="accent1">
                <a:alpha val="80000"/>
              </a:schemeClr>
            </a:solidFill>
          </p:spPr>
        </p:sp>
        <p:sp>
          <p:nvSpPr>
            <p:cNvPr id="34" name="AutoShape 34"/>
            <p:cNvSpPr/>
            <p:nvPr/>
          </p:nvSpPr>
          <p:spPr>
            <a:xfrm>
              <a:off x="689125" y="575007"/>
              <a:ext cx="74704" cy="74704"/>
            </a:xfrm>
            <a:prstGeom prst="ellipse">
              <a:avLst/>
            </a:prstGeom>
            <a:solidFill>
              <a:schemeClr val="accent1">
                <a:alpha val="60000"/>
              </a:schemeClr>
            </a:solidFill>
          </p:spPr>
        </p:sp>
        <p:sp>
          <p:nvSpPr>
            <p:cNvPr id="35" name="AutoShape 35"/>
            <p:cNvSpPr/>
            <p:nvPr/>
          </p:nvSpPr>
          <p:spPr>
            <a:xfrm>
              <a:off x="799768" y="583977"/>
              <a:ext cx="69238" cy="69238"/>
            </a:xfrm>
            <a:prstGeom prst="ellipse">
              <a:avLst/>
            </a:prstGeom>
            <a:solidFill>
              <a:schemeClr val="accent1">
                <a:alpha val="40000"/>
              </a:schemeClr>
            </a:solidFill>
          </p:spPr>
        </p:sp>
        <p:sp>
          <p:nvSpPr>
            <p:cNvPr id="36" name="AutoShape 36"/>
            <p:cNvSpPr/>
            <p:nvPr/>
          </p:nvSpPr>
          <p:spPr>
            <a:xfrm>
              <a:off x="904945" y="579844"/>
              <a:ext cx="65594" cy="65594"/>
            </a:xfrm>
            <a:prstGeom prst="ellipse">
              <a:avLst/>
            </a:prstGeom>
            <a:solidFill>
              <a:schemeClr val="accent1">
                <a:alpha val="20000"/>
              </a:schemeClr>
            </a:solidFill>
          </p:spPr>
        </p:sp>
        <p:sp>
          <p:nvSpPr>
            <p:cNvPr id="37" name="AutoShape 37"/>
            <p:cNvSpPr/>
            <p:nvPr/>
          </p:nvSpPr>
          <p:spPr>
            <a:xfrm>
              <a:off x="454963" y="684489"/>
              <a:ext cx="84147" cy="84147"/>
            </a:xfrm>
            <a:prstGeom prst="ellipse">
              <a:avLst/>
            </a:prstGeom>
            <a:solidFill>
              <a:schemeClr val="accent1">
                <a:alpha val="100000"/>
              </a:schemeClr>
            </a:solidFill>
          </p:spPr>
        </p:sp>
        <p:sp>
          <p:nvSpPr>
            <p:cNvPr id="38" name="AutoShape 38"/>
            <p:cNvSpPr/>
            <p:nvPr/>
          </p:nvSpPr>
          <p:spPr>
            <a:xfrm>
              <a:off x="575049" y="691064"/>
              <a:ext cx="78137" cy="78137"/>
            </a:xfrm>
            <a:prstGeom prst="ellipse">
              <a:avLst/>
            </a:prstGeom>
            <a:solidFill>
              <a:schemeClr val="accent1">
                <a:alpha val="80000"/>
              </a:schemeClr>
            </a:solidFill>
          </p:spPr>
        </p:sp>
        <p:sp>
          <p:nvSpPr>
            <p:cNvPr id="39" name="AutoShape 39"/>
            <p:cNvSpPr/>
            <p:nvPr/>
          </p:nvSpPr>
          <p:spPr>
            <a:xfrm>
              <a:off x="689125" y="692781"/>
              <a:ext cx="74704" cy="74704"/>
            </a:xfrm>
            <a:prstGeom prst="ellipse">
              <a:avLst/>
            </a:prstGeom>
            <a:solidFill>
              <a:schemeClr val="accent1">
                <a:alpha val="60000"/>
              </a:schemeClr>
            </a:solidFill>
          </p:spPr>
        </p:sp>
        <p:sp>
          <p:nvSpPr>
            <p:cNvPr id="40" name="AutoShape 40"/>
            <p:cNvSpPr/>
            <p:nvPr/>
          </p:nvSpPr>
          <p:spPr>
            <a:xfrm>
              <a:off x="799768" y="701751"/>
              <a:ext cx="69238" cy="69238"/>
            </a:xfrm>
            <a:prstGeom prst="ellipse">
              <a:avLst/>
            </a:prstGeom>
            <a:solidFill>
              <a:schemeClr val="accent1">
                <a:alpha val="40000"/>
              </a:schemeClr>
            </a:solidFill>
          </p:spPr>
        </p:sp>
        <p:sp>
          <p:nvSpPr>
            <p:cNvPr id="41" name="AutoShape 41"/>
            <p:cNvSpPr/>
            <p:nvPr/>
          </p:nvSpPr>
          <p:spPr>
            <a:xfrm>
              <a:off x="904945" y="697618"/>
              <a:ext cx="65594" cy="65594"/>
            </a:xfrm>
            <a:prstGeom prst="ellipse">
              <a:avLst/>
            </a:prstGeom>
            <a:solidFill>
              <a:schemeClr val="accent1">
                <a:alpha val="20000"/>
              </a:schemeClr>
            </a:solidFill>
          </p:spPr>
        </p:sp>
        <p:sp>
          <p:nvSpPr>
            <p:cNvPr id="42" name="TextBox 42"/>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患者反馈收集和满意度调查</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3" name="图片 42" descr="龙康壮LOGO"/>
          <p:cNvPicPr>
            <a:picLocks noChangeAspect="1"/>
          </p:cNvPicPr>
          <p:nvPr/>
        </p:nvPicPr>
        <p:blipFill>
          <a:blip r:embed="rId2"/>
          <a:stretch>
            <a:fillRect/>
          </a:stretch>
        </p:blipFill>
        <p:spPr>
          <a:xfrm>
            <a:off x="76200" y="27305"/>
            <a:ext cx="513715" cy="602615"/>
          </a:xfrm>
          <a:prstGeom prst="rect">
            <a:avLst/>
          </a:prstGeom>
        </p:spPr>
      </p:pic>
      <p:sp>
        <p:nvSpPr>
          <p:cNvPr id="44" name="文本框 43"/>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rPr>
              <a:t>05</a:t>
            </a:r>
            <a:endPar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腰酸背痛缓解效果分析</a:t>
            </a:r>
            <a:endPar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5" name="图片 4" descr="龙康壮LOGO"/>
          <p:cNvPicPr>
            <a:picLocks noChangeAspect="1"/>
          </p:cNvPicPr>
          <p:nvPr/>
        </p:nvPicPr>
        <p:blipFill>
          <a:blip r:embed="rId2"/>
          <a:stretch>
            <a:fillRect/>
          </a:stretch>
        </p:blipFill>
        <p:spPr>
          <a:xfrm>
            <a:off x="76200" y="27305"/>
            <a:ext cx="513715" cy="602615"/>
          </a:xfrm>
          <a:prstGeom prst="rect">
            <a:avLst/>
          </a:prstGeom>
        </p:spPr>
      </p:pic>
      <p:sp>
        <p:nvSpPr>
          <p:cNvPr id="6" name="文本框 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416218" y="1873250"/>
            <a:ext cx="2285143" cy="2439670"/>
          </a:xfrm>
          <a:prstGeom prst="rect">
            <a:avLst/>
          </a:prstGeom>
        </p:spPr>
      </p:pic>
      <p:pic>
        <p:nvPicPr>
          <p:cNvPr id="3" name="Picture 3"/>
          <p:cNvPicPr>
            <a:picLocks noChangeAspect="1"/>
          </p:cNvPicPr>
          <p:nvPr/>
        </p:nvPicPr>
        <p:blipFill>
          <a:blip r:embed="rId3"/>
          <a:srcRect l="16989" r="16989"/>
          <a:stretch>
            <a:fillRect/>
          </a:stretch>
        </p:blipFill>
        <p:spPr>
          <a:xfrm>
            <a:off x="705451" y="1873250"/>
            <a:ext cx="2286000" cy="2308332"/>
          </a:xfrm>
          <a:prstGeom prst="rect">
            <a:avLst/>
          </a:prstGeom>
        </p:spPr>
      </p:pic>
      <p:pic>
        <p:nvPicPr>
          <p:cNvPr id="4" name="Picture 4"/>
          <p:cNvPicPr>
            <a:picLocks noChangeAspect="1"/>
          </p:cNvPicPr>
          <p:nvPr/>
        </p:nvPicPr>
        <p:blipFill>
          <a:blip r:embed="rId4"/>
          <a:srcRect l="11876" b="1102"/>
          <a:stretch>
            <a:fillRect/>
          </a:stretch>
        </p:blipFill>
        <p:spPr>
          <a:xfrm>
            <a:off x="9265251" y="1892300"/>
            <a:ext cx="2271183" cy="2420620"/>
          </a:xfrm>
          <a:prstGeom prst="rect">
            <a:avLst/>
          </a:prstGeom>
        </p:spPr>
      </p:pic>
      <p:pic>
        <p:nvPicPr>
          <p:cNvPr id="5" name="Picture 5"/>
          <p:cNvPicPr>
            <a:picLocks noChangeAspect="1"/>
          </p:cNvPicPr>
          <p:nvPr/>
        </p:nvPicPr>
        <p:blipFill>
          <a:blip r:embed="rId5"/>
          <a:srcRect t="8312" b="8312"/>
          <a:stretch>
            <a:fillRect/>
          </a:stretch>
        </p:blipFill>
        <p:spPr>
          <a:xfrm>
            <a:off x="3571418" y="1892300"/>
            <a:ext cx="2266949" cy="2420620"/>
          </a:xfrm>
          <a:prstGeom prst="rect">
            <a:avLst/>
          </a:prstGeom>
        </p:spPr>
      </p:pic>
      <p:sp>
        <p:nvSpPr>
          <p:cNvPr id="6" name="AutoShape 6"/>
          <p:cNvSpPr/>
          <p:nvPr/>
        </p:nvSpPr>
        <p:spPr>
          <a:xfrm>
            <a:off x="6416218" y="3460761"/>
            <a:ext cx="2285143" cy="745998"/>
          </a:xfrm>
          <a:prstGeom prst="rect">
            <a:avLst/>
          </a:prstGeom>
          <a:solidFill>
            <a:schemeClr val="accent1">
              <a:alpha val="100000"/>
            </a:schemeClr>
          </a:solidFill>
        </p:spPr>
      </p:sp>
      <p:sp>
        <p:nvSpPr>
          <p:cNvPr id="7" name="AutoShape 7"/>
          <p:cNvSpPr/>
          <p:nvPr/>
        </p:nvSpPr>
        <p:spPr>
          <a:xfrm>
            <a:off x="6416218" y="4197615"/>
            <a:ext cx="2288381" cy="2112169"/>
          </a:xfrm>
          <a:prstGeom prst="rect">
            <a:avLst/>
          </a:prstGeom>
          <a:solidFill>
            <a:schemeClr val="accent1">
              <a:lumMod val="50000"/>
              <a:alpha val="100000"/>
            </a:schemeClr>
          </a:solidFill>
        </p:spPr>
      </p:sp>
      <p:sp>
        <p:nvSpPr>
          <p:cNvPr id="8" name="AutoShape 8"/>
          <p:cNvSpPr/>
          <p:nvPr/>
        </p:nvSpPr>
        <p:spPr>
          <a:xfrm>
            <a:off x="3571418" y="3460761"/>
            <a:ext cx="2285429" cy="852159"/>
          </a:xfrm>
          <a:prstGeom prst="rect">
            <a:avLst/>
          </a:prstGeom>
          <a:solidFill>
            <a:schemeClr val="accent1">
              <a:alpha val="100000"/>
            </a:schemeClr>
          </a:solidFill>
        </p:spPr>
      </p:sp>
      <p:sp>
        <p:nvSpPr>
          <p:cNvPr id="9" name="AutoShape 9"/>
          <p:cNvSpPr/>
          <p:nvPr/>
        </p:nvSpPr>
        <p:spPr>
          <a:xfrm>
            <a:off x="3571418" y="4206759"/>
            <a:ext cx="2288096" cy="2103025"/>
          </a:xfrm>
          <a:prstGeom prst="rect">
            <a:avLst/>
          </a:prstGeom>
          <a:solidFill>
            <a:schemeClr val="accent1">
              <a:lumMod val="50000"/>
              <a:alpha val="100000"/>
            </a:schemeClr>
          </a:solidFill>
        </p:spPr>
      </p:sp>
      <p:sp>
        <p:nvSpPr>
          <p:cNvPr id="10" name="AutoShape 10"/>
          <p:cNvSpPr/>
          <p:nvPr/>
        </p:nvSpPr>
        <p:spPr>
          <a:xfrm>
            <a:off x="9265251" y="3460761"/>
            <a:ext cx="2286000" cy="745998"/>
          </a:xfrm>
          <a:prstGeom prst="rect">
            <a:avLst/>
          </a:prstGeom>
          <a:solidFill>
            <a:schemeClr val="accent1">
              <a:alpha val="100000"/>
            </a:schemeClr>
          </a:solidFill>
        </p:spPr>
      </p:sp>
      <p:sp>
        <p:nvSpPr>
          <p:cNvPr id="11" name="AutoShape 11"/>
          <p:cNvSpPr/>
          <p:nvPr/>
        </p:nvSpPr>
        <p:spPr>
          <a:xfrm>
            <a:off x="9265251" y="4204473"/>
            <a:ext cx="2286000" cy="2105311"/>
          </a:xfrm>
          <a:prstGeom prst="rect">
            <a:avLst/>
          </a:prstGeom>
          <a:solidFill>
            <a:schemeClr val="accent1">
              <a:lumMod val="50000"/>
              <a:alpha val="100000"/>
            </a:schemeClr>
          </a:solidFill>
        </p:spPr>
      </p:sp>
      <p:grpSp>
        <p:nvGrpSpPr>
          <p:cNvPr id="12" name="Group 12"/>
          <p:cNvGrpSpPr/>
          <p:nvPr/>
        </p:nvGrpSpPr>
        <p:grpSpPr>
          <a:xfrm rot="0">
            <a:off x="705451" y="3460761"/>
            <a:ext cx="2286000" cy="2849023"/>
            <a:chOff x="705451" y="3460761"/>
            <a:chExt cx="2286000" cy="2849023"/>
          </a:xfrm>
        </p:grpSpPr>
        <p:sp>
          <p:nvSpPr>
            <p:cNvPr id="13" name="AutoShape 13"/>
            <p:cNvSpPr/>
            <p:nvPr/>
          </p:nvSpPr>
          <p:spPr>
            <a:xfrm>
              <a:off x="705451" y="3460761"/>
              <a:ext cx="2286000" cy="883920"/>
            </a:xfrm>
            <a:prstGeom prst="rect">
              <a:avLst/>
            </a:prstGeom>
            <a:solidFill>
              <a:schemeClr val="accent1">
                <a:alpha val="100000"/>
              </a:schemeClr>
            </a:solidFill>
          </p:spPr>
        </p:sp>
        <p:sp>
          <p:nvSpPr>
            <p:cNvPr id="14" name="AutoShape 14"/>
            <p:cNvSpPr/>
            <p:nvPr/>
          </p:nvSpPr>
          <p:spPr>
            <a:xfrm>
              <a:off x="705451" y="4206759"/>
              <a:ext cx="2286000" cy="2103025"/>
            </a:xfrm>
            <a:prstGeom prst="rect">
              <a:avLst/>
            </a:prstGeom>
            <a:solidFill>
              <a:schemeClr val="accent1">
                <a:lumMod val="50000"/>
                <a:alpha val="100000"/>
              </a:schemeClr>
            </a:solidFill>
          </p:spPr>
        </p:sp>
      </p:grpSp>
      <p:grpSp>
        <p:nvGrpSpPr>
          <p:cNvPr id="15" name="Group 15"/>
          <p:cNvGrpSpPr/>
          <p:nvPr/>
        </p:nvGrpSpPr>
        <p:grpSpPr>
          <a:xfrm rot="0">
            <a:off x="1140763" y="93878"/>
            <a:ext cx="10641129" cy="914400"/>
            <a:chOff x="454963" y="93878"/>
            <a:chExt cx="10641129" cy="914400"/>
          </a:xfrm>
        </p:grpSpPr>
        <p:sp>
          <p:nvSpPr>
            <p:cNvPr id="16" name="AutoShape 16"/>
            <p:cNvSpPr/>
            <p:nvPr/>
          </p:nvSpPr>
          <p:spPr>
            <a:xfrm>
              <a:off x="454963" y="331168"/>
              <a:ext cx="84147" cy="84147"/>
            </a:xfrm>
            <a:prstGeom prst="ellipse">
              <a:avLst/>
            </a:prstGeom>
            <a:solidFill>
              <a:schemeClr val="accent1">
                <a:alpha val="100000"/>
              </a:schemeClr>
            </a:solidFill>
          </p:spPr>
        </p:sp>
        <p:sp>
          <p:nvSpPr>
            <p:cNvPr id="17" name="AutoShape 17"/>
            <p:cNvSpPr/>
            <p:nvPr/>
          </p:nvSpPr>
          <p:spPr>
            <a:xfrm>
              <a:off x="575049" y="337743"/>
              <a:ext cx="78137" cy="78137"/>
            </a:xfrm>
            <a:prstGeom prst="ellipse">
              <a:avLst/>
            </a:prstGeom>
            <a:solidFill>
              <a:schemeClr val="accent1">
                <a:alpha val="80000"/>
              </a:schemeClr>
            </a:solidFill>
          </p:spPr>
        </p:sp>
        <p:sp>
          <p:nvSpPr>
            <p:cNvPr id="18" name="AutoShape 18"/>
            <p:cNvSpPr/>
            <p:nvPr/>
          </p:nvSpPr>
          <p:spPr>
            <a:xfrm>
              <a:off x="689125" y="339460"/>
              <a:ext cx="74704" cy="74704"/>
            </a:xfrm>
            <a:prstGeom prst="ellipse">
              <a:avLst/>
            </a:prstGeom>
            <a:solidFill>
              <a:schemeClr val="accent1">
                <a:alpha val="60000"/>
              </a:schemeClr>
            </a:solidFill>
          </p:spPr>
        </p:sp>
        <p:sp>
          <p:nvSpPr>
            <p:cNvPr id="19" name="AutoShape 19"/>
            <p:cNvSpPr/>
            <p:nvPr/>
          </p:nvSpPr>
          <p:spPr>
            <a:xfrm>
              <a:off x="799768" y="348430"/>
              <a:ext cx="69238" cy="69238"/>
            </a:xfrm>
            <a:prstGeom prst="ellipse">
              <a:avLst/>
            </a:prstGeom>
            <a:solidFill>
              <a:schemeClr val="accent1">
                <a:alpha val="40000"/>
              </a:schemeClr>
            </a:solidFill>
          </p:spPr>
        </p:sp>
        <p:sp>
          <p:nvSpPr>
            <p:cNvPr id="20" name="AutoShape 20"/>
            <p:cNvSpPr/>
            <p:nvPr/>
          </p:nvSpPr>
          <p:spPr>
            <a:xfrm>
              <a:off x="904945" y="344297"/>
              <a:ext cx="65594" cy="65594"/>
            </a:xfrm>
            <a:prstGeom prst="ellipse">
              <a:avLst/>
            </a:prstGeom>
            <a:solidFill>
              <a:schemeClr val="accent1">
                <a:alpha val="20000"/>
              </a:schemeClr>
            </a:solidFill>
          </p:spPr>
        </p:sp>
        <p:sp>
          <p:nvSpPr>
            <p:cNvPr id="21" name="AutoShape 21"/>
            <p:cNvSpPr/>
            <p:nvPr/>
          </p:nvSpPr>
          <p:spPr>
            <a:xfrm>
              <a:off x="454963" y="448942"/>
              <a:ext cx="84147" cy="84147"/>
            </a:xfrm>
            <a:prstGeom prst="ellipse">
              <a:avLst/>
            </a:prstGeom>
            <a:solidFill>
              <a:schemeClr val="accent1">
                <a:alpha val="100000"/>
              </a:schemeClr>
            </a:solidFill>
          </p:spPr>
        </p:sp>
        <p:sp>
          <p:nvSpPr>
            <p:cNvPr id="22" name="AutoShape 22"/>
            <p:cNvSpPr/>
            <p:nvPr/>
          </p:nvSpPr>
          <p:spPr>
            <a:xfrm>
              <a:off x="575049" y="455517"/>
              <a:ext cx="78137" cy="78137"/>
            </a:xfrm>
            <a:prstGeom prst="ellipse">
              <a:avLst/>
            </a:prstGeom>
            <a:solidFill>
              <a:schemeClr val="accent1">
                <a:alpha val="80000"/>
              </a:schemeClr>
            </a:solidFill>
          </p:spPr>
        </p:sp>
        <p:sp>
          <p:nvSpPr>
            <p:cNvPr id="23" name="AutoShape 23"/>
            <p:cNvSpPr/>
            <p:nvPr/>
          </p:nvSpPr>
          <p:spPr>
            <a:xfrm>
              <a:off x="689125" y="457233"/>
              <a:ext cx="74704" cy="74704"/>
            </a:xfrm>
            <a:prstGeom prst="ellipse">
              <a:avLst/>
            </a:prstGeom>
            <a:solidFill>
              <a:schemeClr val="accent1">
                <a:alpha val="60000"/>
              </a:schemeClr>
            </a:solidFill>
          </p:spPr>
        </p:sp>
        <p:sp>
          <p:nvSpPr>
            <p:cNvPr id="24" name="AutoShape 24"/>
            <p:cNvSpPr/>
            <p:nvPr/>
          </p:nvSpPr>
          <p:spPr>
            <a:xfrm>
              <a:off x="799768" y="466203"/>
              <a:ext cx="69238" cy="69238"/>
            </a:xfrm>
            <a:prstGeom prst="ellipse">
              <a:avLst/>
            </a:prstGeom>
            <a:solidFill>
              <a:schemeClr val="accent1">
                <a:alpha val="40000"/>
              </a:schemeClr>
            </a:solidFill>
          </p:spPr>
        </p:sp>
        <p:sp>
          <p:nvSpPr>
            <p:cNvPr id="25" name="AutoShape 25"/>
            <p:cNvSpPr/>
            <p:nvPr/>
          </p:nvSpPr>
          <p:spPr>
            <a:xfrm>
              <a:off x="904945" y="462070"/>
              <a:ext cx="65594" cy="65594"/>
            </a:xfrm>
            <a:prstGeom prst="ellipse">
              <a:avLst/>
            </a:prstGeom>
            <a:solidFill>
              <a:schemeClr val="accent1">
                <a:alpha val="20000"/>
              </a:schemeClr>
            </a:solidFill>
          </p:spPr>
        </p:sp>
        <p:sp>
          <p:nvSpPr>
            <p:cNvPr id="26" name="AutoShape 26"/>
            <p:cNvSpPr/>
            <p:nvPr/>
          </p:nvSpPr>
          <p:spPr>
            <a:xfrm>
              <a:off x="454963" y="566715"/>
              <a:ext cx="84147" cy="84147"/>
            </a:xfrm>
            <a:prstGeom prst="ellipse">
              <a:avLst/>
            </a:prstGeom>
            <a:solidFill>
              <a:schemeClr val="accent1">
                <a:alpha val="100000"/>
              </a:schemeClr>
            </a:solidFill>
          </p:spPr>
        </p:sp>
        <p:sp>
          <p:nvSpPr>
            <p:cNvPr id="27" name="AutoShape 27"/>
            <p:cNvSpPr/>
            <p:nvPr/>
          </p:nvSpPr>
          <p:spPr>
            <a:xfrm>
              <a:off x="575049" y="573291"/>
              <a:ext cx="78137" cy="78137"/>
            </a:xfrm>
            <a:prstGeom prst="ellipse">
              <a:avLst/>
            </a:prstGeom>
            <a:solidFill>
              <a:schemeClr val="accent1">
                <a:alpha val="80000"/>
              </a:schemeClr>
            </a:solidFill>
          </p:spPr>
        </p:sp>
        <p:sp>
          <p:nvSpPr>
            <p:cNvPr id="28" name="AutoShape 28"/>
            <p:cNvSpPr/>
            <p:nvPr/>
          </p:nvSpPr>
          <p:spPr>
            <a:xfrm>
              <a:off x="689125" y="575007"/>
              <a:ext cx="74704" cy="74704"/>
            </a:xfrm>
            <a:prstGeom prst="ellipse">
              <a:avLst/>
            </a:prstGeom>
            <a:solidFill>
              <a:schemeClr val="accent1">
                <a:alpha val="60000"/>
              </a:schemeClr>
            </a:solidFill>
          </p:spPr>
        </p:sp>
        <p:sp>
          <p:nvSpPr>
            <p:cNvPr id="29" name="AutoShape 29"/>
            <p:cNvSpPr/>
            <p:nvPr/>
          </p:nvSpPr>
          <p:spPr>
            <a:xfrm>
              <a:off x="799768" y="583977"/>
              <a:ext cx="69238" cy="69238"/>
            </a:xfrm>
            <a:prstGeom prst="ellipse">
              <a:avLst/>
            </a:prstGeom>
            <a:solidFill>
              <a:schemeClr val="accent1">
                <a:alpha val="40000"/>
              </a:schemeClr>
            </a:solidFill>
          </p:spPr>
        </p:sp>
        <p:sp>
          <p:nvSpPr>
            <p:cNvPr id="30" name="AutoShape 30"/>
            <p:cNvSpPr/>
            <p:nvPr/>
          </p:nvSpPr>
          <p:spPr>
            <a:xfrm>
              <a:off x="904945" y="579844"/>
              <a:ext cx="65594" cy="65594"/>
            </a:xfrm>
            <a:prstGeom prst="ellipse">
              <a:avLst/>
            </a:prstGeom>
            <a:solidFill>
              <a:schemeClr val="accent1">
                <a:alpha val="20000"/>
              </a:schemeClr>
            </a:solidFill>
          </p:spPr>
        </p:sp>
        <p:sp>
          <p:nvSpPr>
            <p:cNvPr id="31" name="AutoShape 31"/>
            <p:cNvSpPr/>
            <p:nvPr/>
          </p:nvSpPr>
          <p:spPr>
            <a:xfrm>
              <a:off x="454963" y="684489"/>
              <a:ext cx="84147" cy="84147"/>
            </a:xfrm>
            <a:prstGeom prst="ellipse">
              <a:avLst/>
            </a:prstGeom>
            <a:solidFill>
              <a:schemeClr val="accent1">
                <a:alpha val="100000"/>
              </a:schemeClr>
            </a:solidFill>
          </p:spPr>
        </p:sp>
        <p:sp>
          <p:nvSpPr>
            <p:cNvPr id="32" name="AutoShape 32"/>
            <p:cNvSpPr/>
            <p:nvPr/>
          </p:nvSpPr>
          <p:spPr>
            <a:xfrm>
              <a:off x="575049" y="691064"/>
              <a:ext cx="78137" cy="78137"/>
            </a:xfrm>
            <a:prstGeom prst="ellipse">
              <a:avLst/>
            </a:prstGeom>
            <a:solidFill>
              <a:schemeClr val="accent1">
                <a:alpha val="80000"/>
              </a:schemeClr>
            </a:solidFill>
          </p:spPr>
        </p:sp>
        <p:sp>
          <p:nvSpPr>
            <p:cNvPr id="33" name="AutoShape 33"/>
            <p:cNvSpPr/>
            <p:nvPr/>
          </p:nvSpPr>
          <p:spPr>
            <a:xfrm>
              <a:off x="689125" y="692781"/>
              <a:ext cx="74704" cy="74704"/>
            </a:xfrm>
            <a:prstGeom prst="ellipse">
              <a:avLst/>
            </a:prstGeom>
            <a:solidFill>
              <a:schemeClr val="accent1">
                <a:alpha val="60000"/>
              </a:schemeClr>
            </a:solidFill>
          </p:spPr>
        </p:sp>
        <p:sp>
          <p:nvSpPr>
            <p:cNvPr id="34" name="AutoShape 34"/>
            <p:cNvSpPr/>
            <p:nvPr/>
          </p:nvSpPr>
          <p:spPr>
            <a:xfrm>
              <a:off x="799768" y="701751"/>
              <a:ext cx="69238" cy="69238"/>
            </a:xfrm>
            <a:prstGeom prst="ellipse">
              <a:avLst/>
            </a:prstGeom>
            <a:solidFill>
              <a:schemeClr val="accent1">
                <a:alpha val="40000"/>
              </a:schemeClr>
            </a:solidFill>
          </p:spPr>
        </p:sp>
        <p:sp>
          <p:nvSpPr>
            <p:cNvPr id="35" name="AutoShape 35"/>
            <p:cNvSpPr/>
            <p:nvPr/>
          </p:nvSpPr>
          <p:spPr>
            <a:xfrm>
              <a:off x="904945" y="697618"/>
              <a:ext cx="65594" cy="65594"/>
            </a:xfrm>
            <a:prstGeom prst="ellipse">
              <a:avLst/>
            </a:prstGeom>
            <a:solidFill>
              <a:schemeClr val="accent1">
                <a:alpha val="20000"/>
              </a:schemeClr>
            </a:solidFill>
          </p:spPr>
        </p:sp>
        <p:sp>
          <p:nvSpPr>
            <p:cNvPr id="36" name="TextBox 36"/>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腰酸背痛常见原因剖析</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7" name="TextBox 37"/>
          <p:cNvSpPr txBox="1"/>
          <p:nvPr/>
        </p:nvSpPr>
        <p:spPr>
          <a:xfrm>
            <a:off x="756455" y="4477571"/>
            <a:ext cx="2164942" cy="1552257"/>
          </a:xfrm>
          <a:prstGeom prst="rect">
            <a:avLst/>
          </a:prstGeom>
        </p:spPr>
        <p:txBody>
          <a:bodyPr vert="horz" wrap="square" lIns="66008" tIns="33052" rIns="66008" bIns="33052" rtlCol="0" anchor="ctr" anchorCtr="1">
            <a:normAutofit fontScale="90000" lnSpcReduction="20000"/>
          </a:bodyPr>
          <a:lstStyle/>
          <a:p>
            <a:pPr algn="ctr">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长时间保持不良姿势，过度劳累或急性扭伤都可能导致肌肉挛缩，引发腰酸背痛。</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8" name="TextBox 38"/>
          <p:cNvSpPr txBox="1"/>
          <p:nvPr/>
        </p:nvSpPr>
        <p:spPr>
          <a:xfrm>
            <a:off x="3628568" y="4477571"/>
            <a:ext cx="2164942" cy="1552257"/>
          </a:xfrm>
          <a:prstGeom prst="rect">
            <a:avLst/>
          </a:prstGeom>
        </p:spPr>
        <p:txBody>
          <a:bodyPr vert="horz" wrap="square" lIns="66008" tIns="33052" rIns="66008" bIns="33052" rtlCol="0" anchor="ctr" anchorCtr="1">
            <a:normAutofit/>
          </a:bodyPr>
          <a:lstStyle/>
          <a:p>
            <a:pPr algn="ctr">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如车祸、跌落等意外事故，可能损伤腰背部肌肉或骨骼，导致疼痛。</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9" name="TextBox 39"/>
          <p:cNvSpPr txBox="1"/>
          <p:nvPr/>
        </p:nvSpPr>
        <p:spPr>
          <a:xfrm>
            <a:off x="6466794" y="4477571"/>
            <a:ext cx="2164942" cy="1552257"/>
          </a:xfrm>
          <a:prstGeom prst="rect">
            <a:avLst/>
          </a:prstGeom>
        </p:spPr>
        <p:txBody>
          <a:bodyPr vert="horz" wrap="square" lIns="66008" tIns="33052" rIns="66008" bIns="33052" rtlCol="0" anchor="ctr" anchorCtr="1">
            <a:normAutofit/>
          </a:bodyPr>
          <a:lstStyle/>
          <a:p>
            <a:pPr algn="ctr">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长期坐姿不正、脊柱侧弯或后凸等脊柱变形问题，也会引发腰酸背痛。</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40" name="TextBox 40"/>
          <p:cNvSpPr txBox="1"/>
          <p:nvPr/>
        </p:nvSpPr>
        <p:spPr>
          <a:xfrm>
            <a:off x="9318371" y="4477571"/>
            <a:ext cx="2164942" cy="1552257"/>
          </a:xfrm>
          <a:prstGeom prst="rect">
            <a:avLst/>
          </a:prstGeom>
        </p:spPr>
        <p:txBody>
          <a:bodyPr vert="horz" wrap="square" lIns="66008" tIns="33052" rIns="66008" bIns="33052" rtlCol="0" anchor="ctr" anchorCtr="1">
            <a:normAutofit/>
          </a:bodyPr>
          <a:lstStyle/>
          <a:p>
            <a:pPr algn="ctr">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部分腰酸背痛可能由系统性疾病如强直性脊柱炎、骨质疏松症等引发。</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41" name="TextBox 41"/>
          <p:cNvSpPr txBox="1"/>
          <p:nvPr/>
        </p:nvSpPr>
        <p:spPr>
          <a:xfrm>
            <a:off x="705451" y="3588593"/>
            <a:ext cx="2267763" cy="490334"/>
          </a:xfrm>
          <a:prstGeom prst="rect">
            <a:avLst/>
          </a:prstGeom>
        </p:spPr>
        <p:txBody>
          <a:bodyPr vert="horz" wrap="square" lIns="66008" tIns="33052" rIns="66008" bIns="33052" rtlCol="0" anchor="ctr" anchorCtr="1">
            <a:normAutofit lnSpcReduction="20000"/>
          </a:bodyPr>
          <a:lstStyle/>
          <a:p>
            <a:pPr algn="ctr">
              <a:lnSpc>
                <a:spcPct val="150000"/>
              </a:lnSpc>
            </a:pPr>
            <a:r>
              <a:rPr lang="en-US" sz="2025" b="1">
                <a:solidFill>
                  <a:srgbClr val="FFFFFF">
                    <a:alpha val="100000"/>
                  </a:srgbClr>
                </a:solidFill>
                <a:latin typeface="微软雅黑" panose="020B0503020204020204" charset="-122"/>
                <a:ea typeface="微软雅黑" panose="020B0503020204020204" charset="-122"/>
                <a:cs typeface="微软雅黑" panose="020B0503020204020204" charset="-122"/>
              </a:rPr>
              <a:t>肌肉挛缩</a:t>
            </a:r>
            <a:endParaRPr lang="en-US" sz="20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2" name="TextBox 42"/>
          <p:cNvSpPr txBox="1"/>
          <p:nvPr/>
        </p:nvSpPr>
        <p:spPr>
          <a:xfrm>
            <a:off x="3628568" y="3588593"/>
            <a:ext cx="2267763" cy="490334"/>
          </a:xfrm>
          <a:prstGeom prst="rect">
            <a:avLst/>
          </a:prstGeom>
        </p:spPr>
        <p:txBody>
          <a:bodyPr vert="horz" wrap="square" lIns="66008" tIns="33052" rIns="66008" bIns="33052" rtlCol="0" anchor="ctr" anchorCtr="1">
            <a:normAutofit lnSpcReduction="20000"/>
          </a:bodyPr>
          <a:lstStyle/>
          <a:p>
            <a:pPr algn="ctr">
              <a:lnSpc>
                <a:spcPct val="150000"/>
              </a:lnSpc>
            </a:pPr>
            <a:r>
              <a:rPr lang="en-US" sz="2025" b="1">
                <a:solidFill>
                  <a:srgbClr val="FFFFFF">
                    <a:alpha val="100000"/>
                  </a:srgbClr>
                </a:solidFill>
                <a:latin typeface="微软雅黑" panose="020B0503020204020204" charset="-122"/>
                <a:ea typeface="微软雅黑" panose="020B0503020204020204" charset="-122"/>
                <a:cs typeface="微软雅黑" panose="020B0503020204020204" charset="-122"/>
              </a:rPr>
              <a:t>外伤</a:t>
            </a:r>
            <a:endParaRPr lang="en-US" sz="20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3" name="TextBox 43"/>
          <p:cNvSpPr txBox="1"/>
          <p:nvPr/>
        </p:nvSpPr>
        <p:spPr>
          <a:xfrm>
            <a:off x="6433598" y="3588593"/>
            <a:ext cx="2267763" cy="490334"/>
          </a:xfrm>
          <a:prstGeom prst="rect">
            <a:avLst/>
          </a:prstGeom>
        </p:spPr>
        <p:txBody>
          <a:bodyPr vert="horz" wrap="square" lIns="66008" tIns="33052" rIns="66008" bIns="33052" rtlCol="0" anchor="ctr" anchorCtr="1">
            <a:normAutofit lnSpcReduction="20000"/>
          </a:bodyPr>
          <a:lstStyle/>
          <a:p>
            <a:pPr algn="ctr">
              <a:lnSpc>
                <a:spcPct val="150000"/>
              </a:lnSpc>
            </a:pPr>
            <a:r>
              <a:rPr lang="en-US" sz="2025" b="1">
                <a:solidFill>
                  <a:srgbClr val="FFFFFF">
                    <a:alpha val="100000"/>
                  </a:srgbClr>
                </a:solidFill>
                <a:latin typeface="微软雅黑" panose="020B0503020204020204" charset="-122"/>
                <a:ea typeface="微软雅黑" panose="020B0503020204020204" charset="-122"/>
                <a:cs typeface="微软雅黑" panose="020B0503020204020204" charset="-122"/>
              </a:rPr>
              <a:t>脊柱变形</a:t>
            </a:r>
            <a:endParaRPr lang="en-US" sz="20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4" name="TextBox 44"/>
          <p:cNvSpPr txBox="1"/>
          <p:nvPr/>
        </p:nvSpPr>
        <p:spPr>
          <a:xfrm>
            <a:off x="9265251" y="3588593"/>
            <a:ext cx="2267763" cy="490334"/>
          </a:xfrm>
          <a:prstGeom prst="rect">
            <a:avLst/>
          </a:prstGeom>
        </p:spPr>
        <p:txBody>
          <a:bodyPr vert="horz" wrap="square" lIns="66008" tIns="33052" rIns="66008" bIns="33052" rtlCol="0" anchor="ctr" anchorCtr="1">
            <a:normAutofit lnSpcReduction="20000"/>
          </a:bodyPr>
          <a:lstStyle/>
          <a:p>
            <a:pPr algn="ctr">
              <a:lnSpc>
                <a:spcPct val="150000"/>
              </a:lnSpc>
            </a:pPr>
            <a:r>
              <a:rPr lang="en-US" sz="2025" b="1">
                <a:solidFill>
                  <a:srgbClr val="FFFFFF">
                    <a:alpha val="100000"/>
                  </a:srgbClr>
                </a:solidFill>
                <a:latin typeface="微软雅黑" panose="020B0503020204020204" charset="-122"/>
                <a:ea typeface="微软雅黑" panose="020B0503020204020204" charset="-122"/>
                <a:cs typeface="微软雅黑" panose="020B0503020204020204" charset="-122"/>
              </a:rPr>
              <a:t>系统性疾病</a:t>
            </a:r>
            <a:endParaRPr lang="en-US" sz="20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45" name="图片 44" descr="龙康壮LOGO"/>
          <p:cNvPicPr>
            <a:picLocks noChangeAspect="1"/>
          </p:cNvPicPr>
          <p:nvPr/>
        </p:nvPicPr>
        <p:blipFill>
          <a:blip r:embed="rId6"/>
          <a:stretch>
            <a:fillRect/>
          </a:stretch>
        </p:blipFill>
        <p:spPr>
          <a:xfrm>
            <a:off x="76200" y="27305"/>
            <a:ext cx="513715" cy="602615"/>
          </a:xfrm>
          <a:prstGeom prst="rect">
            <a:avLst/>
          </a:prstGeom>
        </p:spPr>
      </p:pic>
      <p:sp>
        <p:nvSpPr>
          <p:cNvPr id="46" name="文本框 4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柏维公司资料/包装瓶/关节肽.jpg关节肽"/>
          <p:cNvPicPr>
            <a:picLocks noChangeAspect="1"/>
          </p:cNvPicPr>
          <p:nvPr>
            <p:custDataLst>
              <p:tags r:id="rId2"/>
            </p:custDataLst>
          </p:nvPr>
        </p:nvPicPr>
        <p:blipFill>
          <a:blip r:embed="rId3"/>
          <a:srcRect t="8" b="8"/>
          <a:stretch>
            <a:fillRect/>
          </a:stretch>
        </p:blipFill>
        <p:spPr>
          <a:xfrm>
            <a:off x="4289936" y="1498289"/>
            <a:ext cx="3861422" cy="3861422"/>
          </a:xfrm>
          <a:prstGeom prst="diamond">
            <a:avLst/>
          </a:prstGeom>
        </p:spPr>
      </p:pic>
      <p:grpSp>
        <p:nvGrpSpPr>
          <p:cNvPr id="3" name="Group 3"/>
          <p:cNvGrpSpPr/>
          <p:nvPr>
            <p:custDataLst>
              <p:tags r:id="rId4"/>
            </p:custDataLst>
          </p:nvPr>
        </p:nvGrpSpPr>
        <p:grpSpPr>
          <a:xfrm rot="0">
            <a:off x="44972" y="1608799"/>
            <a:ext cx="5067193" cy="1224567"/>
            <a:chOff x="44972" y="1608799"/>
            <a:chExt cx="5067193" cy="1224567"/>
          </a:xfrm>
        </p:grpSpPr>
        <p:sp>
          <p:nvSpPr>
            <p:cNvPr id="4" name="AutoShape 4"/>
            <p:cNvSpPr/>
            <p:nvPr>
              <p:custDataLst>
                <p:tags r:id="rId5"/>
              </p:custDataLst>
            </p:nvPr>
          </p:nvSpPr>
          <p:spPr>
            <a:xfrm>
              <a:off x="4429413" y="1744054"/>
              <a:ext cx="682752" cy="682752"/>
            </a:xfrm>
            <a:prstGeom prst="ellipse">
              <a:avLst/>
            </a:prstGeom>
            <a:solidFill>
              <a:schemeClr val="accent2">
                <a:alpha val="100000"/>
              </a:schemeClr>
            </a:solidFill>
          </p:spPr>
        </p:sp>
        <p:sp>
          <p:nvSpPr>
            <p:cNvPr id="5" name="TextBox 5"/>
            <p:cNvSpPr txBox="1"/>
            <p:nvPr>
              <p:custDataLst>
                <p:tags r:id="rId6"/>
              </p:custDataLst>
            </p:nvPr>
          </p:nvSpPr>
          <p:spPr>
            <a:xfrm>
              <a:off x="216800" y="2131183"/>
              <a:ext cx="3905833" cy="702183"/>
            </a:xfrm>
            <a:prstGeom prst="rect">
              <a:avLst/>
            </a:prstGeom>
          </p:spPr>
          <p:txBody>
            <a:bodyPr vert="horz" wrap="square" lIns="114300" tIns="57150" rIns="114300" bIns="57150" rtlCol="0" anchor="t" anchorCtr="0">
              <a:spAutoFit/>
            </a:bodyPr>
            <a:lstStyle/>
            <a:p>
              <a:pPr algn="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关节肽能抑制炎症反应，减轻肌肉和关节的疼痛感。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7"/>
              </p:custDataLst>
            </p:nvPr>
          </p:nvSpPr>
          <p:spPr>
            <a:xfrm>
              <a:off x="44972" y="1608799"/>
              <a:ext cx="4521094" cy="398526"/>
            </a:xfrm>
            <a:prstGeom prst="rect">
              <a:avLst/>
            </a:prstGeom>
          </p:spPr>
          <p:txBody>
            <a:bodyPr vert="horz" wrap="square" lIns="114300" tIns="57150" rIns="114300" bIns="57150" rtlCol="0" anchor="t" anchorCtr="0">
              <a:spAutoFit/>
            </a:bodyPr>
            <a:lstStyle/>
            <a:p>
              <a:pPr algn="ct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抗炎镇痛</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Freeform 7"/>
            <p:cNvSpPr/>
            <p:nvPr>
              <p:custDataLst>
                <p:tags r:id="rId8"/>
              </p:custDataLst>
            </p:nvPr>
          </p:nvSpPr>
          <p:spPr>
            <a:xfrm>
              <a:off x="4566065" y="1914535"/>
              <a:ext cx="418083" cy="363887"/>
            </a:xfrm>
            <a:custGeom>
              <a:avLst/>
              <a:gdLst/>
              <a:ahLst/>
              <a:cxnLst/>
              <a:rect l="l" t="t" r="r" b="b"/>
              <a:pathLst>
                <a:path w="304800" h="304800">
                  <a:moveTo>
                    <a:pt x="257299" y="240773"/>
                  </a:moveTo>
                  <a:lnTo>
                    <a:pt x="257299" y="258156"/>
                  </a:lnTo>
                  <a:lnTo>
                    <a:pt x="47501" y="258156"/>
                  </a:lnTo>
                  <a:lnTo>
                    <a:pt x="47501" y="240773"/>
                  </a:lnTo>
                  <a:cubicBezTo>
                    <a:pt x="47501" y="240773"/>
                    <a:pt x="43015" y="231162"/>
                    <a:pt x="67361" y="208112"/>
                  </a:cubicBezTo>
                  <a:cubicBezTo>
                    <a:pt x="91688" y="185071"/>
                    <a:pt x="88487" y="125511"/>
                    <a:pt x="88487" y="85173"/>
                  </a:cubicBezTo>
                  <a:cubicBezTo>
                    <a:pt x="88487" y="44834"/>
                    <a:pt x="145142" y="43977"/>
                    <a:pt x="145142" y="43977"/>
                  </a:cubicBezTo>
                  <a:lnTo>
                    <a:pt x="147085" y="43977"/>
                  </a:lnTo>
                  <a:cubicBezTo>
                    <a:pt x="147085" y="43996"/>
                    <a:pt x="147085" y="43701"/>
                    <a:pt x="147085" y="37424"/>
                  </a:cubicBezTo>
                  <a:cubicBezTo>
                    <a:pt x="147085" y="33395"/>
                    <a:pt x="133560" y="18802"/>
                    <a:pt x="133560" y="18802"/>
                  </a:cubicBezTo>
                  <a:lnTo>
                    <a:pt x="133360" y="9973"/>
                  </a:lnTo>
                  <a:lnTo>
                    <a:pt x="171555" y="9973"/>
                  </a:lnTo>
                  <a:lnTo>
                    <a:pt x="171298" y="19136"/>
                  </a:lnTo>
                  <a:cubicBezTo>
                    <a:pt x="171298" y="19136"/>
                    <a:pt x="156639" y="33719"/>
                    <a:pt x="156639" y="38014"/>
                  </a:cubicBezTo>
                  <a:cubicBezTo>
                    <a:pt x="156639" y="42167"/>
                    <a:pt x="156639" y="43558"/>
                    <a:pt x="156639" y="43967"/>
                  </a:cubicBezTo>
                  <a:lnTo>
                    <a:pt x="159658" y="43967"/>
                  </a:lnTo>
                  <a:cubicBezTo>
                    <a:pt x="159658" y="43967"/>
                    <a:pt x="216313" y="44825"/>
                    <a:pt x="216313" y="85163"/>
                  </a:cubicBezTo>
                  <a:cubicBezTo>
                    <a:pt x="216313" y="125501"/>
                    <a:pt x="213112" y="185071"/>
                    <a:pt x="237449" y="208121"/>
                  </a:cubicBezTo>
                  <a:cubicBezTo>
                    <a:pt x="261785" y="231172"/>
                    <a:pt x="257299" y="240773"/>
                    <a:pt x="257299" y="240773"/>
                  </a:cubicBezTo>
                  <a:close/>
                  <a:moveTo>
                    <a:pt x="176327" y="267367"/>
                  </a:moveTo>
                  <a:cubicBezTo>
                    <a:pt x="176327" y="280559"/>
                    <a:pt x="165640" y="294827"/>
                    <a:pt x="152457" y="294827"/>
                  </a:cubicBezTo>
                  <a:cubicBezTo>
                    <a:pt x="139275" y="294827"/>
                    <a:pt x="128588" y="280559"/>
                    <a:pt x="128588" y="267367"/>
                  </a:cubicBezTo>
                  <a:cubicBezTo>
                    <a:pt x="128588" y="267662"/>
                    <a:pt x="176327" y="267062"/>
                    <a:pt x="176327" y="267367"/>
                  </a:cubicBezTo>
                  <a:close/>
                </a:path>
              </a:pathLst>
            </a:custGeom>
            <a:solidFill>
              <a:srgbClr val="FFFFFF">
                <a:alpha val="100000"/>
              </a:srgbClr>
            </a:solidFill>
          </p:spPr>
        </p:sp>
      </p:grpSp>
      <p:grpSp>
        <p:nvGrpSpPr>
          <p:cNvPr id="8" name="Group 8"/>
          <p:cNvGrpSpPr/>
          <p:nvPr>
            <p:custDataLst>
              <p:tags r:id="rId9"/>
            </p:custDataLst>
          </p:nvPr>
        </p:nvGrpSpPr>
        <p:grpSpPr>
          <a:xfrm rot="0">
            <a:off x="7180959" y="1608799"/>
            <a:ext cx="4946836" cy="1224567"/>
            <a:chOff x="7180959" y="1608799"/>
            <a:chExt cx="4946836" cy="1224567"/>
          </a:xfrm>
        </p:grpSpPr>
        <p:sp>
          <p:nvSpPr>
            <p:cNvPr id="9" name="AutoShape 9"/>
            <p:cNvSpPr/>
            <p:nvPr>
              <p:custDataLst>
                <p:tags r:id="rId10"/>
              </p:custDataLst>
            </p:nvPr>
          </p:nvSpPr>
          <p:spPr>
            <a:xfrm>
              <a:off x="7180959" y="1688047"/>
              <a:ext cx="682752" cy="682752"/>
            </a:xfrm>
            <a:prstGeom prst="ellipse">
              <a:avLst/>
            </a:prstGeom>
            <a:solidFill>
              <a:schemeClr val="accent2">
                <a:alpha val="100000"/>
              </a:schemeClr>
            </a:solidFill>
          </p:spPr>
        </p:sp>
        <p:sp>
          <p:nvSpPr>
            <p:cNvPr id="10" name="TextBox 10"/>
            <p:cNvSpPr txBox="1"/>
            <p:nvPr>
              <p:custDataLst>
                <p:tags r:id="rId11"/>
              </p:custDataLst>
            </p:nvPr>
          </p:nvSpPr>
          <p:spPr>
            <a:xfrm>
              <a:off x="8027972" y="2131183"/>
              <a:ext cx="3905833"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关节肽有助于促进肌肉和软组织的修复，加速损伤愈合。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2"/>
              </p:custDataLst>
            </p:nvPr>
          </p:nvSpPr>
          <p:spPr>
            <a:xfrm>
              <a:off x="7606701" y="1608799"/>
              <a:ext cx="4521094" cy="398526"/>
            </a:xfrm>
            <a:prstGeom prst="rect">
              <a:avLst/>
            </a:prstGeom>
          </p:spPr>
          <p:txBody>
            <a:bodyPr vert="horz" wrap="square" lIns="114300" tIns="57150" rIns="114300" bIns="57150" rtlCol="0" anchor="t" anchorCtr="0">
              <a:spAutoFit/>
            </a:bodyPr>
            <a:lstStyle/>
            <a:p>
              <a:pPr algn="ct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促进修复</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Freeform 12"/>
            <p:cNvSpPr/>
            <p:nvPr>
              <p:custDataLst>
                <p:tags r:id="rId13"/>
              </p:custDataLst>
            </p:nvPr>
          </p:nvSpPr>
          <p:spPr>
            <a:xfrm>
              <a:off x="7356302" y="1863389"/>
              <a:ext cx="332068" cy="332068"/>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p:spPr>
        </p:sp>
      </p:grpSp>
      <p:grpSp>
        <p:nvGrpSpPr>
          <p:cNvPr id="13" name="Group 13"/>
          <p:cNvGrpSpPr/>
          <p:nvPr>
            <p:custDataLst>
              <p:tags r:id="rId14"/>
            </p:custDataLst>
          </p:nvPr>
        </p:nvGrpSpPr>
        <p:grpSpPr>
          <a:xfrm rot="0">
            <a:off x="24384" y="4380910"/>
            <a:ext cx="5067193" cy="1224566"/>
            <a:chOff x="24384" y="4380910"/>
            <a:chExt cx="5067193" cy="1224566"/>
          </a:xfrm>
        </p:grpSpPr>
        <p:sp>
          <p:nvSpPr>
            <p:cNvPr id="14" name="AutoShape 14"/>
            <p:cNvSpPr/>
            <p:nvPr>
              <p:custDataLst>
                <p:tags r:id="rId15"/>
              </p:custDataLst>
            </p:nvPr>
          </p:nvSpPr>
          <p:spPr>
            <a:xfrm>
              <a:off x="4408825" y="4436917"/>
              <a:ext cx="682752" cy="682752"/>
            </a:xfrm>
            <a:prstGeom prst="ellipse">
              <a:avLst/>
            </a:prstGeom>
            <a:solidFill>
              <a:schemeClr val="accent2">
                <a:alpha val="100000"/>
              </a:schemeClr>
            </a:solidFill>
          </p:spPr>
        </p:sp>
        <p:sp>
          <p:nvSpPr>
            <p:cNvPr id="15" name="TextBox 15"/>
            <p:cNvSpPr txBox="1"/>
            <p:nvPr>
              <p:custDataLst>
                <p:tags r:id="rId16"/>
              </p:custDataLst>
            </p:nvPr>
          </p:nvSpPr>
          <p:spPr>
            <a:xfrm>
              <a:off x="196211" y="4903293"/>
              <a:ext cx="3905833" cy="702183"/>
            </a:xfrm>
            <a:prstGeom prst="rect">
              <a:avLst/>
            </a:prstGeom>
          </p:spPr>
          <p:txBody>
            <a:bodyPr vert="horz" wrap="square" lIns="114300" tIns="57150" rIns="114300" bIns="57150" rtlCol="0" anchor="t" anchorCtr="0">
              <a:spAutoFit/>
            </a:bodyPr>
            <a:lstStyle/>
            <a:p>
              <a:pPr algn="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关节肽能改善局部血液循环，为受损组织提供更多营养和氧气，有助于恢复。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7"/>
              </p:custDataLst>
            </p:nvPr>
          </p:nvSpPr>
          <p:spPr>
            <a:xfrm>
              <a:off x="24384" y="4380910"/>
              <a:ext cx="4521094" cy="398526"/>
            </a:xfrm>
            <a:prstGeom prst="rect">
              <a:avLst/>
            </a:prstGeom>
          </p:spPr>
          <p:txBody>
            <a:bodyPr vert="horz" wrap="square" lIns="114300" tIns="57150" rIns="114300" bIns="57150" rtlCol="0" anchor="t" anchorCtr="0">
              <a:spAutoFit/>
            </a:bodyPr>
            <a:lstStyle/>
            <a:p>
              <a:pPr algn="ct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改善循环</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Freeform 17"/>
            <p:cNvSpPr/>
            <p:nvPr>
              <p:custDataLst>
                <p:tags r:id="rId18"/>
              </p:custDataLst>
            </p:nvPr>
          </p:nvSpPr>
          <p:spPr>
            <a:xfrm>
              <a:off x="4584167" y="4590972"/>
              <a:ext cx="332068" cy="374641"/>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rgbClr val="FFFFFF">
                <a:alpha val="100000"/>
              </a:srgbClr>
            </a:solidFill>
          </p:spPr>
        </p:sp>
      </p:grpSp>
      <p:grpSp>
        <p:nvGrpSpPr>
          <p:cNvPr id="18" name="Group 18"/>
          <p:cNvGrpSpPr/>
          <p:nvPr>
            <p:custDataLst>
              <p:tags r:id="rId19"/>
            </p:custDataLst>
          </p:nvPr>
        </p:nvGrpSpPr>
        <p:grpSpPr>
          <a:xfrm rot="0">
            <a:off x="7180959" y="4380910"/>
            <a:ext cx="4946836" cy="1224566"/>
            <a:chOff x="7180959" y="4380910"/>
            <a:chExt cx="4946836" cy="1224566"/>
          </a:xfrm>
        </p:grpSpPr>
        <p:sp>
          <p:nvSpPr>
            <p:cNvPr id="19" name="AutoShape 19"/>
            <p:cNvSpPr/>
            <p:nvPr>
              <p:custDataLst>
                <p:tags r:id="rId20"/>
              </p:custDataLst>
            </p:nvPr>
          </p:nvSpPr>
          <p:spPr>
            <a:xfrm>
              <a:off x="7180959" y="4436917"/>
              <a:ext cx="682752" cy="682752"/>
            </a:xfrm>
            <a:prstGeom prst="ellipse">
              <a:avLst/>
            </a:prstGeom>
            <a:solidFill>
              <a:schemeClr val="accent2">
                <a:alpha val="100000"/>
              </a:schemeClr>
            </a:solidFill>
          </p:spPr>
        </p:sp>
        <p:sp>
          <p:nvSpPr>
            <p:cNvPr id="20" name="TextBox 20"/>
            <p:cNvSpPr txBox="1"/>
            <p:nvPr>
              <p:custDataLst>
                <p:tags r:id="rId21"/>
              </p:custDataLst>
            </p:nvPr>
          </p:nvSpPr>
          <p:spPr>
            <a:xfrm>
              <a:off x="8027972" y="4903293"/>
              <a:ext cx="3905833"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关节肽能够减轻肌肉紧张和痉挛，使腰背部肌肉得到放松。</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custDataLst>
                <p:tags r:id="rId22"/>
              </p:custDataLst>
            </p:nvPr>
          </p:nvSpPr>
          <p:spPr>
            <a:xfrm>
              <a:off x="7606701" y="4380910"/>
              <a:ext cx="4521094" cy="398526"/>
            </a:xfrm>
            <a:prstGeom prst="rect">
              <a:avLst/>
            </a:prstGeom>
          </p:spPr>
          <p:txBody>
            <a:bodyPr vert="horz" wrap="square" lIns="114300" tIns="57150" rIns="114300" bIns="57150" rtlCol="0" anchor="t" anchorCtr="0">
              <a:spAutoFit/>
            </a:bodyPr>
            <a:lstStyle/>
            <a:p>
              <a:pPr algn="ct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舒缓肌肉</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Freeform 22"/>
            <p:cNvSpPr/>
            <p:nvPr>
              <p:custDataLst>
                <p:tags r:id="rId23"/>
              </p:custDataLst>
            </p:nvPr>
          </p:nvSpPr>
          <p:spPr>
            <a:xfrm>
              <a:off x="7339272" y="4595230"/>
              <a:ext cx="366126" cy="366126"/>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rgbClr val="FFFFFF">
                <a:alpha val="100000"/>
              </a:srgbClr>
            </a:solidFill>
          </p:spPr>
        </p:sp>
      </p:grpSp>
      <p:grpSp>
        <p:nvGrpSpPr>
          <p:cNvPr id="23" name="Group 23"/>
          <p:cNvGrpSpPr/>
          <p:nvPr/>
        </p:nvGrpSpPr>
        <p:grpSpPr>
          <a:xfrm rot="0">
            <a:off x="1064563" y="93878"/>
            <a:ext cx="10641129" cy="914400"/>
            <a:chOff x="454963" y="93878"/>
            <a:chExt cx="10641129" cy="914400"/>
          </a:xfrm>
        </p:grpSpPr>
        <p:sp>
          <p:nvSpPr>
            <p:cNvPr id="24" name="AutoShape 24"/>
            <p:cNvSpPr/>
            <p:nvPr/>
          </p:nvSpPr>
          <p:spPr>
            <a:xfrm>
              <a:off x="454963" y="331168"/>
              <a:ext cx="84147" cy="84147"/>
            </a:xfrm>
            <a:prstGeom prst="ellipse">
              <a:avLst/>
            </a:prstGeom>
            <a:solidFill>
              <a:schemeClr val="accent1">
                <a:alpha val="100000"/>
              </a:schemeClr>
            </a:solidFill>
          </p:spPr>
        </p:sp>
        <p:sp>
          <p:nvSpPr>
            <p:cNvPr id="25" name="AutoShape 25"/>
            <p:cNvSpPr/>
            <p:nvPr/>
          </p:nvSpPr>
          <p:spPr>
            <a:xfrm>
              <a:off x="575049" y="337743"/>
              <a:ext cx="78137" cy="78137"/>
            </a:xfrm>
            <a:prstGeom prst="ellipse">
              <a:avLst/>
            </a:prstGeom>
            <a:solidFill>
              <a:schemeClr val="accent1">
                <a:alpha val="80000"/>
              </a:schemeClr>
            </a:solidFill>
          </p:spPr>
        </p:sp>
        <p:sp>
          <p:nvSpPr>
            <p:cNvPr id="26" name="AutoShape 26"/>
            <p:cNvSpPr/>
            <p:nvPr/>
          </p:nvSpPr>
          <p:spPr>
            <a:xfrm>
              <a:off x="689125" y="339460"/>
              <a:ext cx="74704" cy="74704"/>
            </a:xfrm>
            <a:prstGeom prst="ellipse">
              <a:avLst/>
            </a:prstGeom>
            <a:solidFill>
              <a:schemeClr val="accent1">
                <a:alpha val="60000"/>
              </a:schemeClr>
            </a:solidFill>
          </p:spPr>
        </p:sp>
        <p:sp>
          <p:nvSpPr>
            <p:cNvPr id="27" name="AutoShape 27"/>
            <p:cNvSpPr/>
            <p:nvPr/>
          </p:nvSpPr>
          <p:spPr>
            <a:xfrm>
              <a:off x="799768" y="348430"/>
              <a:ext cx="69238" cy="69238"/>
            </a:xfrm>
            <a:prstGeom prst="ellipse">
              <a:avLst/>
            </a:prstGeom>
            <a:solidFill>
              <a:schemeClr val="accent1">
                <a:alpha val="40000"/>
              </a:schemeClr>
            </a:solidFill>
          </p:spPr>
        </p:sp>
        <p:sp>
          <p:nvSpPr>
            <p:cNvPr id="28" name="AutoShape 28"/>
            <p:cNvSpPr/>
            <p:nvPr/>
          </p:nvSpPr>
          <p:spPr>
            <a:xfrm>
              <a:off x="904945" y="344297"/>
              <a:ext cx="65594" cy="65594"/>
            </a:xfrm>
            <a:prstGeom prst="ellipse">
              <a:avLst/>
            </a:prstGeom>
            <a:solidFill>
              <a:schemeClr val="accent1">
                <a:alpha val="20000"/>
              </a:schemeClr>
            </a:solidFill>
          </p:spPr>
        </p:sp>
        <p:sp>
          <p:nvSpPr>
            <p:cNvPr id="29" name="AutoShape 29"/>
            <p:cNvSpPr/>
            <p:nvPr/>
          </p:nvSpPr>
          <p:spPr>
            <a:xfrm>
              <a:off x="454963" y="448942"/>
              <a:ext cx="84147" cy="84147"/>
            </a:xfrm>
            <a:prstGeom prst="ellipse">
              <a:avLst/>
            </a:prstGeom>
            <a:solidFill>
              <a:schemeClr val="accent1">
                <a:alpha val="100000"/>
              </a:schemeClr>
            </a:solidFill>
          </p:spPr>
        </p:sp>
        <p:sp>
          <p:nvSpPr>
            <p:cNvPr id="30" name="AutoShape 30"/>
            <p:cNvSpPr/>
            <p:nvPr/>
          </p:nvSpPr>
          <p:spPr>
            <a:xfrm>
              <a:off x="575049" y="455517"/>
              <a:ext cx="78137" cy="78137"/>
            </a:xfrm>
            <a:prstGeom prst="ellipse">
              <a:avLst/>
            </a:prstGeom>
            <a:solidFill>
              <a:schemeClr val="accent1">
                <a:alpha val="80000"/>
              </a:schemeClr>
            </a:solidFill>
          </p:spPr>
        </p:sp>
        <p:sp>
          <p:nvSpPr>
            <p:cNvPr id="31" name="AutoShape 31"/>
            <p:cNvSpPr/>
            <p:nvPr/>
          </p:nvSpPr>
          <p:spPr>
            <a:xfrm>
              <a:off x="689125" y="457233"/>
              <a:ext cx="74704" cy="74704"/>
            </a:xfrm>
            <a:prstGeom prst="ellipse">
              <a:avLst/>
            </a:prstGeom>
            <a:solidFill>
              <a:schemeClr val="accent1">
                <a:alpha val="60000"/>
              </a:schemeClr>
            </a:solidFill>
          </p:spPr>
        </p:sp>
        <p:sp>
          <p:nvSpPr>
            <p:cNvPr id="32" name="AutoShape 32"/>
            <p:cNvSpPr/>
            <p:nvPr/>
          </p:nvSpPr>
          <p:spPr>
            <a:xfrm>
              <a:off x="799768" y="466203"/>
              <a:ext cx="69238" cy="69238"/>
            </a:xfrm>
            <a:prstGeom prst="ellipse">
              <a:avLst/>
            </a:prstGeom>
            <a:solidFill>
              <a:schemeClr val="accent1">
                <a:alpha val="40000"/>
              </a:schemeClr>
            </a:solidFill>
          </p:spPr>
        </p:sp>
        <p:sp>
          <p:nvSpPr>
            <p:cNvPr id="33" name="AutoShape 33"/>
            <p:cNvSpPr/>
            <p:nvPr/>
          </p:nvSpPr>
          <p:spPr>
            <a:xfrm>
              <a:off x="904945" y="462070"/>
              <a:ext cx="65594" cy="65594"/>
            </a:xfrm>
            <a:prstGeom prst="ellipse">
              <a:avLst/>
            </a:prstGeom>
            <a:solidFill>
              <a:schemeClr val="accent1">
                <a:alpha val="20000"/>
              </a:schemeClr>
            </a:solidFill>
          </p:spPr>
        </p:sp>
        <p:sp>
          <p:nvSpPr>
            <p:cNvPr id="34" name="AutoShape 34"/>
            <p:cNvSpPr/>
            <p:nvPr/>
          </p:nvSpPr>
          <p:spPr>
            <a:xfrm>
              <a:off x="454963" y="566715"/>
              <a:ext cx="84147" cy="84147"/>
            </a:xfrm>
            <a:prstGeom prst="ellipse">
              <a:avLst/>
            </a:prstGeom>
            <a:solidFill>
              <a:schemeClr val="accent1">
                <a:alpha val="100000"/>
              </a:schemeClr>
            </a:solidFill>
          </p:spPr>
        </p:sp>
        <p:sp>
          <p:nvSpPr>
            <p:cNvPr id="35" name="AutoShape 35"/>
            <p:cNvSpPr/>
            <p:nvPr/>
          </p:nvSpPr>
          <p:spPr>
            <a:xfrm>
              <a:off x="575049" y="573291"/>
              <a:ext cx="78137" cy="78137"/>
            </a:xfrm>
            <a:prstGeom prst="ellipse">
              <a:avLst/>
            </a:prstGeom>
            <a:solidFill>
              <a:schemeClr val="accent1">
                <a:alpha val="80000"/>
              </a:schemeClr>
            </a:solidFill>
          </p:spPr>
        </p:sp>
        <p:sp>
          <p:nvSpPr>
            <p:cNvPr id="36" name="AutoShape 36"/>
            <p:cNvSpPr/>
            <p:nvPr/>
          </p:nvSpPr>
          <p:spPr>
            <a:xfrm>
              <a:off x="689125" y="575007"/>
              <a:ext cx="74704" cy="74704"/>
            </a:xfrm>
            <a:prstGeom prst="ellipse">
              <a:avLst/>
            </a:prstGeom>
            <a:solidFill>
              <a:schemeClr val="accent1">
                <a:alpha val="60000"/>
              </a:schemeClr>
            </a:solidFill>
          </p:spPr>
        </p:sp>
        <p:sp>
          <p:nvSpPr>
            <p:cNvPr id="37" name="AutoShape 37"/>
            <p:cNvSpPr/>
            <p:nvPr/>
          </p:nvSpPr>
          <p:spPr>
            <a:xfrm>
              <a:off x="799768" y="583977"/>
              <a:ext cx="69238" cy="69238"/>
            </a:xfrm>
            <a:prstGeom prst="ellipse">
              <a:avLst/>
            </a:prstGeom>
            <a:solidFill>
              <a:schemeClr val="accent1">
                <a:alpha val="40000"/>
              </a:schemeClr>
            </a:solidFill>
          </p:spPr>
        </p:sp>
        <p:sp>
          <p:nvSpPr>
            <p:cNvPr id="38" name="AutoShape 38"/>
            <p:cNvSpPr/>
            <p:nvPr/>
          </p:nvSpPr>
          <p:spPr>
            <a:xfrm>
              <a:off x="904945" y="579844"/>
              <a:ext cx="65594" cy="65594"/>
            </a:xfrm>
            <a:prstGeom prst="ellipse">
              <a:avLst/>
            </a:prstGeom>
            <a:solidFill>
              <a:schemeClr val="accent1">
                <a:alpha val="20000"/>
              </a:schemeClr>
            </a:solidFill>
          </p:spPr>
        </p:sp>
        <p:sp>
          <p:nvSpPr>
            <p:cNvPr id="39" name="AutoShape 39"/>
            <p:cNvSpPr/>
            <p:nvPr/>
          </p:nvSpPr>
          <p:spPr>
            <a:xfrm>
              <a:off x="454963" y="684489"/>
              <a:ext cx="84147" cy="84147"/>
            </a:xfrm>
            <a:prstGeom prst="ellipse">
              <a:avLst/>
            </a:prstGeom>
            <a:solidFill>
              <a:schemeClr val="accent1">
                <a:alpha val="100000"/>
              </a:schemeClr>
            </a:solidFill>
          </p:spPr>
        </p:sp>
        <p:sp>
          <p:nvSpPr>
            <p:cNvPr id="40" name="AutoShape 40"/>
            <p:cNvSpPr/>
            <p:nvPr/>
          </p:nvSpPr>
          <p:spPr>
            <a:xfrm>
              <a:off x="575049" y="691064"/>
              <a:ext cx="78137" cy="78137"/>
            </a:xfrm>
            <a:prstGeom prst="ellipse">
              <a:avLst/>
            </a:prstGeom>
            <a:solidFill>
              <a:schemeClr val="accent1">
                <a:alpha val="80000"/>
              </a:schemeClr>
            </a:solidFill>
          </p:spPr>
        </p:sp>
        <p:sp>
          <p:nvSpPr>
            <p:cNvPr id="41" name="AutoShape 41"/>
            <p:cNvSpPr/>
            <p:nvPr/>
          </p:nvSpPr>
          <p:spPr>
            <a:xfrm>
              <a:off x="689125" y="692781"/>
              <a:ext cx="74704" cy="74704"/>
            </a:xfrm>
            <a:prstGeom prst="ellipse">
              <a:avLst/>
            </a:prstGeom>
            <a:solidFill>
              <a:schemeClr val="accent1">
                <a:alpha val="60000"/>
              </a:schemeClr>
            </a:solidFill>
          </p:spPr>
        </p:sp>
        <p:sp>
          <p:nvSpPr>
            <p:cNvPr id="42" name="AutoShape 42"/>
            <p:cNvSpPr/>
            <p:nvPr/>
          </p:nvSpPr>
          <p:spPr>
            <a:xfrm>
              <a:off x="799768" y="701751"/>
              <a:ext cx="69238" cy="69238"/>
            </a:xfrm>
            <a:prstGeom prst="ellipse">
              <a:avLst/>
            </a:prstGeom>
            <a:solidFill>
              <a:schemeClr val="accent1">
                <a:alpha val="40000"/>
              </a:schemeClr>
            </a:solidFill>
          </p:spPr>
        </p:sp>
        <p:sp>
          <p:nvSpPr>
            <p:cNvPr id="43" name="AutoShape 43"/>
            <p:cNvSpPr/>
            <p:nvPr/>
          </p:nvSpPr>
          <p:spPr>
            <a:xfrm>
              <a:off x="904945" y="697618"/>
              <a:ext cx="65594" cy="65594"/>
            </a:xfrm>
            <a:prstGeom prst="ellipse">
              <a:avLst/>
            </a:prstGeom>
            <a:solidFill>
              <a:schemeClr val="accent1">
                <a:alpha val="20000"/>
              </a:schemeClr>
            </a:solidFill>
          </p:spPr>
        </p:sp>
        <p:sp>
          <p:nvSpPr>
            <p:cNvPr id="44" name="TextBox 44"/>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关节肽在舒缓肌肉紧张中作用</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5" name="图片 44" descr="龙康壮LOGO"/>
          <p:cNvPicPr>
            <a:picLocks noChangeAspect="1"/>
          </p:cNvPicPr>
          <p:nvPr/>
        </p:nvPicPr>
        <p:blipFill>
          <a:blip r:embed="rId24"/>
          <a:stretch>
            <a:fillRect/>
          </a:stretch>
        </p:blipFill>
        <p:spPr>
          <a:xfrm>
            <a:off x="76200" y="27305"/>
            <a:ext cx="513715" cy="602615"/>
          </a:xfrm>
          <a:prstGeom prst="rect">
            <a:avLst/>
          </a:prstGeom>
        </p:spPr>
      </p:pic>
      <p:sp>
        <p:nvSpPr>
          <p:cNvPr id="46" name="文本框 4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748" r="16748"/>
          <a:stretch>
            <a:fillRect/>
          </a:stretch>
        </p:blipFill>
        <p:spPr>
          <a:xfrm>
            <a:off x="454963" y="1569535"/>
            <a:ext cx="4219249" cy="4219249"/>
          </a:xfrm>
          <a:prstGeom prst="ellipse">
            <a:avLst/>
          </a:prstGeom>
        </p:spPr>
      </p:pic>
      <p:grpSp>
        <p:nvGrpSpPr>
          <p:cNvPr id="3" name="Group 3"/>
          <p:cNvGrpSpPr/>
          <p:nvPr/>
        </p:nvGrpSpPr>
        <p:grpSpPr>
          <a:xfrm rot="0">
            <a:off x="5163133" y="1294832"/>
            <a:ext cx="6264882" cy="1468186"/>
            <a:chOff x="5163133" y="1294832"/>
            <a:chExt cx="6264882" cy="1468186"/>
          </a:xfrm>
        </p:grpSpPr>
        <p:sp>
          <p:nvSpPr>
            <p:cNvPr id="4" name="AutoShape 4"/>
            <p:cNvSpPr/>
            <p:nvPr/>
          </p:nvSpPr>
          <p:spPr>
            <a:xfrm>
              <a:off x="5328795" y="1294832"/>
              <a:ext cx="6099220" cy="1468186"/>
            </a:xfrm>
            <a:prstGeom prst="rect">
              <a:avLst/>
            </a:prstGeom>
            <a:solidFill>
              <a:schemeClr val="accent2">
                <a:alpha val="100000"/>
              </a:schemeClr>
            </a:solidFill>
          </p:spPr>
        </p:sp>
        <p:sp>
          <p:nvSpPr>
            <p:cNvPr id="5" name="TextBox 5"/>
            <p:cNvSpPr txBox="1"/>
            <p:nvPr/>
          </p:nvSpPr>
          <p:spPr>
            <a:xfrm>
              <a:off x="5632910" y="1424361"/>
              <a:ext cx="3055242" cy="398526"/>
            </a:xfrm>
            <a:prstGeom prst="rect">
              <a:avLst/>
            </a:prstGeom>
          </p:spPr>
          <p:txBody>
            <a:bodyPr vert="horz" wrap="square" lIns="114300" tIns="57150" rIns="114300" bIns="57150" rtlCol="0" anchor="t" anchorCtr="0">
              <a:spAutoFit/>
            </a:bodyPr>
            <a:lstStyle/>
            <a:p>
              <a:pPr>
                <a:lnSpc>
                  <a:spcPct val="77000"/>
                </a:lnSpc>
                <a:spcBef>
                  <a:spcPts val="450"/>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案例一</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5632910" y="1910708"/>
              <a:ext cx="5568066" cy="702183"/>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rPr>
                <a:t>张先生因长期伏案工作导致腰酸背痛，使用关节肽后，疼痛逐渐减轻，腰背部活动度明显增加。</a:t>
              </a:r>
              <a:endPar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5163133" y="1294832"/>
              <a:ext cx="165663" cy="1468186"/>
            </a:xfrm>
            <a:prstGeom prst="rect">
              <a:avLst/>
            </a:prstGeom>
            <a:solidFill>
              <a:schemeClr val="accent1">
                <a:alpha val="100000"/>
              </a:schemeClr>
            </a:solidFill>
          </p:spPr>
        </p:sp>
      </p:grpSp>
      <p:grpSp>
        <p:nvGrpSpPr>
          <p:cNvPr id="8" name="Group 8"/>
          <p:cNvGrpSpPr/>
          <p:nvPr/>
        </p:nvGrpSpPr>
        <p:grpSpPr>
          <a:xfrm rot="0">
            <a:off x="5163133" y="2945066"/>
            <a:ext cx="6264882" cy="1468186"/>
            <a:chOff x="5163133" y="2945066"/>
            <a:chExt cx="6264882" cy="1468186"/>
          </a:xfrm>
        </p:grpSpPr>
        <p:sp>
          <p:nvSpPr>
            <p:cNvPr id="9" name="AutoShape 9"/>
            <p:cNvSpPr/>
            <p:nvPr/>
          </p:nvSpPr>
          <p:spPr>
            <a:xfrm>
              <a:off x="5328795" y="2945066"/>
              <a:ext cx="6099220" cy="1468186"/>
            </a:xfrm>
            <a:prstGeom prst="rect">
              <a:avLst/>
            </a:prstGeom>
            <a:solidFill>
              <a:schemeClr val="accent2">
                <a:alpha val="100000"/>
              </a:schemeClr>
            </a:solidFill>
          </p:spPr>
        </p:sp>
        <p:sp>
          <p:nvSpPr>
            <p:cNvPr id="10" name="TextBox 10"/>
            <p:cNvSpPr txBox="1"/>
            <p:nvPr/>
          </p:nvSpPr>
          <p:spPr>
            <a:xfrm>
              <a:off x="5632910" y="3074595"/>
              <a:ext cx="3055242" cy="398526"/>
            </a:xfrm>
            <a:prstGeom prst="rect">
              <a:avLst/>
            </a:prstGeom>
          </p:spPr>
          <p:txBody>
            <a:bodyPr vert="horz" wrap="square" lIns="114300" tIns="57150" rIns="114300" bIns="57150" rtlCol="0" anchor="t" anchorCtr="0">
              <a:spAutoFit/>
            </a:bodyPr>
            <a:lstStyle/>
            <a:p>
              <a:pPr>
                <a:lnSpc>
                  <a:spcPct val="77000"/>
                </a:lnSpc>
                <a:spcBef>
                  <a:spcPts val="450"/>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案例二</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632910" y="3560941"/>
              <a:ext cx="5568066" cy="702183"/>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rPr>
                <a:t>李女士因外伤导致腰部受损，术后使用关节肽辅助治疗，恢复周期缩短，疼痛得到有效控制。</a:t>
              </a:r>
              <a:endPar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nvSpPr>
          <p:spPr>
            <a:xfrm>
              <a:off x="5163133" y="2945066"/>
              <a:ext cx="165663" cy="1468186"/>
            </a:xfrm>
            <a:prstGeom prst="rect">
              <a:avLst/>
            </a:prstGeom>
            <a:solidFill>
              <a:schemeClr val="accent1">
                <a:alpha val="100000"/>
              </a:schemeClr>
            </a:solidFill>
          </p:spPr>
        </p:sp>
      </p:grpSp>
      <p:grpSp>
        <p:nvGrpSpPr>
          <p:cNvPr id="13" name="Group 13"/>
          <p:cNvGrpSpPr/>
          <p:nvPr/>
        </p:nvGrpSpPr>
        <p:grpSpPr>
          <a:xfrm rot="0">
            <a:off x="5163133" y="4595300"/>
            <a:ext cx="6264882" cy="1468186"/>
            <a:chOff x="5163133" y="4595300"/>
            <a:chExt cx="6264882" cy="1468186"/>
          </a:xfrm>
        </p:grpSpPr>
        <p:sp>
          <p:nvSpPr>
            <p:cNvPr id="14" name="AutoShape 14"/>
            <p:cNvSpPr/>
            <p:nvPr/>
          </p:nvSpPr>
          <p:spPr>
            <a:xfrm>
              <a:off x="5328795" y="4595300"/>
              <a:ext cx="6099220" cy="1468186"/>
            </a:xfrm>
            <a:prstGeom prst="rect">
              <a:avLst/>
            </a:prstGeom>
            <a:solidFill>
              <a:schemeClr val="accent2">
                <a:alpha val="100000"/>
              </a:schemeClr>
            </a:solidFill>
          </p:spPr>
        </p:sp>
        <p:sp>
          <p:nvSpPr>
            <p:cNvPr id="15" name="TextBox 15"/>
            <p:cNvSpPr txBox="1"/>
            <p:nvPr/>
          </p:nvSpPr>
          <p:spPr>
            <a:xfrm>
              <a:off x="5632910" y="4724828"/>
              <a:ext cx="3055242" cy="398526"/>
            </a:xfrm>
            <a:prstGeom prst="rect">
              <a:avLst/>
            </a:prstGeom>
          </p:spPr>
          <p:txBody>
            <a:bodyPr vert="horz" wrap="square" lIns="114300" tIns="57150" rIns="114300" bIns="57150" rtlCol="0" anchor="t" anchorCtr="0">
              <a:spAutoFit/>
            </a:bodyPr>
            <a:lstStyle/>
            <a:p>
              <a:pPr>
                <a:lnSpc>
                  <a:spcPct val="77000"/>
                </a:lnSpc>
                <a:spcBef>
                  <a:spcPts val="450"/>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案例三</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632910" y="5211175"/>
              <a:ext cx="5568066" cy="702183"/>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rPr>
                <a:t>陈先生患有强直性脊柱炎，在常规治疗基础上加用关节肽，炎症指标明显下降，生活质量得到提高。</a:t>
              </a:r>
              <a:endPar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5163133" y="4595300"/>
              <a:ext cx="165663" cy="1468186"/>
            </a:xfrm>
            <a:prstGeom prst="rect">
              <a:avLst/>
            </a:prstGeom>
            <a:solidFill>
              <a:schemeClr val="accent1">
                <a:alpha val="100000"/>
              </a:schemeClr>
            </a:solidFill>
          </p:spPr>
        </p:sp>
      </p:grpSp>
      <p:grpSp>
        <p:nvGrpSpPr>
          <p:cNvPr id="18" name="Group 18"/>
          <p:cNvGrpSpPr/>
          <p:nvPr/>
        </p:nvGrpSpPr>
        <p:grpSpPr>
          <a:xfrm rot="0">
            <a:off x="1064563" y="93878"/>
            <a:ext cx="10641129" cy="914400"/>
            <a:chOff x="454963" y="93878"/>
            <a:chExt cx="10641129" cy="914400"/>
          </a:xfrm>
        </p:grpSpPr>
        <p:sp>
          <p:nvSpPr>
            <p:cNvPr id="19" name="AutoShape 19"/>
            <p:cNvSpPr/>
            <p:nvPr/>
          </p:nvSpPr>
          <p:spPr>
            <a:xfrm>
              <a:off x="454963" y="331168"/>
              <a:ext cx="84147" cy="84147"/>
            </a:xfrm>
            <a:prstGeom prst="ellipse">
              <a:avLst/>
            </a:prstGeom>
            <a:solidFill>
              <a:schemeClr val="accent1">
                <a:alpha val="100000"/>
              </a:schemeClr>
            </a:solidFill>
          </p:spPr>
        </p:sp>
        <p:sp>
          <p:nvSpPr>
            <p:cNvPr id="20" name="AutoShape 20"/>
            <p:cNvSpPr/>
            <p:nvPr/>
          </p:nvSpPr>
          <p:spPr>
            <a:xfrm>
              <a:off x="575049" y="337743"/>
              <a:ext cx="78137" cy="78137"/>
            </a:xfrm>
            <a:prstGeom prst="ellipse">
              <a:avLst/>
            </a:prstGeom>
            <a:solidFill>
              <a:schemeClr val="accent1">
                <a:alpha val="80000"/>
              </a:schemeClr>
            </a:solidFill>
          </p:spPr>
        </p:sp>
        <p:sp>
          <p:nvSpPr>
            <p:cNvPr id="21" name="AutoShape 21"/>
            <p:cNvSpPr/>
            <p:nvPr/>
          </p:nvSpPr>
          <p:spPr>
            <a:xfrm>
              <a:off x="689125" y="339460"/>
              <a:ext cx="74704" cy="74704"/>
            </a:xfrm>
            <a:prstGeom prst="ellipse">
              <a:avLst/>
            </a:prstGeom>
            <a:solidFill>
              <a:schemeClr val="accent1">
                <a:alpha val="60000"/>
              </a:schemeClr>
            </a:solidFill>
          </p:spPr>
        </p:sp>
        <p:sp>
          <p:nvSpPr>
            <p:cNvPr id="22" name="AutoShape 22"/>
            <p:cNvSpPr/>
            <p:nvPr/>
          </p:nvSpPr>
          <p:spPr>
            <a:xfrm>
              <a:off x="799768" y="348430"/>
              <a:ext cx="69238" cy="69238"/>
            </a:xfrm>
            <a:prstGeom prst="ellipse">
              <a:avLst/>
            </a:prstGeom>
            <a:solidFill>
              <a:schemeClr val="accent1">
                <a:alpha val="40000"/>
              </a:schemeClr>
            </a:solidFill>
          </p:spPr>
        </p:sp>
        <p:sp>
          <p:nvSpPr>
            <p:cNvPr id="23" name="AutoShape 23"/>
            <p:cNvSpPr/>
            <p:nvPr/>
          </p:nvSpPr>
          <p:spPr>
            <a:xfrm>
              <a:off x="904945" y="344297"/>
              <a:ext cx="65594" cy="65594"/>
            </a:xfrm>
            <a:prstGeom prst="ellipse">
              <a:avLst/>
            </a:prstGeom>
            <a:solidFill>
              <a:schemeClr val="accent1">
                <a:alpha val="20000"/>
              </a:schemeClr>
            </a:solidFill>
          </p:spPr>
        </p:sp>
        <p:sp>
          <p:nvSpPr>
            <p:cNvPr id="24" name="AutoShape 24"/>
            <p:cNvSpPr/>
            <p:nvPr/>
          </p:nvSpPr>
          <p:spPr>
            <a:xfrm>
              <a:off x="454963" y="448942"/>
              <a:ext cx="84147" cy="84147"/>
            </a:xfrm>
            <a:prstGeom prst="ellipse">
              <a:avLst/>
            </a:prstGeom>
            <a:solidFill>
              <a:schemeClr val="accent1">
                <a:alpha val="100000"/>
              </a:schemeClr>
            </a:solidFill>
          </p:spPr>
        </p:sp>
        <p:sp>
          <p:nvSpPr>
            <p:cNvPr id="25" name="AutoShape 25"/>
            <p:cNvSpPr/>
            <p:nvPr/>
          </p:nvSpPr>
          <p:spPr>
            <a:xfrm>
              <a:off x="575049" y="455517"/>
              <a:ext cx="78137" cy="78137"/>
            </a:xfrm>
            <a:prstGeom prst="ellipse">
              <a:avLst/>
            </a:prstGeom>
            <a:solidFill>
              <a:schemeClr val="accent1">
                <a:alpha val="80000"/>
              </a:schemeClr>
            </a:solidFill>
          </p:spPr>
        </p:sp>
        <p:sp>
          <p:nvSpPr>
            <p:cNvPr id="26" name="AutoShape 26"/>
            <p:cNvSpPr/>
            <p:nvPr/>
          </p:nvSpPr>
          <p:spPr>
            <a:xfrm>
              <a:off x="689125" y="457233"/>
              <a:ext cx="74704" cy="74704"/>
            </a:xfrm>
            <a:prstGeom prst="ellipse">
              <a:avLst/>
            </a:prstGeom>
            <a:solidFill>
              <a:schemeClr val="accent1">
                <a:alpha val="60000"/>
              </a:schemeClr>
            </a:solidFill>
          </p:spPr>
        </p:sp>
        <p:sp>
          <p:nvSpPr>
            <p:cNvPr id="27" name="AutoShape 27"/>
            <p:cNvSpPr/>
            <p:nvPr/>
          </p:nvSpPr>
          <p:spPr>
            <a:xfrm>
              <a:off x="799768" y="466203"/>
              <a:ext cx="69238" cy="69238"/>
            </a:xfrm>
            <a:prstGeom prst="ellipse">
              <a:avLst/>
            </a:prstGeom>
            <a:solidFill>
              <a:schemeClr val="accent1">
                <a:alpha val="40000"/>
              </a:schemeClr>
            </a:solidFill>
          </p:spPr>
        </p:sp>
        <p:sp>
          <p:nvSpPr>
            <p:cNvPr id="28" name="AutoShape 28"/>
            <p:cNvSpPr/>
            <p:nvPr/>
          </p:nvSpPr>
          <p:spPr>
            <a:xfrm>
              <a:off x="904945" y="462070"/>
              <a:ext cx="65594" cy="65594"/>
            </a:xfrm>
            <a:prstGeom prst="ellipse">
              <a:avLst/>
            </a:prstGeom>
            <a:solidFill>
              <a:schemeClr val="accent1">
                <a:alpha val="20000"/>
              </a:schemeClr>
            </a:solidFill>
          </p:spPr>
        </p:sp>
        <p:sp>
          <p:nvSpPr>
            <p:cNvPr id="29" name="AutoShape 29"/>
            <p:cNvSpPr/>
            <p:nvPr/>
          </p:nvSpPr>
          <p:spPr>
            <a:xfrm>
              <a:off x="454963" y="566715"/>
              <a:ext cx="84147" cy="84147"/>
            </a:xfrm>
            <a:prstGeom prst="ellipse">
              <a:avLst/>
            </a:prstGeom>
            <a:solidFill>
              <a:schemeClr val="accent1">
                <a:alpha val="100000"/>
              </a:schemeClr>
            </a:solidFill>
          </p:spPr>
        </p:sp>
        <p:sp>
          <p:nvSpPr>
            <p:cNvPr id="30" name="AutoShape 30"/>
            <p:cNvSpPr/>
            <p:nvPr/>
          </p:nvSpPr>
          <p:spPr>
            <a:xfrm>
              <a:off x="575049" y="573291"/>
              <a:ext cx="78137" cy="78137"/>
            </a:xfrm>
            <a:prstGeom prst="ellipse">
              <a:avLst/>
            </a:prstGeom>
            <a:solidFill>
              <a:schemeClr val="accent1">
                <a:alpha val="80000"/>
              </a:schemeClr>
            </a:solidFill>
          </p:spPr>
        </p:sp>
        <p:sp>
          <p:nvSpPr>
            <p:cNvPr id="31" name="AutoShape 31"/>
            <p:cNvSpPr/>
            <p:nvPr/>
          </p:nvSpPr>
          <p:spPr>
            <a:xfrm>
              <a:off x="689125" y="575007"/>
              <a:ext cx="74704" cy="74704"/>
            </a:xfrm>
            <a:prstGeom prst="ellipse">
              <a:avLst/>
            </a:prstGeom>
            <a:solidFill>
              <a:schemeClr val="accent1">
                <a:alpha val="60000"/>
              </a:schemeClr>
            </a:solidFill>
          </p:spPr>
        </p:sp>
        <p:sp>
          <p:nvSpPr>
            <p:cNvPr id="32" name="AutoShape 32"/>
            <p:cNvSpPr/>
            <p:nvPr/>
          </p:nvSpPr>
          <p:spPr>
            <a:xfrm>
              <a:off x="799768" y="583977"/>
              <a:ext cx="69238" cy="69238"/>
            </a:xfrm>
            <a:prstGeom prst="ellipse">
              <a:avLst/>
            </a:prstGeom>
            <a:solidFill>
              <a:schemeClr val="accent1">
                <a:alpha val="40000"/>
              </a:schemeClr>
            </a:solidFill>
          </p:spPr>
        </p:sp>
        <p:sp>
          <p:nvSpPr>
            <p:cNvPr id="33" name="AutoShape 33"/>
            <p:cNvSpPr/>
            <p:nvPr/>
          </p:nvSpPr>
          <p:spPr>
            <a:xfrm>
              <a:off x="904945" y="579844"/>
              <a:ext cx="65594" cy="65594"/>
            </a:xfrm>
            <a:prstGeom prst="ellipse">
              <a:avLst/>
            </a:prstGeom>
            <a:solidFill>
              <a:schemeClr val="accent1">
                <a:alpha val="20000"/>
              </a:schemeClr>
            </a:solidFill>
          </p:spPr>
        </p:sp>
        <p:sp>
          <p:nvSpPr>
            <p:cNvPr id="34" name="AutoShape 34"/>
            <p:cNvSpPr/>
            <p:nvPr/>
          </p:nvSpPr>
          <p:spPr>
            <a:xfrm>
              <a:off x="454963" y="684489"/>
              <a:ext cx="84147" cy="84147"/>
            </a:xfrm>
            <a:prstGeom prst="ellipse">
              <a:avLst/>
            </a:prstGeom>
            <a:solidFill>
              <a:schemeClr val="accent1">
                <a:alpha val="100000"/>
              </a:schemeClr>
            </a:solidFill>
          </p:spPr>
        </p:sp>
        <p:sp>
          <p:nvSpPr>
            <p:cNvPr id="35" name="AutoShape 35"/>
            <p:cNvSpPr/>
            <p:nvPr/>
          </p:nvSpPr>
          <p:spPr>
            <a:xfrm>
              <a:off x="575049" y="691064"/>
              <a:ext cx="78137" cy="78137"/>
            </a:xfrm>
            <a:prstGeom prst="ellipse">
              <a:avLst/>
            </a:prstGeom>
            <a:solidFill>
              <a:schemeClr val="accent1">
                <a:alpha val="80000"/>
              </a:schemeClr>
            </a:solidFill>
          </p:spPr>
        </p:sp>
        <p:sp>
          <p:nvSpPr>
            <p:cNvPr id="36" name="AutoShape 36"/>
            <p:cNvSpPr/>
            <p:nvPr/>
          </p:nvSpPr>
          <p:spPr>
            <a:xfrm>
              <a:off x="689125" y="692781"/>
              <a:ext cx="74704" cy="74704"/>
            </a:xfrm>
            <a:prstGeom prst="ellipse">
              <a:avLst/>
            </a:prstGeom>
            <a:solidFill>
              <a:schemeClr val="accent1">
                <a:alpha val="60000"/>
              </a:schemeClr>
            </a:solidFill>
          </p:spPr>
        </p:sp>
        <p:sp>
          <p:nvSpPr>
            <p:cNvPr id="37" name="AutoShape 37"/>
            <p:cNvSpPr/>
            <p:nvPr/>
          </p:nvSpPr>
          <p:spPr>
            <a:xfrm>
              <a:off x="799768" y="701751"/>
              <a:ext cx="69238" cy="69238"/>
            </a:xfrm>
            <a:prstGeom prst="ellipse">
              <a:avLst/>
            </a:prstGeom>
            <a:solidFill>
              <a:schemeClr val="accent1">
                <a:alpha val="40000"/>
              </a:schemeClr>
            </a:solidFill>
          </p:spPr>
        </p:sp>
        <p:sp>
          <p:nvSpPr>
            <p:cNvPr id="38" name="AutoShape 38"/>
            <p:cNvSpPr/>
            <p:nvPr/>
          </p:nvSpPr>
          <p:spPr>
            <a:xfrm>
              <a:off x="904945" y="697618"/>
              <a:ext cx="65594" cy="65594"/>
            </a:xfrm>
            <a:prstGeom prst="ellipse">
              <a:avLst/>
            </a:prstGeom>
            <a:solidFill>
              <a:schemeClr val="accent1">
                <a:alpha val="20000"/>
              </a:schemeClr>
            </a:solidFill>
          </p:spPr>
        </p:sp>
        <p:sp>
          <p:nvSpPr>
            <p:cNvPr id="39" name="TextBox 39"/>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真实案例分享：腰酸背痛改善过程</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0" name="图片 39" descr="龙康壮LOGO"/>
          <p:cNvPicPr>
            <a:picLocks noChangeAspect="1"/>
          </p:cNvPicPr>
          <p:nvPr/>
        </p:nvPicPr>
        <p:blipFill>
          <a:blip r:embed="rId3"/>
          <a:stretch>
            <a:fillRect/>
          </a:stretch>
        </p:blipFill>
        <p:spPr>
          <a:xfrm>
            <a:off x="76200" y="27305"/>
            <a:ext cx="513715" cy="602615"/>
          </a:xfrm>
          <a:prstGeom prst="rect">
            <a:avLst/>
          </a:prstGeom>
        </p:spPr>
      </p:pic>
      <p:sp>
        <p:nvSpPr>
          <p:cNvPr id="41" name="文本框 40"/>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pic>
        <p:nvPicPr>
          <p:cNvPr id="42" name="图片 41" descr="关节肽"/>
          <p:cNvPicPr>
            <a:picLocks noChangeAspect="1"/>
          </p:cNvPicPr>
          <p:nvPr/>
        </p:nvPicPr>
        <p:blipFill>
          <a:blip r:embed="rId4"/>
          <a:stretch>
            <a:fillRect/>
          </a:stretch>
        </p:blipFill>
        <p:spPr>
          <a:xfrm>
            <a:off x="152400" y="3200400"/>
            <a:ext cx="2081530" cy="2775585"/>
          </a:xfrm>
          <a:prstGeom prst="rect">
            <a:avLst/>
          </a:prstGeom>
        </p:spPr>
      </p:pic>
      <p:pic>
        <p:nvPicPr>
          <p:cNvPr id="43" name="图片 42" descr="关节肽"/>
          <p:cNvPicPr>
            <a:picLocks noChangeAspect="1"/>
          </p:cNvPicPr>
          <p:nvPr/>
        </p:nvPicPr>
        <p:blipFill>
          <a:blip r:embed="rId4"/>
          <a:stretch>
            <a:fillRect/>
          </a:stretch>
        </p:blipFill>
        <p:spPr>
          <a:xfrm>
            <a:off x="508000" y="3403600"/>
            <a:ext cx="2081530" cy="2775585"/>
          </a:xfrm>
          <a:prstGeom prst="rect">
            <a:avLst/>
          </a:prstGeom>
        </p:spPr>
      </p:pic>
      <p:pic>
        <p:nvPicPr>
          <p:cNvPr id="44" name="图片 43" descr="关节肽"/>
          <p:cNvPicPr>
            <a:picLocks noChangeAspect="1"/>
          </p:cNvPicPr>
          <p:nvPr/>
        </p:nvPicPr>
        <p:blipFill>
          <a:blip r:embed="rId4"/>
          <a:stretch>
            <a:fillRect/>
          </a:stretch>
        </p:blipFill>
        <p:spPr>
          <a:xfrm>
            <a:off x="-25400" y="3556000"/>
            <a:ext cx="2081530" cy="277558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218874" y="1454724"/>
            <a:ext cx="4632960" cy="2072640"/>
          </a:xfrm>
          <a:prstGeom prst="rect">
            <a:avLst/>
          </a:prstGeom>
          <a:solidFill>
            <a:schemeClr val="lt1">
              <a:alpha val="60000"/>
            </a:schemeClr>
          </a:solidFill>
          <a:ln w="6287">
            <a:solidFill>
              <a:schemeClr val="dk2">
                <a:alpha val="60000"/>
              </a:schemeClr>
            </a:solidFill>
            <a:prstDash val="solid"/>
          </a:ln>
        </p:spPr>
      </p:sp>
      <p:sp>
        <p:nvSpPr>
          <p:cNvPr id="3" name="TextBox 3"/>
          <p:cNvSpPr txBox="1"/>
          <p:nvPr/>
        </p:nvSpPr>
        <p:spPr>
          <a:xfrm>
            <a:off x="1267642" y="1942922"/>
            <a:ext cx="4521094" cy="555879"/>
          </a:xfrm>
          <a:prstGeom prst="rect">
            <a:avLst/>
          </a:prstGeom>
        </p:spPr>
        <p:txBody>
          <a:bodyPr vert="horz" wrap="square" lIns="114300" tIns="57150" rIns="114300" bIns="57150" rtlCol="0" anchor="t" anchorCtr="0">
            <a:spAutoFit/>
          </a:bodyPr>
          <a:lstStyle/>
          <a:p>
            <a:pPr algn="ct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保持良好坐姿</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575272" y="2413457"/>
            <a:ext cx="3905833" cy="702183"/>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避免长时间弯腰、驼背等不良姿势，减少腰背部负担。</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rot="2700000">
            <a:off x="3139895" y="1059265"/>
            <a:ext cx="790918" cy="790918"/>
          </a:xfrm>
          <a:prstGeom prst="roundRect">
            <a:avLst>
              <a:gd name="adj" fmla="val 16667"/>
            </a:avLst>
          </a:prstGeom>
          <a:solidFill>
            <a:schemeClr val="accent2">
              <a:alpha val="100000"/>
            </a:schemeClr>
          </a:solidFill>
        </p:spPr>
      </p:sp>
      <p:sp>
        <p:nvSpPr>
          <p:cNvPr id="6" name="Freeform 6"/>
          <p:cNvSpPr/>
          <p:nvPr/>
        </p:nvSpPr>
        <p:spPr>
          <a:xfrm>
            <a:off x="3264136" y="1220082"/>
            <a:ext cx="542436" cy="530244"/>
          </a:xfrm>
          <a:custGeom>
            <a:avLst/>
            <a:gdLst/>
            <a:ahLst/>
            <a:cxnLst/>
            <a:rect l="l" t="t" r="r" b="b"/>
            <a:pathLst>
              <a:path w="304800" h="304800">
                <a:moveTo>
                  <a:pt x="20031" y="114795"/>
                </a:moveTo>
                <a:lnTo>
                  <a:pt x="147647" y="273187"/>
                </a:lnTo>
                <a:lnTo>
                  <a:pt x="96469" y="114795"/>
                </a:lnTo>
                <a:lnTo>
                  <a:pt x="20031" y="114795"/>
                </a:lnTo>
                <a:close/>
                <a:moveTo>
                  <a:pt x="110338" y="114795"/>
                </a:moveTo>
                <a:lnTo>
                  <a:pt x="155534" y="273510"/>
                </a:lnTo>
                <a:lnTo>
                  <a:pt x="194424" y="114795"/>
                </a:lnTo>
                <a:lnTo>
                  <a:pt x="110338" y="114795"/>
                </a:lnTo>
                <a:close/>
                <a:moveTo>
                  <a:pt x="162411" y="273187"/>
                </a:moveTo>
                <a:lnTo>
                  <a:pt x="285264" y="114795"/>
                </a:lnTo>
                <a:lnTo>
                  <a:pt x="209417" y="114795"/>
                </a:lnTo>
                <a:lnTo>
                  <a:pt x="162411" y="273187"/>
                </a:lnTo>
                <a:close/>
                <a:moveTo>
                  <a:pt x="285550" y="104432"/>
                </a:moveTo>
                <a:lnTo>
                  <a:pt x="248717" y="41453"/>
                </a:lnTo>
                <a:lnTo>
                  <a:pt x="211865" y="104432"/>
                </a:lnTo>
                <a:lnTo>
                  <a:pt x="285550" y="104432"/>
                </a:lnTo>
                <a:close/>
                <a:moveTo>
                  <a:pt x="237134" y="37843"/>
                </a:moveTo>
                <a:lnTo>
                  <a:pt x="163449" y="37843"/>
                </a:lnTo>
                <a:lnTo>
                  <a:pt x="200282" y="102984"/>
                </a:lnTo>
                <a:lnTo>
                  <a:pt x="237134" y="37843"/>
                </a:lnTo>
                <a:close/>
                <a:moveTo>
                  <a:pt x="188957" y="104432"/>
                </a:moveTo>
                <a:lnTo>
                  <a:pt x="152124" y="41453"/>
                </a:lnTo>
                <a:lnTo>
                  <a:pt x="115281" y="104432"/>
                </a:lnTo>
                <a:lnTo>
                  <a:pt x="188957" y="104432"/>
                </a:lnTo>
                <a:close/>
                <a:moveTo>
                  <a:pt x="141341" y="37843"/>
                </a:moveTo>
                <a:lnTo>
                  <a:pt x="67666" y="37843"/>
                </a:lnTo>
                <a:lnTo>
                  <a:pt x="104508" y="102984"/>
                </a:lnTo>
                <a:lnTo>
                  <a:pt x="141341" y="37843"/>
                </a:lnTo>
                <a:close/>
                <a:moveTo>
                  <a:pt x="56093" y="41453"/>
                </a:moveTo>
                <a:lnTo>
                  <a:pt x="19260" y="104432"/>
                </a:lnTo>
                <a:lnTo>
                  <a:pt x="92935" y="104432"/>
                </a:lnTo>
                <a:lnTo>
                  <a:pt x="56093" y="41453"/>
                </a:lnTo>
                <a:close/>
              </a:path>
            </a:pathLst>
          </a:custGeom>
          <a:solidFill>
            <a:srgbClr val="FFFFFF">
              <a:alpha val="100000"/>
            </a:srgbClr>
          </a:solidFill>
        </p:spPr>
      </p:sp>
      <p:cxnSp>
        <p:nvCxnSpPr>
          <p:cNvPr id="7" name="Connector 7"/>
          <p:cNvCxnSpPr/>
          <p:nvPr/>
        </p:nvCxnSpPr>
        <p:spPr>
          <a:xfrm flipV="1">
            <a:off x="6220648" y="2346968"/>
            <a:ext cx="0" cy="3305393"/>
          </a:xfrm>
          <a:prstGeom prst="line">
            <a:avLst/>
          </a:prstGeom>
          <a:ln w="9525">
            <a:solidFill>
              <a:schemeClr val="accent1"/>
            </a:solidFill>
            <a:prstDash val="solid"/>
            <a:headEnd type="triangle"/>
            <a:tailEnd type="triangle"/>
          </a:ln>
        </p:spPr>
        <p:style>
          <a:lnRef idx="0">
            <a:schemeClr val="accent1"/>
          </a:lnRef>
          <a:fillRef idx="1">
            <a:schemeClr val="accent1"/>
          </a:fillRef>
          <a:effectRef idx="0">
            <a:schemeClr val="accent1"/>
          </a:effectRef>
          <a:fontRef idx="minor">
            <a:schemeClr val="lt1"/>
          </a:fontRef>
        </p:style>
      </p:cxnSp>
      <p:cxnSp>
        <p:nvCxnSpPr>
          <p:cNvPr id="8" name="Connector 8"/>
          <p:cNvCxnSpPr/>
          <p:nvPr/>
        </p:nvCxnSpPr>
        <p:spPr>
          <a:xfrm>
            <a:off x="4684480" y="3999665"/>
            <a:ext cx="3072335" cy="0"/>
          </a:xfrm>
          <a:prstGeom prst="line">
            <a:avLst/>
          </a:prstGeom>
          <a:ln w="9525">
            <a:solidFill>
              <a:schemeClr val="accent1"/>
            </a:solidFill>
            <a:prstDash val="solid"/>
            <a:headEnd type="triangle"/>
            <a:tailEnd type="triangle"/>
          </a:ln>
        </p:spPr>
        <p:style>
          <a:lnRef idx="0">
            <a:schemeClr val="accent1"/>
          </a:lnRef>
          <a:fillRef idx="1">
            <a:schemeClr val="accent1"/>
          </a:fillRef>
          <a:effectRef idx="0">
            <a:schemeClr val="accent1"/>
          </a:effectRef>
          <a:fontRef idx="minor">
            <a:schemeClr val="lt1"/>
          </a:fontRef>
        </p:style>
      </p:cxnSp>
      <p:sp>
        <p:nvSpPr>
          <p:cNvPr id="9" name="AutoShape 9"/>
          <p:cNvSpPr/>
          <p:nvPr/>
        </p:nvSpPr>
        <p:spPr>
          <a:xfrm>
            <a:off x="6589461" y="1454724"/>
            <a:ext cx="4632960" cy="2072640"/>
          </a:xfrm>
          <a:prstGeom prst="rect">
            <a:avLst/>
          </a:prstGeom>
          <a:solidFill>
            <a:schemeClr val="lt1">
              <a:alpha val="60000"/>
            </a:schemeClr>
          </a:solidFill>
          <a:ln w="6287">
            <a:solidFill>
              <a:schemeClr val="dk2">
                <a:alpha val="60000"/>
              </a:schemeClr>
            </a:solidFill>
            <a:prstDash val="solid"/>
          </a:ln>
        </p:spPr>
      </p:sp>
      <p:sp>
        <p:nvSpPr>
          <p:cNvPr id="10" name="TextBox 10"/>
          <p:cNvSpPr txBox="1"/>
          <p:nvPr/>
        </p:nvSpPr>
        <p:spPr>
          <a:xfrm>
            <a:off x="6638230" y="1942922"/>
            <a:ext cx="4521094" cy="555879"/>
          </a:xfrm>
          <a:prstGeom prst="rect">
            <a:avLst/>
          </a:prstGeom>
        </p:spPr>
        <p:txBody>
          <a:bodyPr vert="horz" wrap="square" lIns="114300" tIns="57150" rIns="114300" bIns="57150" rtlCol="0" anchor="t" anchorCtr="0">
            <a:spAutoFit/>
          </a:bodyPr>
          <a:lstStyle/>
          <a:p>
            <a:pPr algn="ct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适量运动</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6945860" y="2413457"/>
            <a:ext cx="3905833" cy="702183"/>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进行适量的腰背部肌肉锻炼，增强肌肉力量和柔韧性，提高腰背部稳定性。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nvSpPr>
        <p:spPr>
          <a:xfrm rot="2700000">
            <a:off x="8510482" y="1059265"/>
            <a:ext cx="790918" cy="790918"/>
          </a:xfrm>
          <a:prstGeom prst="roundRect">
            <a:avLst>
              <a:gd name="adj" fmla="val 16667"/>
            </a:avLst>
          </a:prstGeom>
          <a:solidFill>
            <a:schemeClr val="accent1">
              <a:alpha val="100000"/>
            </a:schemeClr>
          </a:solidFill>
        </p:spPr>
      </p:sp>
      <p:sp>
        <p:nvSpPr>
          <p:cNvPr id="13" name="AutoShape 13"/>
          <p:cNvSpPr/>
          <p:nvPr/>
        </p:nvSpPr>
        <p:spPr>
          <a:xfrm>
            <a:off x="1218874" y="4270883"/>
            <a:ext cx="4632960" cy="2072640"/>
          </a:xfrm>
          <a:prstGeom prst="rect">
            <a:avLst/>
          </a:prstGeom>
          <a:solidFill>
            <a:schemeClr val="lt1">
              <a:alpha val="60000"/>
            </a:schemeClr>
          </a:solidFill>
          <a:ln w="6287">
            <a:solidFill>
              <a:schemeClr val="dk2">
                <a:alpha val="60000"/>
              </a:schemeClr>
            </a:solidFill>
            <a:prstDash val="solid"/>
          </a:ln>
        </p:spPr>
      </p:sp>
      <p:sp>
        <p:nvSpPr>
          <p:cNvPr id="14" name="TextBox 14"/>
          <p:cNvSpPr txBox="1"/>
          <p:nvPr/>
        </p:nvSpPr>
        <p:spPr>
          <a:xfrm>
            <a:off x="1267642" y="4759081"/>
            <a:ext cx="4521094" cy="555879"/>
          </a:xfrm>
          <a:prstGeom prst="rect">
            <a:avLst/>
          </a:prstGeom>
        </p:spPr>
        <p:txBody>
          <a:bodyPr vert="horz" wrap="square" lIns="114300" tIns="57150" rIns="114300" bIns="57150" rtlCol="0" anchor="t" anchorCtr="0">
            <a:spAutoFit/>
          </a:bodyPr>
          <a:lstStyle/>
          <a:p>
            <a:pPr algn="ct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避免过度劳累</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575272" y="5229616"/>
            <a:ext cx="3905833" cy="702183"/>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合理安排工作和休息时间，避免长时间保持同一姿势或重复同一动作。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AutoShape 16"/>
          <p:cNvSpPr/>
          <p:nvPr/>
        </p:nvSpPr>
        <p:spPr>
          <a:xfrm rot="2700000">
            <a:off x="3139895" y="3875423"/>
            <a:ext cx="790918" cy="790918"/>
          </a:xfrm>
          <a:prstGeom prst="roundRect">
            <a:avLst>
              <a:gd name="adj" fmla="val 16667"/>
            </a:avLst>
          </a:prstGeom>
          <a:solidFill>
            <a:schemeClr val="accent1">
              <a:alpha val="100000"/>
            </a:schemeClr>
          </a:solidFill>
        </p:spPr>
      </p:sp>
      <p:sp>
        <p:nvSpPr>
          <p:cNvPr id="17" name="AutoShape 17"/>
          <p:cNvSpPr/>
          <p:nvPr/>
        </p:nvSpPr>
        <p:spPr>
          <a:xfrm>
            <a:off x="6589461" y="4270883"/>
            <a:ext cx="4632960" cy="2072640"/>
          </a:xfrm>
          <a:prstGeom prst="rect">
            <a:avLst/>
          </a:prstGeom>
          <a:solidFill>
            <a:schemeClr val="lt1">
              <a:alpha val="60000"/>
            </a:schemeClr>
          </a:solidFill>
          <a:ln w="6287">
            <a:solidFill>
              <a:schemeClr val="dk2">
                <a:alpha val="60000"/>
              </a:schemeClr>
            </a:solidFill>
            <a:prstDash val="solid"/>
          </a:ln>
        </p:spPr>
      </p:sp>
      <p:sp>
        <p:nvSpPr>
          <p:cNvPr id="18" name="TextBox 18"/>
          <p:cNvSpPr txBox="1"/>
          <p:nvPr/>
        </p:nvSpPr>
        <p:spPr>
          <a:xfrm>
            <a:off x="6638230" y="4759081"/>
            <a:ext cx="4521094" cy="555879"/>
          </a:xfrm>
          <a:prstGeom prst="rect">
            <a:avLst/>
          </a:prstGeom>
        </p:spPr>
        <p:txBody>
          <a:bodyPr vert="horz" wrap="square" lIns="114300" tIns="57150" rIns="114300" bIns="57150" rtlCol="0" anchor="t" anchorCtr="0">
            <a:spAutoFit/>
          </a:bodyPr>
          <a:lstStyle/>
          <a:p>
            <a:pPr algn="ct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定期检查</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6945860" y="5229616"/>
            <a:ext cx="3905833" cy="702183"/>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对于患有系统性疾病的患者，应定期进行相关检查，及时发现并处理异常情况。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AutoShape 20"/>
          <p:cNvSpPr/>
          <p:nvPr/>
        </p:nvSpPr>
        <p:spPr>
          <a:xfrm rot="2700000">
            <a:off x="8510482" y="3875423"/>
            <a:ext cx="790918" cy="790918"/>
          </a:xfrm>
          <a:prstGeom prst="roundRect">
            <a:avLst>
              <a:gd name="adj" fmla="val 16667"/>
            </a:avLst>
          </a:prstGeom>
          <a:solidFill>
            <a:schemeClr val="accent2">
              <a:alpha val="100000"/>
            </a:schemeClr>
          </a:solidFill>
        </p:spPr>
      </p:sp>
      <p:sp>
        <p:nvSpPr>
          <p:cNvPr id="21" name="Freeform 21"/>
          <p:cNvSpPr/>
          <p:nvPr/>
        </p:nvSpPr>
        <p:spPr>
          <a:xfrm>
            <a:off x="8672065" y="1195698"/>
            <a:ext cx="492903" cy="492903"/>
          </a:xfrm>
          <a:custGeom>
            <a:avLst/>
            <a:gdLst/>
            <a:ahLst/>
            <a:cxnLst/>
            <a:rect l="l" t="t" r="r" b="b"/>
            <a:pathLst>
              <a:path w="304800" h="304800">
                <a:moveTo>
                  <a:pt x="264633" y="75590"/>
                </a:moveTo>
                <a:cubicBezTo>
                  <a:pt x="273768" y="97622"/>
                  <a:pt x="269415" y="123920"/>
                  <a:pt x="251498" y="141837"/>
                </a:cubicBezTo>
                <a:cubicBezTo>
                  <a:pt x="231772" y="161563"/>
                  <a:pt x="201959" y="164649"/>
                  <a:pt x="178784" y="151571"/>
                </a:cubicBezTo>
                <a:lnTo>
                  <a:pt x="162030" y="169869"/>
                </a:lnTo>
                <a:lnTo>
                  <a:pt x="173984" y="181870"/>
                </a:lnTo>
                <a:lnTo>
                  <a:pt x="181127" y="174727"/>
                </a:lnTo>
                <a:cubicBezTo>
                  <a:pt x="184775" y="171069"/>
                  <a:pt x="190700" y="171069"/>
                  <a:pt x="194348" y="174727"/>
                </a:cubicBezTo>
                <a:lnTo>
                  <a:pt x="252279" y="233248"/>
                </a:lnTo>
                <a:cubicBezTo>
                  <a:pt x="255937" y="236896"/>
                  <a:pt x="255937" y="242821"/>
                  <a:pt x="252279" y="246469"/>
                </a:cubicBezTo>
                <a:lnTo>
                  <a:pt x="225838" y="272910"/>
                </a:lnTo>
                <a:cubicBezTo>
                  <a:pt x="222190" y="276568"/>
                  <a:pt x="216265" y="276568"/>
                  <a:pt x="212617" y="272910"/>
                </a:cubicBezTo>
                <a:lnTo>
                  <a:pt x="154686" y="214389"/>
                </a:lnTo>
                <a:cubicBezTo>
                  <a:pt x="151028" y="210741"/>
                  <a:pt x="151028" y="204816"/>
                  <a:pt x="154686" y="201168"/>
                </a:cubicBezTo>
                <a:lnTo>
                  <a:pt x="161211" y="194643"/>
                </a:lnTo>
                <a:lnTo>
                  <a:pt x="149819" y="183223"/>
                </a:lnTo>
                <a:lnTo>
                  <a:pt x="69704" y="270748"/>
                </a:lnTo>
                <a:cubicBezTo>
                  <a:pt x="62398" y="278054"/>
                  <a:pt x="50559" y="278054"/>
                  <a:pt x="43263" y="270748"/>
                </a:cubicBezTo>
                <a:lnTo>
                  <a:pt x="36652" y="264138"/>
                </a:lnTo>
                <a:cubicBezTo>
                  <a:pt x="29347" y="256832"/>
                  <a:pt x="29347" y="244993"/>
                  <a:pt x="36652" y="237696"/>
                </a:cubicBezTo>
                <a:lnTo>
                  <a:pt x="127921" y="161258"/>
                </a:lnTo>
                <a:lnTo>
                  <a:pt x="67304" y="100479"/>
                </a:lnTo>
                <a:lnTo>
                  <a:pt x="48158" y="100470"/>
                </a:lnTo>
                <a:lnTo>
                  <a:pt x="26003" y="64846"/>
                </a:lnTo>
                <a:lnTo>
                  <a:pt x="43834" y="46987"/>
                </a:lnTo>
                <a:lnTo>
                  <a:pt x="80267" y="69285"/>
                </a:lnTo>
                <a:lnTo>
                  <a:pt x="80505" y="88030"/>
                </a:lnTo>
                <a:lnTo>
                  <a:pt x="141827" y="149590"/>
                </a:lnTo>
                <a:lnTo>
                  <a:pt x="159668" y="134655"/>
                </a:lnTo>
                <a:cubicBezTo>
                  <a:pt x="142227" y="110881"/>
                  <a:pt x="144047" y="77391"/>
                  <a:pt x="165535" y="55902"/>
                </a:cubicBezTo>
                <a:cubicBezTo>
                  <a:pt x="183366" y="38071"/>
                  <a:pt x="209521" y="33642"/>
                  <a:pt x="231496" y="42605"/>
                </a:cubicBezTo>
                <a:lnTo>
                  <a:pt x="192215" y="81344"/>
                </a:lnTo>
                <a:lnTo>
                  <a:pt x="225276" y="114405"/>
                </a:lnTo>
                <a:lnTo>
                  <a:pt x="264633" y="75590"/>
                </a:lnTo>
                <a:close/>
                <a:moveTo>
                  <a:pt x="58579" y="247021"/>
                </a:moveTo>
                <a:cubicBezTo>
                  <a:pt x="54931" y="243373"/>
                  <a:pt x="49016" y="243373"/>
                  <a:pt x="45358" y="247021"/>
                </a:cubicBezTo>
                <a:cubicBezTo>
                  <a:pt x="41700" y="250679"/>
                  <a:pt x="41700" y="256594"/>
                  <a:pt x="45358" y="260252"/>
                </a:cubicBezTo>
                <a:cubicBezTo>
                  <a:pt x="49016" y="263900"/>
                  <a:pt x="54931" y="263900"/>
                  <a:pt x="58579" y="260252"/>
                </a:cubicBezTo>
                <a:cubicBezTo>
                  <a:pt x="62236" y="256584"/>
                  <a:pt x="62236" y="250669"/>
                  <a:pt x="58579" y="247021"/>
                </a:cubicBezTo>
                <a:close/>
              </a:path>
            </a:pathLst>
          </a:custGeom>
          <a:solidFill>
            <a:srgbClr val="FFFFFF">
              <a:alpha val="100000"/>
            </a:srgbClr>
          </a:solidFill>
        </p:spPr>
      </p:sp>
      <p:sp>
        <p:nvSpPr>
          <p:cNvPr id="22" name="Freeform 22"/>
          <p:cNvSpPr/>
          <p:nvPr/>
        </p:nvSpPr>
        <p:spPr>
          <a:xfrm>
            <a:off x="3297145" y="4016916"/>
            <a:ext cx="476417" cy="476417"/>
          </a:xfrm>
          <a:custGeom>
            <a:avLst/>
            <a:gdLst/>
            <a:ahLst/>
            <a:cxnLst/>
            <a:rect l="l" t="t" r="r" b="b"/>
            <a:pathLst>
              <a:path w="304800" h="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rgbClr val="FFFFFF">
              <a:alpha val="100000"/>
            </a:srgbClr>
          </a:solidFill>
        </p:spPr>
      </p:sp>
      <p:sp>
        <p:nvSpPr>
          <p:cNvPr id="23" name="Freeform 23"/>
          <p:cNvSpPr/>
          <p:nvPr/>
        </p:nvSpPr>
        <p:spPr>
          <a:xfrm>
            <a:off x="8651974" y="4016916"/>
            <a:ext cx="507934" cy="507934"/>
          </a:xfrm>
          <a:custGeom>
            <a:avLst/>
            <a:gdLst/>
            <a:ahLst/>
            <a:cxnLst/>
            <a:rect l="l" t="t" r="r" b="b"/>
            <a:pathLst>
              <a:path w="304800" h="304800">
                <a:moveTo>
                  <a:pt x="261518" y="97841"/>
                </a:moveTo>
                <a:cubicBezTo>
                  <a:pt x="249460" y="74143"/>
                  <a:pt x="230657" y="55340"/>
                  <a:pt x="207655" y="43605"/>
                </a:cubicBezTo>
                <a:lnTo>
                  <a:pt x="206959" y="43282"/>
                </a:lnTo>
                <a:lnTo>
                  <a:pt x="186538" y="84277"/>
                </a:lnTo>
                <a:cubicBezTo>
                  <a:pt x="201292" y="91802"/>
                  <a:pt x="212998" y="103508"/>
                  <a:pt x="220323" y="117834"/>
                </a:cubicBezTo>
                <a:lnTo>
                  <a:pt x="220523" y="118262"/>
                </a:lnTo>
                <a:lnTo>
                  <a:pt x="261518" y="97841"/>
                </a:lnTo>
                <a:close/>
                <a:moveTo>
                  <a:pt x="261518" y="206959"/>
                </a:moveTo>
                <a:lnTo>
                  <a:pt x="220523" y="186538"/>
                </a:lnTo>
                <a:cubicBezTo>
                  <a:pt x="212998" y="201292"/>
                  <a:pt x="201292" y="212998"/>
                  <a:pt x="186966" y="220323"/>
                </a:cubicBezTo>
                <a:lnTo>
                  <a:pt x="186538" y="220523"/>
                </a:lnTo>
                <a:lnTo>
                  <a:pt x="206959" y="261518"/>
                </a:lnTo>
                <a:cubicBezTo>
                  <a:pt x="230657" y="249460"/>
                  <a:pt x="249460" y="230657"/>
                  <a:pt x="261195" y="207655"/>
                </a:cubicBezTo>
                <a:lnTo>
                  <a:pt x="261518" y="206959"/>
                </a:lnTo>
                <a:close/>
                <a:moveTo>
                  <a:pt x="97841" y="43282"/>
                </a:moveTo>
                <a:cubicBezTo>
                  <a:pt x="74143" y="55340"/>
                  <a:pt x="55340" y="74143"/>
                  <a:pt x="43605" y="97145"/>
                </a:cubicBezTo>
                <a:lnTo>
                  <a:pt x="43282" y="97841"/>
                </a:lnTo>
                <a:lnTo>
                  <a:pt x="84277" y="118262"/>
                </a:lnTo>
                <a:cubicBezTo>
                  <a:pt x="91802" y="103508"/>
                  <a:pt x="103508" y="91802"/>
                  <a:pt x="117834" y="84477"/>
                </a:cubicBezTo>
                <a:lnTo>
                  <a:pt x="118262" y="84277"/>
                </a:lnTo>
                <a:lnTo>
                  <a:pt x="97841" y="43282"/>
                </a:lnTo>
                <a:close/>
                <a:moveTo>
                  <a:pt x="43282" y="206959"/>
                </a:moveTo>
                <a:cubicBezTo>
                  <a:pt x="55340" y="230657"/>
                  <a:pt x="74143" y="249460"/>
                  <a:pt x="97145" y="261195"/>
                </a:cubicBezTo>
                <a:lnTo>
                  <a:pt x="97841" y="261518"/>
                </a:lnTo>
                <a:lnTo>
                  <a:pt x="118262" y="220523"/>
                </a:lnTo>
                <a:cubicBezTo>
                  <a:pt x="103508" y="212998"/>
                  <a:pt x="91802" y="201292"/>
                  <a:pt x="84477" y="186966"/>
                </a:cubicBezTo>
                <a:lnTo>
                  <a:pt x="84277" y="186538"/>
                </a:lnTo>
                <a:lnTo>
                  <a:pt x="43282" y="206959"/>
                </a:lnTo>
                <a:close/>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52400" y="198120"/>
                </a:moveTo>
                <a:cubicBezTo>
                  <a:pt x="177651" y="198120"/>
                  <a:pt x="198120" y="177651"/>
                  <a:pt x="198120" y="152400"/>
                </a:cubicBezTo>
                <a:cubicBezTo>
                  <a:pt x="198120" y="127149"/>
                  <a:pt x="177651" y="106680"/>
                  <a:pt x="152400" y="106680"/>
                </a:cubicBezTo>
                <a:lnTo>
                  <a:pt x="152400" y="106680"/>
                </a:lnTo>
                <a:cubicBezTo>
                  <a:pt x="127149" y="106680"/>
                  <a:pt x="106680" y="127149"/>
                  <a:pt x="106680" y="152400"/>
                </a:cubicBezTo>
                <a:cubicBezTo>
                  <a:pt x="106680" y="177651"/>
                  <a:pt x="127149" y="198120"/>
                  <a:pt x="152400" y="198120"/>
                </a:cubicBezTo>
                <a:lnTo>
                  <a:pt x="152400" y="198120"/>
                </a:lnTo>
                <a:close/>
              </a:path>
            </a:pathLst>
          </a:custGeom>
          <a:solidFill>
            <a:srgbClr val="FFFFFF">
              <a:alpha val="100000"/>
            </a:srgbClr>
          </a:solidFill>
        </p:spPr>
      </p:sp>
      <p:grpSp>
        <p:nvGrpSpPr>
          <p:cNvPr id="24" name="Group 24"/>
          <p:cNvGrpSpPr/>
          <p:nvPr/>
        </p:nvGrpSpPr>
        <p:grpSpPr>
          <a:xfrm rot="0">
            <a:off x="1064563" y="93878"/>
            <a:ext cx="10641129" cy="914400"/>
            <a:chOff x="454963" y="93878"/>
            <a:chExt cx="10641129" cy="914400"/>
          </a:xfrm>
        </p:grpSpPr>
        <p:sp>
          <p:nvSpPr>
            <p:cNvPr id="25" name="AutoShape 25"/>
            <p:cNvSpPr/>
            <p:nvPr/>
          </p:nvSpPr>
          <p:spPr>
            <a:xfrm>
              <a:off x="454963" y="331168"/>
              <a:ext cx="84147" cy="84147"/>
            </a:xfrm>
            <a:prstGeom prst="ellipse">
              <a:avLst/>
            </a:prstGeom>
            <a:solidFill>
              <a:schemeClr val="accent1">
                <a:alpha val="100000"/>
              </a:schemeClr>
            </a:solidFill>
          </p:spPr>
        </p:sp>
        <p:sp>
          <p:nvSpPr>
            <p:cNvPr id="26" name="AutoShape 26"/>
            <p:cNvSpPr/>
            <p:nvPr/>
          </p:nvSpPr>
          <p:spPr>
            <a:xfrm>
              <a:off x="575049" y="337743"/>
              <a:ext cx="78137" cy="78137"/>
            </a:xfrm>
            <a:prstGeom prst="ellipse">
              <a:avLst/>
            </a:prstGeom>
            <a:solidFill>
              <a:schemeClr val="accent1">
                <a:alpha val="80000"/>
              </a:schemeClr>
            </a:solidFill>
          </p:spPr>
        </p:sp>
        <p:sp>
          <p:nvSpPr>
            <p:cNvPr id="27" name="AutoShape 27"/>
            <p:cNvSpPr/>
            <p:nvPr/>
          </p:nvSpPr>
          <p:spPr>
            <a:xfrm>
              <a:off x="689125" y="339460"/>
              <a:ext cx="74704" cy="74704"/>
            </a:xfrm>
            <a:prstGeom prst="ellipse">
              <a:avLst/>
            </a:prstGeom>
            <a:solidFill>
              <a:schemeClr val="accent1">
                <a:alpha val="60000"/>
              </a:schemeClr>
            </a:solidFill>
          </p:spPr>
        </p:sp>
        <p:sp>
          <p:nvSpPr>
            <p:cNvPr id="28" name="AutoShape 28"/>
            <p:cNvSpPr/>
            <p:nvPr/>
          </p:nvSpPr>
          <p:spPr>
            <a:xfrm>
              <a:off x="799768" y="348430"/>
              <a:ext cx="69238" cy="69238"/>
            </a:xfrm>
            <a:prstGeom prst="ellipse">
              <a:avLst/>
            </a:prstGeom>
            <a:solidFill>
              <a:schemeClr val="accent1">
                <a:alpha val="40000"/>
              </a:schemeClr>
            </a:solidFill>
          </p:spPr>
        </p:sp>
        <p:sp>
          <p:nvSpPr>
            <p:cNvPr id="29" name="AutoShape 29"/>
            <p:cNvSpPr/>
            <p:nvPr/>
          </p:nvSpPr>
          <p:spPr>
            <a:xfrm>
              <a:off x="904945" y="344297"/>
              <a:ext cx="65594" cy="65594"/>
            </a:xfrm>
            <a:prstGeom prst="ellipse">
              <a:avLst/>
            </a:prstGeom>
            <a:solidFill>
              <a:schemeClr val="accent1">
                <a:alpha val="20000"/>
              </a:schemeClr>
            </a:solidFill>
          </p:spPr>
        </p:sp>
        <p:sp>
          <p:nvSpPr>
            <p:cNvPr id="30" name="AutoShape 30"/>
            <p:cNvSpPr/>
            <p:nvPr/>
          </p:nvSpPr>
          <p:spPr>
            <a:xfrm>
              <a:off x="454963" y="448942"/>
              <a:ext cx="84147" cy="84147"/>
            </a:xfrm>
            <a:prstGeom prst="ellipse">
              <a:avLst/>
            </a:prstGeom>
            <a:solidFill>
              <a:schemeClr val="accent1">
                <a:alpha val="100000"/>
              </a:schemeClr>
            </a:solidFill>
          </p:spPr>
        </p:sp>
        <p:sp>
          <p:nvSpPr>
            <p:cNvPr id="31" name="AutoShape 31"/>
            <p:cNvSpPr/>
            <p:nvPr/>
          </p:nvSpPr>
          <p:spPr>
            <a:xfrm>
              <a:off x="575049" y="455517"/>
              <a:ext cx="78137" cy="78137"/>
            </a:xfrm>
            <a:prstGeom prst="ellipse">
              <a:avLst/>
            </a:prstGeom>
            <a:solidFill>
              <a:schemeClr val="accent1">
                <a:alpha val="80000"/>
              </a:schemeClr>
            </a:solidFill>
          </p:spPr>
        </p:sp>
        <p:sp>
          <p:nvSpPr>
            <p:cNvPr id="32" name="AutoShape 32"/>
            <p:cNvSpPr/>
            <p:nvPr/>
          </p:nvSpPr>
          <p:spPr>
            <a:xfrm>
              <a:off x="689125" y="457233"/>
              <a:ext cx="74704" cy="74704"/>
            </a:xfrm>
            <a:prstGeom prst="ellipse">
              <a:avLst/>
            </a:prstGeom>
            <a:solidFill>
              <a:schemeClr val="accent1">
                <a:alpha val="60000"/>
              </a:schemeClr>
            </a:solidFill>
          </p:spPr>
        </p:sp>
        <p:sp>
          <p:nvSpPr>
            <p:cNvPr id="33" name="AutoShape 33"/>
            <p:cNvSpPr/>
            <p:nvPr/>
          </p:nvSpPr>
          <p:spPr>
            <a:xfrm>
              <a:off x="799768" y="466203"/>
              <a:ext cx="69238" cy="69238"/>
            </a:xfrm>
            <a:prstGeom prst="ellipse">
              <a:avLst/>
            </a:prstGeom>
            <a:solidFill>
              <a:schemeClr val="accent1">
                <a:alpha val="40000"/>
              </a:schemeClr>
            </a:solidFill>
          </p:spPr>
        </p:sp>
        <p:sp>
          <p:nvSpPr>
            <p:cNvPr id="34" name="AutoShape 34"/>
            <p:cNvSpPr/>
            <p:nvPr/>
          </p:nvSpPr>
          <p:spPr>
            <a:xfrm>
              <a:off x="904945" y="462070"/>
              <a:ext cx="65594" cy="65594"/>
            </a:xfrm>
            <a:prstGeom prst="ellipse">
              <a:avLst/>
            </a:prstGeom>
            <a:solidFill>
              <a:schemeClr val="accent1">
                <a:alpha val="20000"/>
              </a:schemeClr>
            </a:solidFill>
          </p:spPr>
        </p:sp>
        <p:sp>
          <p:nvSpPr>
            <p:cNvPr id="35" name="AutoShape 35"/>
            <p:cNvSpPr/>
            <p:nvPr/>
          </p:nvSpPr>
          <p:spPr>
            <a:xfrm>
              <a:off x="454963" y="566715"/>
              <a:ext cx="84147" cy="84147"/>
            </a:xfrm>
            <a:prstGeom prst="ellipse">
              <a:avLst/>
            </a:prstGeom>
            <a:solidFill>
              <a:schemeClr val="accent1">
                <a:alpha val="100000"/>
              </a:schemeClr>
            </a:solidFill>
          </p:spPr>
        </p:sp>
        <p:sp>
          <p:nvSpPr>
            <p:cNvPr id="36" name="AutoShape 36"/>
            <p:cNvSpPr/>
            <p:nvPr/>
          </p:nvSpPr>
          <p:spPr>
            <a:xfrm>
              <a:off x="575049" y="573291"/>
              <a:ext cx="78137" cy="78137"/>
            </a:xfrm>
            <a:prstGeom prst="ellipse">
              <a:avLst/>
            </a:prstGeom>
            <a:solidFill>
              <a:schemeClr val="accent1">
                <a:alpha val="80000"/>
              </a:schemeClr>
            </a:solidFill>
          </p:spPr>
        </p:sp>
        <p:sp>
          <p:nvSpPr>
            <p:cNvPr id="37" name="AutoShape 37"/>
            <p:cNvSpPr/>
            <p:nvPr/>
          </p:nvSpPr>
          <p:spPr>
            <a:xfrm>
              <a:off x="689125" y="575007"/>
              <a:ext cx="74704" cy="74704"/>
            </a:xfrm>
            <a:prstGeom prst="ellipse">
              <a:avLst/>
            </a:prstGeom>
            <a:solidFill>
              <a:schemeClr val="accent1">
                <a:alpha val="60000"/>
              </a:schemeClr>
            </a:solidFill>
          </p:spPr>
        </p:sp>
        <p:sp>
          <p:nvSpPr>
            <p:cNvPr id="38" name="AutoShape 38"/>
            <p:cNvSpPr/>
            <p:nvPr/>
          </p:nvSpPr>
          <p:spPr>
            <a:xfrm>
              <a:off x="799768" y="583977"/>
              <a:ext cx="69238" cy="69238"/>
            </a:xfrm>
            <a:prstGeom prst="ellipse">
              <a:avLst/>
            </a:prstGeom>
            <a:solidFill>
              <a:schemeClr val="accent1">
                <a:alpha val="40000"/>
              </a:schemeClr>
            </a:solidFill>
          </p:spPr>
        </p:sp>
        <p:sp>
          <p:nvSpPr>
            <p:cNvPr id="39" name="AutoShape 39"/>
            <p:cNvSpPr/>
            <p:nvPr/>
          </p:nvSpPr>
          <p:spPr>
            <a:xfrm>
              <a:off x="904945" y="579844"/>
              <a:ext cx="65594" cy="65594"/>
            </a:xfrm>
            <a:prstGeom prst="ellipse">
              <a:avLst/>
            </a:prstGeom>
            <a:solidFill>
              <a:schemeClr val="accent1">
                <a:alpha val="20000"/>
              </a:schemeClr>
            </a:solidFill>
          </p:spPr>
        </p:sp>
        <p:sp>
          <p:nvSpPr>
            <p:cNvPr id="40" name="AutoShape 40"/>
            <p:cNvSpPr/>
            <p:nvPr/>
          </p:nvSpPr>
          <p:spPr>
            <a:xfrm>
              <a:off x="454963" y="684489"/>
              <a:ext cx="84147" cy="84147"/>
            </a:xfrm>
            <a:prstGeom prst="ellipse">
              <a:avLst/>
            </a:prstGeom>
            <a:solidFill>
              <a:schemeClr val="accent1">
                <a:alpha val="100000"/>
              </a:schemeClr>
            </a:solidFill>
          </p:spPr>
        </p:sp>
        <p:sp>
          <p:nvSpPr>
            <p:cNvPr id="41" name="AutoShape 41"/>
            <p:cNvSpPr/>
            <p:nvPr/>
          </p:nvSpPr>
          <p:spPr>
            <a:xfrm>
              <a:off x="575049" y="691064"/>
              <a:ext cx="78137" cy="78137"/>
            </a:xfrm>
            <a:prstGeom prst="ellipse">
              <a:avLst/>
            </a:prstGeom>
            <a:solidFill>
              <a:schemeClr val="accent1">
                <a:alpha val="80000"/>
              </a:schemeClr>
            </a:solidFill>
          </p:spPr>
        </p:sp>
        <p:sp>
          <p:nvSpPr>
            <p:cNvPr id="42" name="AutoShape 42"/>
            <p:cNvSpPr/>
            <p:nvPr/>
          </p:nvSpPr>
          <p:spPr>
            <a:xfrm>
              <a:off x="689125" y="692781"/>
              <a:ext cx="74704" cy="74704"/>
            </a:xfrm>
            <a:prstGeom prst="ellipse">
              <a:avLst/>
            </a:prstGeom>
            <a:solidFill>
              <a:schemeClr val="accent1">
                <a:alpha val="60000"/>
              </a:schemeClr>
            </a:solidFill>
          </p:spPr>
        </p:sp>
        <p:sp>
          <p:nvSpPr>
            <p:cNvPr id="43" name="AutoShape 43"/>
            <p:cNvSpPr/>
            <p:nvPr/>
          </p:nvSpPr>
          <p:spPr>
            <a:xfrm>
              <a:off x="799768" y="701751"/>
              <a:ext cx="69238" cy="69238"/>
            </a:xfrm>
            <a:prstGeom prst="ellipse">
              <a:avLst/>
            </a:prstGeom>
            <a:solidFill>
              <a:schemeClr val="accent1">
                <a:alpha val="40000"/>
              </a:schemeClr>
            </a:solidFill>
          </p:spPr>
        </p:sp>
        <p:sp>
          <p:nvSpPr>
            <p:cNvPr id="44" name="AutoShape 44"/>
            <p:cNvSpPr/>
            <p:nvPr/>
          </p:nvSpPr>
          <p:spPr>
            <a:xfrm>
              <a:off x="904945" y="697618"/>
              <a:ext cx="65594" cy="65594"/>
            </a:xfrm>
            <a:prstGeom prst="ellipse">
              <a:avLst/>
            </a:prstGeom>
            <a:solidFill>
              <a:schemeClr val="accent1">
                <a:alpha val="20000"/>
              </a:schemeClr>
            </a:solidFill>
          </p:spPr>
        </p:sp>
        <p:sp>
          <p:nvSpPr>
            <p:cNvPr id="45" name="TextBox 45"/>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预防复发策略建议</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6" name="图片 45" descr="龙康壮LOGO"/>
          <p:cNvPicPr>
            <a:picLocks noChangeAspect="1"/>
          </p:cNvPicPr>
          <p:nvPr/>
        </p:nvPicPr>
        <p:blipFill>
          <a:blip r:embed="rId2"/>
          <a:stretch>
            <a:fillRect/>
          </a:stretch>
        </p:blipFill>
        <p:spPr>
          <a:xfrm>
            <a:off x="76200" y="27305"/>
            <a:ext cx="513715" cy="602615"/>
          </a:xfrm>
          <a:prstGeom prst="rect">
            <a:avLst/>
          </a:prstGeom>
        </p:spPr>
      </p:pic>
      <p:sp>
        <p:nvSpPr>
          <p:cNvPr id="47" name="文本框 46"/>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rPr>
              <a:t>06</a:t>
            </a:r>
            <a:endPar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软骨组织修复与保护功能</a:t>
            </a:r>
            <a:endPar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5" name="图片 4" descr="龙康壮LOGO"/>
          <p:cNvPicPr>
            <a:picLocks noChangeAspect="1"/>
          </p:cNvPicPr>
          <p:nvPr/>
        </p:nvPicPr>
        <p:blipFill>
          <a:blip r:embed="rId2"/>
          <a:stretch>
            <a:fillRect/>
          </a:stretch>
        </p:blipFill>
        <p:spPr>
          <a:xfrm>
            <a:off x="76200" y="27305"/>
            <a:ext cx="513715" cy="602615"/>
          </a:xfrm>
          <a:prstGeom prst="rect">
            <a:avLst/>
          </a:prstGeom>
        </p:spPr>
      </p:pic>
      <p:sp>
        <p:nvSpPr>
          <p:cNvPr id="6" name="文本框 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185766" y="1751287"/>
            <a:ext cx="5242663" cy="4234459"/>
          </a:xfrm>
          <a:prstGeom prst="roundRect">
            <a:avLst/>
          </a:prstGeom>
          <a:solidFill>
            <a:schemeClr val="accent2">
              <a:lumMod val="20000"/>
              <a:lumOff val="80000"/>
              <a:alpha val="100000"/>
            </a:schemeClr>
          </a:solidFill>
        </p:spPr>
      </p:sp>
      <p:sp>
        <p:nvSpPr>
          <p:cNvPr id="3" name="AutoShape 3"/>
          <p:cNvSpPr/>
          <p:nvPr/>
        </p:nvSpPr>
        <p:spPr>
          <a:xfrm>
            <a:off x="763571" y="1751287"/>
            <a:ext cx="5242663" cy="4234459"/>
          </a:xfrm>
          <a:prstGeom prst="roundRect">
            <a:avLst/>
          </a:prstGeom>
          <a:solidFill>
            <a:schemeClr val="accent1">
              <a:alpha val="100000"/>
            </a:schemeClr>
          </a:solidFill>
        </p:spPr>
      </p:sp>
      <p:sp>
        <p:nvSpPr>
          <p:cNvPr id="4" name="AutoShape 4"/>
          <p:cNvSpPr/>
          <p:nvPr/>
        </p:nvSpPr>
        <p:spPr>
          <a:xfrm>
            <a:off x="4530718" y="2430558"/>
            <a:ext cx="3130564" cy="3130564"/>
          </a:xfrm>
          <a:prstGeom prst="ellipse">
            <a:avLst/>
          </a:prstGeom>
          <a:solidFill>
            <a:srgbClr val="FFFFFF">
              <a:alpha val="50000"/>
            </a:srgbClr>
          </a:solidFill>
        </p:spPr>
      </p:sp>
      <p:sp>
        <p:nvSpPr>
          <p:cNvPr id="5" name="AutoShape 5"/>
          <p:cNvSpPr/>
          <p:nvPr/>
        </p:nvSpPr>
        <p:spPr>
          <a:xfrm>
            <a:off x="4721546" y="2621386"/>
            <a:ext cx="2748908" cy="2748908"/>
          </a:xfrm>
          <a:prstGeom prst="ellipse">
            <a:avLst/>
          </a:prstGeom>
          <a:solidFill>
            <a:schemeClr val="accent3">
              <a:alpha val="100000"/>
            </a:schemeClr>
          </a:solidFill>
        </p:spPr>
      </p:sp>
      <p:sp>
        <p:nvSpPr>
          <p:cNvPr id="6" name="TextBox 6"/>
          <p:cNvSpPr txBox="1"/>
          <p:nvPr/>
        </p:nvSpPr>
        <p:spPr>
          <a:xfrm>
            <a:off x="4879259" y="2959520"/>
            <a:ext cx="2253950" cy="2072640"/>
          </a:xfrm>
          <a:prstGeom prst="rect">
            <a:avLst/>
          </a:prstGeom>
        </p:spPr>
        <p:txBody>
          <a:bodyPr vert="horz" wrap="square" lIns="123825" tIns="123825" rIns="57150" bIns="123825" rtlCol="0" anchor="t" anchorCtr="0">
            <a:spAutoFit/>
          </a:bodyPr>
          <a:lstStyle/>
          <a:p>
            <a:pPr algn="ctr">
              <a:lnSpc>
                <a:spcPct val="150000"/>
              </a:lnSpc>
            </a:pPr>
            <a:r>
              <a:rPr lang="en-US" sz="7650" b="1">
                <a:solidFill>
                  <a:srgbClr val="FFFFFF">
                    <a:alpha val="100000"/>
                  </a:srgbClr>
                </a:solidFill>
                <a:latin typeface="微软雅黑" panose="020B0503020204020204" charset="-122"/>
                <a:ea typeface="微软雅黑" panose="020B0503020204020204" charset="-122"/>
                <a:cs typeface="微软雅黑" panose="020B0503020204020204" charset="-122"/>
              </a:rPr>
              <a:t>VS</a:t>
            </a:r>
            <a:endParaRPr lang="en-US" sz="765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cxnSp>
        <p:nvCxnSpPr>
          <p:cNvPr id="7" name="Connector 7"/>
          <p:cNvCxnSpPr/>
          <p:nvPr/>
        </p:nvCxnSpPr>
        <p:spPr>
          <a:xfrm>
            <a:off x="1214515" y="2855191"/>
            <a:ext cx="2856056" cy="0"/>
          </a:xfrm>
          <a:prstGeom prst="line">
            <a:avLst/>
          </a:prstGeom>
          <a:ln w="9525">
            <a:solidFill>
              <a:srgbClr val="FFFFFF">
                <a:alpha val="100000"/>
              </a:srgbClr>
            </a:solidFill>
            <a:prstDash val="solid"/>
            <a:headEnd type="oval"/>
            <a:tailEnd type="none"/>
          </a:ln>
        </p:spPr>
      </p:cxnSp>
      <p:sp>
        <p:nvSpPr>
          <p:cNvPr id="8" name="TextBox 8"/>
          <p:cNvSpPr txBox="1"/>
          <p:nvPr/>
        </p:nvSpPr>
        <p:spPr>
          <a:xfrm>
            <a:off x="1085072" y="2931894"/>
            <a:ext cx="3263018" cy="2804160"/>
          </a:xfrm>
          <a:prstGeom prst="rect">
            <a:avLst/>
          </a:prstGeom>
        </p:spPr>
        <p:txBody>
          <a:bodyPr vert="horz" wrap="square" lIns="123825" tIns="123825" rIns="57150" bIns="123825" rtlCol="0" anchor="t" anchorCtr="0">
            <a:spAutoFit/>
          </a:bodyPr>
          <a:lstStyle/>
          <a:p>
            <a:pPr>
              <a:lnSpc>
                <a:spcPct val="150000"/>
              </a:lnSpc>
            </a:pPr>
            <a:r>
              <a:rPr lang="en-US" sz="1350">
                <a:solidFill>
                  <a:srgbClr val="FFFFFF">
                    <a:alpha val="100000"/>
                  </a:srgbClr>
                </a:solidFill>
                <a:latin typeface="微软雅黑" panose="020B0503020204020204" charset="-122"/>
                <a:ea typeface="微软雅黑" panose="020B0503020204020204" charset="-122"/>
                <a:cs typeface="微软雅黑" panose="020B0503020204020204" charset="-122"/>
              </a:rPr>
              <a:t>软骨组织由软骨细胞和软骨基质构成，缺乏血管和神经分布，营养靠渗透作用。</a:t>
            </a:r>
            <a:endParaRPr lang="en-US" sz="135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6389233" y="2064798"/>
            <a:ext cx="4714875" cy="723900"/>
          </a:xfrm>
          <a:prstGeom prst="rect">
            <a:avLst/>
          </a:prstGeom>
        </p:spPr>
        <p:txBody>
          <a:bodyPr vert="horz" wrap="square" lIns="123825" tIns="123825" rIns="57150" bIns="123825" rtlCol="0" anchor="t" anchorCtr="0">
            <a:spAutoFit/>
          </a:bodyPr>
          <a:lstStyle/>
          <a:p>
            <a:pPr algn="r">
              <a:lnSpc>
                <a:spcPct val="150000"/>
              </a:lnSpc>
            </a:pPr>
            <a:r>
              <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rPr>
              <a:t>损伤原因</a:t>
            </a:r>
            <a:endPar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0" name="Connector 10"/>
          <p:cNvCxnSpPr/>
          <p:nvPr/>
        </p:nvCxnSpPr>
        <p:spPr>
          <a:xfrm>
            <a:off x="8117660" y="2855191"/>
            <a:ext cx="2856056" cy="0"/>
          </a:xfrm>
          <a:prstGeom prst="line">
            <a:avLst/>
          </a:prstGeom>
          <a:ln w="9525">
            <a:solidFill>
              <a:schemeClr val="accent1"/>
            </a:solidFill>
            <a:prstDash val="solid"/>
            <a:headEnd type="none"/>
            <a:tailEnd type="oval"/>
          </a:ln>
        </p:spPr>
        <p:style>
          <a:lnRef idx="0">
            <a:schemeClr val="accent1"/>
          </a:lnRef>
          <a:fillRef idx="1">
            <a:schemeClr val="accent1"/>
          </a:fillRef>
          <a:effectRef idx="0">
            <a:schemeClr val="accent1"/>
          </a:effectRef>
          <a:fontRef idx="minor">
            <a:schemeClr val="lt1"/>
          </a:fontRef>
        </p:style>
      </p:cxnSp>
      <p:sp>
        <p:nvSpPr>
          <p:cNvPr id="11" name="TextBox 11"/>
          <p:cNvSpPr txBox="1"/>
          <p:nvPr/>
        </p:nvSpPr>
        <p:spPr>
          <a:xfrm>
            <a:off x="7817683" y="2931894"/>
            <a:ext cx="3286125" cy="2819400"/>
          </a:xfrm>
          <a:prstGeom prst="rect">
            <a:avLst/>
          </a:prstGeom>
        </p:spPr>
        <p:txBody>
          <a:bodyPr vert="horz" wrap="square" lIns="123825" tIns="123825" rIns="57150" bIns="123825" rtlCol="0" anchor="t" anchorCtr="0">
            <a:spAutoFit/>
          </a:bodyPr>
          <a:lstStyle/>
          <a:p>
            <a:pPr>
              <a:lnSpc>
                <a:spcPct val="150000"/>
              </a:lnSpc>
            </a:pPr>
            <a:r>
              <a:rPr lang="en-US" sz="1350">
                <a:solidFill>
                  <a:schemeClr val="accent1">
                    <a:lumMod val="50000"/>
                    <a:alpha val="100000"/>
                  </a:schemeClr>
                </a:solidFill>
                <a:latin typeface="微软雅黑" panose="020B0503020204020204" charset="-122"/>
                <a:ea typeface="微软雅黑" panose="020B0503020204020204" charset="-122"/>
                <a:cs typeface="微软雅黑" panose="020B0503020204020204" charset="-122"/>
              </a:rPr>
              <a:t>主要包括外伤、长期关节劳损、关节炎症等，导致软骨细胞受损和基质降解。</a:t>
            </a:r>
            <a:endParaRPr lang="en-US" sz="1350">
              <a:solidFill>
                <a:schemeClr val="accent1">
                  <a:lumMod val="50000"/>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1085072" y="2064798"/>
            <a:ext cx="4150786" cy="853250"/>
          </a:xfrm>
          <a:prstGeom prst="rect">
            <a:avLst/>
          </a:prstGeom>
        </p:spPr>
        <p:txBody>
          <a:bodyPr vert="horz" wrap="square" lIns="123825" tIns="123825" rIns="57150" bIns="123825" rtlCol="0" anchor="t" anchorCtr="0">
            <a:spAutoFit/>
          </a:bodyPr>
          <a:lstStyle/>
          <a:p>
            <a:pPr>
              <a:lnSpc>
                <a:spcPct val="150000"/>
              </a:lnSpc>
            </a:pPr>
            <a:r>
              <a:rPr lang="en-US" sz="2015" b="1">
                <a:solidFill>
                  <a:srgbClr val="FFFFFF">
                    <a:alpha val="100000"/>
                  </a:srgbClr>
                </a:solidFill>
                <a:latin typeface="微软雅黑" panose="020B0503020204020204" charset="-122"/>
                <a:ea typeface="微软雅黑" panose="020B0503020204020204" charset="-122"/>
                <a:cs typeface="微软雅黑" panose="020B0503020204020204" charset="-122"/>
              </a:rPr>
              <a:t>结构特点</a:t>
            </a:r>
            <a:endParaRPr lang="en-US" sz="201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13" name="Group 13"/>
          <p:cNvGrpSpPr/>
          <p:nvPr/>
        </p:nvGrpSpPr>
        <p:grpSpPr>
          <a:xfrm rot="0">
            <a:off x="1064563" y="93878"/>
            <a:ext cx="10641129" cy="914400"/>
            <a:chOff x="454963" y="93878"/>
            <a:chExt cx="10641129" cy="914400"/>
          </a:xfrm>
        </p:grpSpPr>
        <p:sp>
          <p:nvSpPr>
            <p:cNvPr id="14" name="AutoShape 14"/>
            <p:cNvSpPr/>
            <p:nvPr/>
          </p:nvSpPr>
          <p:spPr>
            <a:xfrm>
              <a:off x="454963" y="331168"/>
              <a:ext cx="84147" cy="84147"/>
            </a:xfrm>
            <a:prstGeom prst="ellipse">
              <a:avLst/>
            </a:prstGeom>
            <a:solidFill>
              <a:schemeClr val="accent1">
                <a:alpha val="100000"/>
              </a:schemeClr>
            </a:solidFill>
          </p:spPr>
        </p:sp>
        <p:sp>
          <p:nvSpPr>
            <p:cNvPr id="15" name="AutoShape 15"/>
            <p:cNvSpPr/>
            <p:nvPr/>
          </p:nvSpPr>
          <p:spPr>
            <a:xfrm>
              <a:off x="575049" y="337743"/>
              <a:ext cx="78137" cy="78137"/>
            </a:xfrm>
            <a:prstGeom prst="ellipse">
              <a:avLst/>
            </a:prstGeom>
            <a:solidFill>
              <a:schemeClr val="accent1">
                <a:alpha val="80000"/>
              </a:schemeClr>
            </a:solidFill>
          </p:spPr>
        </p:sp>
        <p:sp>
          <p:nvSpPr>
            <p:cNvPr id="16" name="AutoShape 16"/>
            <p:cNvSpPr/>
            <p:nvPr/>
          </p:nvSpPr>
          <p:spPr>
            <a:xfrm>
              <a:off x="689125" y="339460"/>
              <a:ext cx="74704" cy="74704"/>
            </a:xfrm>
            <a:prstGeom prst="ellipse">
              <a:avLst/>
            </a:prstGeom>
            <a:solidFill>
              <a:schemeClr val="accent1">
                <a:alpha val="60000"/>
              </a:schemeClr>
            </a:solidFill>
          </p:spPr>
        </p:sp>
        <p:sp>
          <p:nvSpPr>
            <p:cNvPr id="17" name="AutoShape 17"/>
            <p:cNvSpPr/>
            <p:nvPr/>
          </p:nvSpPr>
          <p:spPr>
            <a:xfrm>
              <a:off x="799768" y="348430"/>
              <a:ext cx="69238" cy="69238"/>
            </a:xfrm>
            <a:prstGeom prst="ellipse">
              <a:avLst/>
            </a:prstGeom>
            <a:solidFill>
              <a:schemeClr val="accent1">
                <a:alpha val="40000"/>
              </a:schemeClr>
            </a:solidFill>
          </p:spPr>
        </p:sp>
        <p:sp>
          <p:nvSpPr>
            <p:cNvPr id="18" name="AutoShape 18"/>
            <p:cNvSpPr/>
            <p:nvPr/>
          </p:nvSpPr>
          <p:spPr>
            <a:xfrm>
              <a:off x="904945" y="344297"/>
              <a:ext cx="65594" cy="65594"/>
            </a:xfrm>
            <a:prstGeom prst="ellipse">
              <a:avLst/>
            </a:prstGeom>
            <a:solidFill>
              <a:schemeClr val="accent1">
                <a:alpha val="20000"/>
              </a:schemeClr>
            </a:solidFill>
          </p:spPr>
        </p:sp>
        <p:sp>
          <p:nvSpPr>
            <p:cNvPr id="19" name="AutoShape 19"/>
            <p:cNvSpPr/>
            <p:nvPr/>
          </p:nvSpPr>
          <p:spPr>
            <a:xfrm>
              <a:off x="454963" y="448942"/>
              <a:ext cx="84147" cy="84147"/>
            </a:xfrm>
            <a:prstGeom prst="ellipse">
              <a:avLst/>
            </a:prstGeom>
            <a:solidFill>
              <a:schemeClr val="accent1">
                <a:alpha val="100000"/>
              </a:schemeClr>
            </a:solidFill>
          </p:spPr>
        </p:sp>
        <p:sp>
          <p:nvSpPr>
            <p:cNvPr id="20" name="AutoShape 20"/>
            <p:cNvSpPr/>
            <p:nvPr/>
          </p:nvSpPr>
          <p:spPr>
            <a:xfrm>
              <a:off x="575049" y="455517"/>
              <a:ext cx="78137" cy="78137"/>
            </a:xfrm>
            <a:prstGeom prst="ellipse">
              <a:avLst/>
            </a:prstGeom>
            <a:solidFill>
              <a:schemeClr val="accent1">
                <a:alpha val="80000"/>
              </a:schemeClr>
            </a:solidFill>
          </p:spPr>
        </p:sp>
        <p:sp>
          <p:nvSpPr>
            <p:cNvPr id="21" name="AutoShape 21"/>
            <p:cNvSpPr/>
            <p:nvPr/>
          </p:nvSpPr>
          <p:spPr>
            <a:xfrm>
              <a:off x="689125" y="457233"/>
              <a:ext cx="74704" cy="74704"/>
            </a:xfrm>
            <a:prstGeom prst="ellipse">
              <a:avLst/>
            </a:prstGeom>
            <a:solidFill>
              <a:schemeClr val="accent1">
                <a:alpha val="60000"/>
              </a:schemeClr>
            </a:solidFill>
          </p:spPr>
        </p:sp>
        <p:sp>
          <p:nvSpPr>
            <p:cNvPr id="22" name="AutoShape 22"/>
            <p:cNvSpPr/>
            <p:nvPr/>
          </p:nvSpPr>
          <p:spPr>
            <a:xfrm>
              <a:off x="799768" y="466203"/>
              <a:ext cx="69238" cy="69238"/>
            </a:xfrm>
            <a:prstGeom prst="ellipse">
              <a:avLst/>
            </a:prstGeom>
            <a:solidFill>
              <a:schemeClr val="accent1">
                <a:alpha val="40000"/>
              </a:schemeClr>
            </a:solidFill>
          </p:spPr>
        </p:sp>
        <p:sp>
          <p:nvSpPr>
            <p:cNvPr id="23" name="AutoShape 23"/>
            <p:cNvSpPr/>
            <p:nvPr/>
          </p:nvSpPr>
          <p:spPr>
            <a:xfrm>
              <a:off x="904945" y="462070"/>
              <a:ext cx="65594" cy="65594"/>
            </a:xfrm>
            <a:prstGeom prst="ellipse">
              <a:avLst/>
            </a:prstGeom>
            <a:solidFill>
              <a:schemeClr val="accent1">
                <a:alpha val="20000"/>
              </a:schemeClr>
            </a:solidFill>
          </p:spPr>
        </p:sp>
        <p:sp>
          <p:nvSpPr>
            <p:cNvPr id="24" name="AutoShape 24"/>
            <p:cNvSpPr/>
            <p:nvPr/>
          </p:nvSpPr>
          <p:spPr>
            <a:xfrm>
              <a:off x="454963" y="566715"/>
              <a:ext cx="84147" cy="84147"/>
            </a:xfrm>
            <a:prstGeom prst="ellipse">
              <a:avLst/>
            </a:prstGeom>
            <a:solidFill>
              <a:schemeClr val="accent1">
                <a:alpha val="100000"/>
              </a:schemeClr>
            </a:solidFill>
          </p:spPr>
        </p:sp>
        <p:sp>
          <p:nvSpPr>
            <p:cNvPr id="25" name="AutoShape 25"/>
            <p:cNvSpPr/>
            <p:nvPr/>
          </p:nvSpPr>
          <p:spPr>
            <a:xfrm>
              <a:off x="575049" y="573291"/>
              <a:ext cx="78137" cy="78137"/>
            </a:xfrm>
            <a:prstGeom prst="ellipse">
              <a:avLst/>
            </a:prstGeom>
            <a:solidFill>
              <a:schemeClr val="accent1">
                <a:alpha val="80000"/>
              </a:schemeClr>
            </a:solidFill>
          </p:spPr>
        </p:sp>
        <p:sp>
          <p:nvSpPr>
            <p:cNvPr id="26" name="AutoShape 26"/>
            <p:cNvSpPr/>
            <p:nvPr/>
          </p:nvSpPr>
          <p:spPr>
            <a:xfrm>
              <a:off x="689125" y="575007"/>
              <a:ext cx="74704" cy="74704"/>
            </a:xfrm>
            <a:prstGeom prst="ellipse">
              <a:avLst/>
            </a:prstGeom>
            <a:solidFill>
              <a:schemeClr val="accent1">
                <a:alpha val="60000"/>
              </a:schemeClr>
            </a:solidFill>
          </p:spPr>
        </p:sp>
        <p:sp>
          <p:nvSpPr>
            <p:cNvPr id="27" name="AutoShape 27"/>
            <p:cNvSpPr/>
            <p:nvPr/>
          </p:nvSpPr>
          <p:spPr>
            <a:xfrm>
              <a:off x="799768" y="583977"/>
              <a:ext cx="69238" cy="69238"/>
            </a:xfrm>
            <a:prstGeom prst="ellipse">
              <a:avLst/>
            </a:prstGeom>
            <a:solidFill>
              <a:schemeClr val="accent1">
                <a:alpha val="40000"/>
              </a:schemeClr>
            </a:solidFill>
          </p:spPr>
        </p:sp>
        <p:sp>
          <p:nvSpPr>
            <p:cNvPr id="28" name="AutoShape 28"/>
            <p:cNvSpPr/>
            <p:nvPr/>
          </p:nvSpPr>
          <p:spPr>
            <a:xfrm>
              <a:off x="904945" y="579844"/>
              <a:ext cx="65594" cy="65594"/>
            </a:xfrm>
            <a:prstGeom prst="ellipse">
              <a:avLst/>
            </a:prstGeom>
            <a:solidFill>
              <a:schemeClr val="accent1">
                <a:alpha val="20000"/>
              </a:schemeClr>
            </a:solidFill>
          </p:spPr>
        </p:sp>
        <p:sp>
          <p:nvSpPr>
            <p:cNvPr id="29" name="AutoShape 29"/>
            <p:cNvSpPr/>
            <p:nvPr/>
          </p:nvSpPr>
          <p:spPr>
            <a:xfrm>
              <a:off x="454963" y="684489"/>
              <a:ext cx="84147" cy="84147"/>
            </a:xfrm>
            <a:prstGeom prst="ellipse">
              <a:avLst/>
            </a:prstGeom>
            <a:solidFill>
              <a:schemeClr val="accent1">
                <a:alpha val="100000"/>
              </a:schemeClr>
            </a:solidFill>
          </p:spPr>
        </p:sp>
        <p:sp>
          <p:nvSpPr>
            <p:cNvPr id="30" name="AutoShape 30"/>
            <p:cNvSpPr/>
            <p:nvPr/>
          </p:nvSpPr>
          <p:spPr>
            <a:xfrm>
              <a:off x="575049" y="691064"/>
              <a:ext cx="78137" cy="78137"/>
            </a:xfrm>
            <a:prstGeom prst="ellipse">
              <a:avLst/>
            </a:prstGeom>
            <a:solidFill>
              <a:schemeClr val="accent1">
                <a:alpha val="80000"/>
              </a:schemeClr>
            </a:solidFill>
          </p:spPr>
        </p:sp>
        <p:sp>
          <p:nvSpPr>
            <p:cNvPr id="31" name="AutoShape 31"/>
            <p:cNvSpPr/>
            <p:nvPr/>
          </p:nvSpPr>
          <p:spPr>
            <a:xfrm>
              <a:off x="689125" y="692781"/>
              <a:ext cx="74704" cy="74704"/>
            </a:xfrm>
            <a:prstGeom prst="ellipse">
              <a:avLst/>
            </a:prstGeom>
            <a:solidFill>
              <a:schemeClr val="accent1">
                <a:alpha val="60000"/>
              </a:schemeClr>
            </a:solidFill>
          </p:spPr>
        </p:sp>
        <p:sp>
          <p:nvSpPr>
            <p:cNvPr id="32" name="AutoShape 32"/>
            <p:cNvSpPr/>
            <p:nvPr/>
          </p:nvSpPr>
          <p:spPr>
            <a:xfrm>
              <a:off x="799768" y="701751"/>
              <a:ext cx="69238" cy="69238"/>
            </a:xfrm>
            <a:prstGeom prst="ellipse">
              <a:avLst/>
            </a:prstGeom>
            <a:solidFill>
              <a:schemeClr val="accent1">
                <a:alpha val="40000"/>
              </a:schemeClr>
            </a:solidFill>
          </p:spPr>
        </p:sp>
        <p:sp>
          <p:nvSpPr>
            <p:cNvPr id="33" name="AutoShape 33"/>
            <p:cNvSpPr/>
            <p:nvPr/>
          </p:nvSpPr>
          <p:spPr>
            <a:xfrm>
              <a:off x="904945" y="697618"/>
              <a:ext cx="65594" cy="65594"/>
            </a:xfrm>
            <a:prstGeom prst="ellipse">
              <a:avLst/>
            </a:prstGeom>
            <a:solidFill>
              <a:schemeClr val="accent1">
                <a:alpha val="20000"/>
              </a:schemeClr>
            </a:solidFill>
          </p:spPr>
        </p:sp>
        <p:sp>
          <p:nvSpPr>
            <p:cNvPr id="34" name="TextBox 34"/>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软骨组织结构特点及损伤原因</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5" name="图片 34" descr="龙康壮LOGO"/>
          <p:cNvPicPr>
            <a:picLocks noChangeAspect="1"/>
          </p:cNvPicPr>
          <p:nvPr/>
        </p:nvPicPr>
        <p:blipFill>
          <a:blip r:embed="rId2"/>
          <a:stretch>
            <a:fillRect/>
          </a:stretch>
        </p:blipFill>
        <p:spPr>
          <a:xfrm>
            <a:off x="76200" y="27305"/>
            <a:ext cx="513715" cy="602615"/>
          </a:xfrm>
          <a:prstGeom prst="rect">
            <a:avLst/>
          </a:prstGeom>
        </p:spPr>
      </p:pic>
      <p:sp>
        <p:nvSpPr>
          <p:cNvPr id="36" name="文本框 3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rPr>
              <a:t>01</a:t>
            </a:r>
            <a:endPar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关节肽基本概念与成分</a:t>
            </a:r>
            <a:endPar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5" name="图片 4" descr="龙康壮LOGO"/>
          <p:cNvPicPr>
            <a:picLocks noChangeAspect="1"/>
          </p:cNvPicPr>
          <p:nvPr/>
        </p:nvPicPr>
        <p:blipFill>
          <a:blip r:embed="rId2"/>
          <a:stretch>
            <a:fillRect/>
          </a:stretch>
        </p:blipFill>
        <p:spPr>
          <a:xfrm>
            <a:off x="76200" y="27305"/>
            <a:ext cx="513715" cy="602615"/>
          </a:xfrm>
          <a:prstGeom prst="rect">
            <a:avLst/>
          </a:prstGeom>
        </p:spPr>
      </p:pic>
      <p:sp>
        <p:nvSpPr>
          <p:cNvPr id="6" name="文本框 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1477192" y="3522743"/>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4">
              <a:alpha val="100000"/>
            </a:schemeClr>
          </a:solidFill>
        </p:spPr>
      </p:sp>
      <p:sp>
        <p:nvSpPr>
          <p:cNvPr id="3" name="Freeform 3"/>
          <p:cNvSpPr/>
          <p:nvPr/>
        </p:nvSpPr>
        <p:spPr>
          <a:xfrm>
            <a:off x="2568117" y="1927706"/>
            <a:ext cx="2204933" cy="2157159"/>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p:spPr>
      </p:sp>
      <p:sp>
        <p:nvSpPr>
          <p:cNvPr id="4" name="Freeform 4"/>
          <p:cNvSpPr/>
          <p:nvPr/>
        </p:nvSpPr>
        <p:spPr>
          <a:xfrm>
            <a:off x="4067465" y="3482773"/>
            <a:ext cx="2116735" cy="2070873"/>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4">
              <a:alpha val="100000"/>
            </a:schemeClr>
          </a:solidFill>
        </p:spPr>
      </p:sp>
      <p:sp>
        <p:nvSpPr>
          <p:cNvPr id="5" name="Freeform 5"/>
          <p:cNvSpPr/>
          <p:nvPr/>
        </p:nvSpPr>
        <p:spPr>
          <a:xfrm>
            <a:off x="5566823" y="2336206"/>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p:spPr>
      </p:sp>
      <p:grpSp>
        <p:nvGrpSpPr>
          <p:cNvPr id="6" name="Group 6"/>
          <p:cNvGrpSpPr/>
          <p:nvPr/>
        </p:nvGrpSpPr>
        <p:grpSpPr>
          <a:xfrm rot="0">
            <a:off x="6184200" y="2878170"/>
            <a:ext cx="461677" cy="550831"/>
            <a:chOff x="6184200" y="2878170"/>
            <a:chExt cx="461677" cy="550831"/>
          </a:xfrm>
        </p:grpSpPr>
        <p:sp>
          <p:nvSpPr>
            <p:cNvPr id="7" name="Freeform 7"/>
            <p:cNvSpPr/>
            <p:nvPr/>
          </p:nvSpPr>
          <p:spPr>
            <a:xfrm>
              <a:off x="6350411" y="2984088"/>
              <a:ext cx="147161" cy="176213"/>
            </a:xfrm>
            <a:custGeom>
              <a:avLst/>
              <a:gdLst/>
              <a:ahLst/>
              <a:cxnLst/>
              <a:rect l="l" t="t" r="r" b="b"/>
              <a:pathLst>
                <a:path w="56" h="67">
                  <a:moveTo>
                    <a:pt x="28" y="0"/>
                  </a:moveTo>
                  <a:cubicBezTo>
                    <a:pt x="13" y="0"/>
                    <a:pt x="0" y="13"/>
                    <a:pt x="0" y="28"/>
                  </a:cubicBezTo>
                  <a:cubicBezTo>
                    <a:pt x="0" y="34"/>
                    <a:pt x="2" y="40"/>
                    <a:pt x="7" y="46"/>
                  </a:cubicBezTo>
                  <a:cubicBezTo>
                    <a:pt x="11" y="52"/>
                    <a:pt x="15" y="58"/>
                    <a:pt x="16" y="65"/>
                  </a:cubicBezTo>
                  <a:cubicBezTo>
                    <a:pt x="16" y="67"/>
                    <a:pt x="16" y="67"/>
                    <a:pt x="16" y="67"/>
                  </a:cubicBezTo>
                  <a:cubicBezTo>
                    <a:pt x="25" y="67"/>
                    <a:pt x="25" y="67"/>
                    <a:pt x="25" y="67"/>
                  </a:cubicBezTo>
                  <a:cubicBezTo>
                    <a:pt x="26" y="65"/>
                    <a:pt x="26" y="65"/>
                    <a:pt x="26" y="65"/>
                  </a:cubicBezTo>
                  <a:cubicBezTo>
                    <a:pt x="26" y="61"/>
                    <a:pt x="26" y="50"/>
                    <a:pt x="22" y="42"/>
                  </a:cubicBezTo>
                  <a:cubicBezTo>
                    <a:pt x="24" y="42"/>
                    <a:pt x="26" y="41"/>
                    <a:pt x="28" y="41"/>
                  </a:cubicBezTo>
                  <a:cubicBezTo>
                    <a:pt x="29" y="41"/>
                    <a:pt x="29" y="41"/>
                    <a:pt x="29" y="41"/>
                  </a:cubicBezTo>
                  <a:cubicBezTo>
                    <a:pt x="31" y="41"/>
                    <a:pt x="33" y="42"/>
                    <a:pt x="34" y="42"/>
                  </a:cubicBezTo>
                  <a:cubicBezTo>
                    <a:pt x="32" y="48"/>
                    <a:pt x="31" y="55"/>
                    <a:pt x="31" y="65"/>
                  </a:cubicBezTo>
                  <a:cubicBezTo>
                    <a:pt x="31" y="67"/>
                    <a:pt x="31" y="67"/>
                    <a:pt x="31" y="67"/>
                  </a:cubicBezTo>
                  <a:cubicBezTo>
                    <a:pt x="40" y="67"/>
                    <a:pt x="40" y="67"/>
                    <a:pt x="40" y="67"/>
                  </a:cubicBezTo>
                  <a:cubicBezTo>
                    <a:pt x="41" y="65"/>
                    <a:pt x="41" y="65"/>
                    <a:pt x="41" y="65"/>
                  </a:cubicBezTo>
                  <a:cubicBezTo>
                    <a:pt x="42" y="58"/>
                    <a:pt x="46" y="52"/>
                    <a:pt x="50" y="46"/>
                  </a:cubicBezTo>
                  <a:cubicBezTo>
                    <a:pt x="54" y="41"/>
                    <a:pt x="56" y="34"/>
                    <a:pt x="56" y="28"/>
                  </a:cubicBezTo>
                  <a:cubicBezTo>
                    <a:pt x="56" y="13"/>
                    <a:pt x="44" y="0"/>
                    <a:pt x="28" y="0"/>
                  </a:cubicBezTo>
                  <a:close/>
                </a:path>
              </a:pathLst>
            </a:custGeom>
            <a:solidFill>
              <a:schemeClr val="accent1">
                <a:alpha val="100000"/>
              </a:schemeClr>
            </a:solidFill>
          </p:spPr>
        </p:sp>
        <p:sp>
          <p:nvSpPr>
            <p:cNvPr id="8" name="Freeform 8"/>
            <p:cNvSpPr/>
            <p:nvPr/>
          </p:nvSpPr>
          <p:spPr>
            <a:xfrm>
              <a:off x="6184200" y="2878170"/>
              <a:ext cx="461677" cy="550831"/>
            </a:xfrm>
            <a:custGeom>
              <a:avLst/>
              <a:gdLst/>
              <a:ahLst/>
              <a:cxnLst/>
              <a:rect l="l" t="t" r="r" b="b"/>
              <a:pathLst>
                <a:path w="175" h="209">
                  <a:moveTo>
                    <a:pt x="146" y="24"/>
                  </a:moveTo>
                  <a:cubicBezTo>
                    <a:pt x="126" y="8"/>
                    <a:pt x="100" y="0"/>
                    <a:pt x="66" y="8"/>
                  </a:cubicBezTo>
                  <a:cubicBezTo>
                    <a:pt x="42" y="15"/>
                    <a:pt x="21" y="33"/>
                    <a:pt x="16" y="67"/>
                  </a:cubicBezTo>
                  <a:cubicBezTo>
                    <a:pt x="14" y="78"/>
                    <a:pt x="16" y="84"/>
                    <a:pt x="16" y="85"/>
                  </a:cubicBezTo>
                  <a:cubicBezTo>
                    <a:pt x="18" y="87"/>
                    <a:pt x="20" y="91"/>
                    <a:pt x="20" y="94"/>
                  </a:cubicBezTo>
                  <a:cubicBezTo>
                    <a:pt x="20" y="95"/>
                    <a:pt x="19" y="96"/>
                    <a:pt x="19" y="97"/>
                  </a:cubicBezTo>
                  <a:cubicBezTo>
                    <a:pt x="2" y="121"/>
                    <a:pt x="2" y="121"/>
                    <a:pt x="2" y="121"/>
                  </a:cubicBezTo>
                  <a:cubicBezTo>
                    <a:pt x="1" y="123"/>
                    <a:pt x="0" y="125"/>
                    <a:pt x="1" y="127"/>
                  </a:cubicBezTo>
                  <a:cubicBezTo>
                    <a:pt x="4" y="132"/>
                    <a:pt x="12" y="131"/>
                    <a:pt x="14" y="132"/>
                  </a:cubicBezTo>
                  <a:cubicBezTo>
                    <a:pt x="16" y="133"/>
                    <a:pt x="17" y="136"/>
                    <a:pt x="16" y="139"/>
                  </a:cubicBezTo>
                  <a:cubicBezTo>
                    <a:pt x="15" y="141"/>
                    <a:pt x="13" y="145"/>
                    <a:pt x="15" y="146"/>
                  </a:cubicBezTo>
                  <a:cubicBezTo>
                    <a:pt x="17" y="147"/>
                    <a:pt x="19" y="148"/>
                    <a:pt x="19" y="148"/>
                  </a:cubicBezTo>
                  <a:cubicBezTo>
                    <a:pt x="19" y="148"/>
                    <a:pt x="16" y="149"/>
                    <a:pt x="16" y="151"/>
                  </a:cubicBezTo>
                  <a:cubicBezTo>
                    <a:pt x="15" y="153"/>
                    <a:pt x="16" y="156"/>
                    <a:pt x="19" y="157"/>
                  </a:cubicBezTo>
                  <a:cubicBezTo>
                    <a:pt x="19" y="157"/>
                    <a:pt x="22" y="164"/>
                    <a:pt x="21" y="171"/>
                  </a:cubicBezTo>
                  <a:cubicBezTo>
                    <a:pt x="20" y="177"/>
                    <a:pt x="18" y="183"/>
                    <a:pt x="23" y="187"/>
                  </a:cubicBezTo>
                  <a:cubicBezTo>
                    <a:pt x="28" y="191"/>
                    <a:pt x="48" y="188"/>
                    <a:pt x="60" y="184"/>
                  </a:cubicBezTo>
                  <a:cubicBezTo>
                    <a:pt x="60" y="184"/>
                    <a:pt x="64" y="191"/>
                    <a:pt x="68" y="209"/>
                  </a:cubicBezTo>
                  <a:cubicBezTo>
                    <a:pt x="152" y="183"/>
                    <a:pt x="152" y="183"/>
                    <a:pt x="152" y="183"/>
                  </a:cubicBezTo>
                  <a:cubicBezTo>
                    <a:pt x="147" y="170"/>
                    <a:pt x="145" y="163"/>
                    <a:pt x="145" y="159"/>
                  </a:cubicBezTo>
                  <a:cubicBezTo>
                    <a:pt x="143" y="148"/>
                    <a:pt x="160" y="128"/>
                    <a:pt x="166" y="106"/>
                  </a:cubicBezTo>
                  <a:cubicBezTo>
                    <a:pt x="173" y="81"/>
                    <a:pt x="175" y="48"/>
                    <a:pt x="146" y="24"/>
                  </a:cubicBezTo>
                  <a:close/>
                  <a:moveTo>
                    <a:pt x="118" y="90"/>
                  </a:moveTo>
                  <a:cubicBezTo>
                    <a:pt x="112" y="98"/>
                    <a:pt x="110" y="104"/>
                    <a:pt x="110" y="110"/>
                  </a:cubicBezTo>
                  <a:cubicBezTo>
                    <a:pt x="110" y="128"/>
                    <a:pt x="110" y="128"/>
                    <a:pt x="110" y="128"/>
                  </a:cubicBezTo>
                  <a:cubicBezTo>
                    <a:pt x="110" y="133"/>
                    <a:pt x="107" y="136"/>
                    <a:pt x="104" y="136"/>
                  </a:cubicBezTo>
                  <a:cubicBezTo>
                    <a:pt x="97" y="136"/>
                    <a:pt x="97" y="136"/>
                    <a:pt x="97" y="136"/>
                  </a:cubicBezTo>
                  <a:cubicBezTo>
                    <a:pt x="96" y="136"/>
                    <a:pt x="96" y="136"/>
                    <a:pt x="96" y="136"/>
                  </a:cubicBezTo>
                  <a:cubicBezTo>
                    <a:pt x="95" y="138"/>
                    <a:pt x="93" y="139"/>
                    <a:pt x="91" y="139"/>
                  </a:cubicBezTo>
                  <a:cubicBezTo>
                    <a:pt x="89" y="139"/>
                    <a:pt x="88" y="138"/>
                    <a:pt x="87" y="136"/>
                  </a:cubicBezTo>
                  <a:cubicBezTo>
                    <a:pt x="86" y="136"/>
                    <a:pt x="86" y="136"/>
                    <a:pt x="86" y="136"/>
                  </a:cubicBezTo>
                  <a:cubicBezTo>
                    <a:pt x="79" y="136"/>
                    <a:pt x="79" y="136"/>
                    <a:pt x="79" y="136"/>
                  </a:cubicBezTo>
                  <a:cubicBezTo>
                    <a:pt x="76" y="136"/>
                    <a:pt x="73" y="133"/>
                    <a:pt x="73" y="129"/>
                  </a:cubicBezTo>
                  <a:cubicBezTo>
                    <a:pt x="73" y="110"/>
                    <a:pt x="73" y="110"/>
                    <a:pt x="73" y="110"/>
                  </a:cubicBezTo>
                  <a:cubicBezTo>
                    <a:pt x="73" y="104"/>
                    <a:pt x="70" y="98"/>
                    <a:pt x="65" y="90"/>
                  </a:cubicBezTo>
                  <a:cubicBezTo>
                    <a:pt x="59" y="83"/>
                    <a:pt x="57" y="76"/>
                    <a:pt x="57" y="68"/>
                  </a:cubicBezTo>
                  <a:cubicBezTo>
                    <a:pt x="57" y="49"/>
                    <a:pt x="72" y="34"/>
                    <a:pt x="91" y="34"/>
                  </a:cubicBezTo>
                  <a:cubicBezTo>
                    <a:pt x="110" y="34"/>
                    <a:pt x="126" y="49"/>
                    <a:pt x="126" y="68"/>
                  </a:cubicBezTo>
                  <a:cubicBezTo>
                    <a:pt x="126" y="76"/>
                    <a:pt x="123" y="83"/>
                    <a:pt x="118" y="90"/>
                  </a:cubicBezTo>
                  <a:close/>
                </a:path>
              </a:pathLst>
            </a:custGeom>
            <a:solidFill>
              <a:schemeClr val="accent1">
                <a:alpha val="100000"/>
              </a:schemeClr>
            </a:solidFill>
          </p:spPr>
        </p:sp>
      </p:grpSp>
      <p:grpSp>
        <p:nvGrpSpPr>
          <p:cNvPr id="9" name="Group 9"/>
          <p:cNvGrpSpPr/>
          <p:nvPr/>
        </p:nvGrpSpPr>
        <p:grpSpPr>
          <a:xfrm rot="0">
            <a:off x="1996032" y="4065529"/>
            <a:ext cx="664560" cy="579786"/>
            <a:chOff x="1996032" y="4065529"/>
            <a:chExt cx="664560" cy="579786"/>
          </a:xfrm>
        </p:grpSpPr>
        <p:sp>
          <p:nvSpPr>
            <p:cNvPr id="10" name="Freeform 10"/>
            <p:cNvSpPr/>
            <p:nvPr/>
          </p:nvSpPr>
          <p:spPr>
            <a:xfrm>
              <a:off x="1996032" y="4204879"/>
              <a:ext cx="440436" cy="440436"/>
            </a:xfrm>
            <a:custGeom>
              <a:avLst/>
              <a:gdLst/>
              <a:ahLst/>
              <a:cxnLst/>
              <a:rect l="l" t="t" r="r" b="b"/>
              <a:pathLst>
                <a:path w="167" h="167">
                  <a:moveTo>
                    <a:pt x="161" y="71"/>
                  </a:moveTo>
                  <a:cubicBezTo>
                    <a:pt x="148" y="71"/>
                    <a:pt x="148" y="71"/>
                    <a:pt x="148" y="71"/>
                  </a:cubicBezTo>
                  <a:cubicBezTo>
                    <a:pt x="146" y="62"/>
                    <a:pt x="143" y="54"/>
                    <a:pt x="138" y="47"/>
                  </a:cubicBezTo>
                  <a:cubicBezTo>
                    <a:pt x="147" y="38"/>
                    <a:pt x="147" y="38"/>
                    <a:pt x="147" y="38"/>
                  </a:cubicBezTo>
                  <a:cubicBezTo>
                    <a:pt x="149" y="36"/>
                    <a:pt x="150" y="32"/>
                    <a:pt x="148" y="31"/>
                  </a:cubicBezTo>
                  <a:cubicBezTo>
                    <a:pt x="136" y="19"/>
                    <a:pt x="136" y="19"/>
                    <a:pt x="136" y="19"/>
                  </a:cubicBezTo>
                  <a:cubicBezTo>
                    <a:pt x="135" y="17"/>
                    <a:pt x="131" y="18"/>
                    <a:pt x="129" y="20"/>
                  </a:cubicBezTo>
                  <a:cubicBezTo>
                    <a:pt x="120" y="29"/>
                    <a:pt x="120" y="29"/>
                    <a:pt x="120" y="29"/>
                  </a:cubicBezTo>
                  <a:cubicBezTo>
                    <a:pt x="113" y="24"/>
                    <a:pt x="105" y="21"/>
                    <a:pt x="96" y="19"/>
                  </a:cubicBezTo>
                  <a:cubicBezTo>
                    <a:pt x="96" y="6"/>
                    <a:pt x="96" y="6"/>
                    <a:pt x="96" y="6"/>
                  </a:cubicBezTo>
                  <a:cubicBezTo>
                    <a:pt x="96" y="3"/>
                    <a:pt x="94" y="0"/>
                    <a:pt x="92" y="0"/>
                  </a:cubicBezTo>
                  <a:cubicBezTo>
                    <a:pt x="75" y="0"/>
                    <a:pt x="75" y="0"/>
                    <a:pt x="75" y="0"/>
                  </a:cubicBezTo>
                  <a:cubicBezTo>
                    <a:pt x="73" y="0"/>
                    <a:pt x="71" y="3"/>
                    <a:pt x="71" y="6"/>
                  </a:cubicBezTo>
                  <a:cubicBezTo>
                    <a:pt x="71" y="19"/>
                    <a:pt x="71" y="19"/>
                    <a:pt x="71" y="19"/>
                  </a:cubicBezTo>
                  <a:cubicBezTo>
                    <a:pt x="62" y="21"/>
                    <a:pt x="54" y="24"/>
                    <a:pt x="46" y="29"/>
                  </a:cubicBezTo>
                  <a:cubicBezTo>
                    <a:pt x="37" y="20"/>
                    <a:pt x="37" y="20"/>
                    <a:pt x="37" y="20"/>
                  </a:cubicBezTo>
                  <a:cubicBezTo>
                    <a:pt x="35" y="18"/>
                    <a:pt x="32" y="17"/>
                    <a:pt x="30" y="19"/>
                  </a:cubicBezTo>
                  <a:cubicBezTo>
                    <a:pt x="18" y="31"/>
                    <a:pt x="18" y="31"/>
                    <a:pt x="18" y="31"/>
                  </a:cubicBezTo>
                  <a:cubicBezTo>
                    <a:pt x="17" y="32"/>
                    <a:pt x="17" y="36"/>
                    <a:pt x="19" y="38"/>
                  </a:cubicBezTo>
                  <a:cubicBezTo>
                    <a:pt x="29" y="47"/>
                    <a:pt x="29" y="47"/>
                    <a:pt x="29" y="47"/>
                  </a:cubicBezTo>
                  <a:cubicBezTo>
                    <a:pt x="24" y="54"/>
                    <a:pt x="20" y="62"/>
                    <a:pt x="19" y="71"/>
                  </a:cubicBezTo>
                  <a:cubicBezTo>
                    <a:pt x="6" y="71"/>
                    <a:pt x="6" y="71"/>
                    <a:pt x="6" y="71"/>
                  </a:cubicBezTo>
                  <a:cubicBezTo>
                    <a:pt x="2" y="71"/>
                    <a:pt x="0" y="73"/>
                    <a:pt x="0" y="75"/>
                  </a:cubicBezTo>
                  <a:cubicBezTo>
                    <a:pt x="0" y="92"/>
                    <a:pt x="0" y="92"/>
                    <a:pt x="0" y="92"/>
                  </a:cubicBezTo>
                  <a:cubicBezTo>
                    <a:pt x="0" y="94"/>
                    <a:pt x="2" y="96"/>
                    <a:pt x="6" y="96"/>
                  </a:cubicBezTo>
                  <a:cubicBezTo>
                    <a:pt x="19" y="96"/>
                    <a:pt x="19" y="96"/>
                    <a:pt x="19" y="96"/>
                  </a:cubicBezTo>
                  <a:cubicBezTo>
                    <a:pt x="20" y="105"/>
                    <a:pt x="24" y="113"/>
                    <a:pt x="29" y="120"/>
                  </a:cubicBezTo>
                  <a:cubicBezTo>
                    <a:pt x="19" y="130"/>
                    <a:pt x="19" y="130"/>
                    <a:pt x="19" y="130"/>
                  </a:cubicBezTo>
                  <a:cubicBezTo>
                    <a:pt x="17" y="132"/>
                    <a:pt x="17" y="135"/>
                    <a:pt x="18" y="137"/>
                  </a:cubicBezTo>
                  <a:cubicBezTo>
                    <a:pt x="30" y="148"/>
                    <a:pt x="30" y="148"/>
                    <a:pt x="30" y="148"/>
                  </a:cubicBezTo>
                  <a:cubicBezTo>
                    <a:pt x="32" y="150"/>
                    <a:pt x="35" y="150"/>
                    <a:pt x="37" y="147"/>
                  </a:cubicBezTo>
                  <a:cubicBezTo>
                    <a:pt x="46" y="138"/>
                    <a:pt x="46" y="138"/>
                    <a:pt x="46" y="138"/>
                  </a:cubicBezTo>
                  <a:cubicBezTo>
                    <a:pt x="54" y="143"/>
                    <a:pt x="62" y="147"/>
                    <a:pt x="71" y="148"/>
                  </a:cubicBezTo>
                  <a:cubicBezTo>
                    <a:pt x="71" y="161"/>
                    <a:pt x="71" y="161"/>
                    <a:pt x="71" y="161"/>
                  </a:cubicBezTo>
                  <a:cubicBezTo>
                    <a:pt x="71" y="164"/>
                    <a:pt x="73" y="167"/>
                    <a:pt x="75" y="167"/>
                  </a:cubicBezTo>
                  <a:cubicBezTo>
                    <a:pt x="92" y="167"/>
                    <a:pt x="92" y="167"/>
                    <a:pt x="92" y="167"/>
                  </a:cubicBezTo>
                  <a:cubicBezTo>
                    <a:pt x="94" y="167"/>
                    <a:pt x="96" y="164"/>
                    <a:pt x="96" y="161"/>
                  </a:cubicBezTo>
                  <a:cubicBezTo>
                    <a:pt x="96" y="148"/>
                    <a:pt x="96" y="148"/>
                    <a:pt x="96" y="148"/>
                  </a:cubicBezTo>
                  <a:cubicBezTo>
                    <a:pt x="105" y="147"/>
                    <a:pt x="113" y="143"/>
                    <a:pt x="120" y="138"/>
                  </a:cubicBezTo>
                  <a:cubicBezTo>
                    <a:pt x="129" y="147"/>
                    <a:pt x="129" y="147"/>
                    <a:pt x="129" y="147"/>
                  </a:cubicBezTo>
                  <a:cubicBezTo>
                    <a:pt x="131" y="150"/>
                    <a:pt x="135" y="150"/>
                    <a:pt x="136" y="148"/>
                  </a:cubicBezTo>
                  <a:cubicBezTo>
                    <a:pt x="148" y="137"/>
                    <a:pt x="148" y="137"/>
                    <a:pt x="148" y="137"/>
                  </a:cubicBezTo>
                  <a:cubicBezTo>
                    <a:pt x="150" y="135"/>
                    <a:pt x="149" y="132"/>
                    <a:pt x="147" y="130"/>
                  </a:cubicBezTo>
                  <a:cubicBezTo>
                    <a:pt x="138" y="120"/>
                    <a:pt x="138" y="120"/>
                    <a:pt x="138" y="120"/>
                  </a:cubicBezTo>
                  <a:cubicBezTo>
                    <a:pt x="143" y="113"/>
                    <a:pt x="146" y="105"/>
                    <a:pt x="148" y="96"/>
                  </a:cubicBezTo>
                  <a:cubicBezTo>
                    <a:pt x="161" y="96"/>
                    <a:pt x="161" y="96"/>
                    <a:pt x="161" y="96"/>
                  </a:cubicBezTo>
                  <a:cubicBezTo>
                    <a:pt x="164" y="96"/>
                    <a:pt x="167" y="94"/>
                    <a:pt x="167" y="92"/>
                  </a:cubicBezTo>
                  <a:cubicBezTo>
                    <a:pt x="167" y="75"/>
                    <a:pt x="167" y="75"/>
                    <a:pt x="167" y="75"/>
                  </a:cubicBezTo>
                  <a:cubicBezTo>
                    <a:pt x="167" y="73"/>
                    <a:pt x="164" y="71"/>
                    <a:pt x="161" y="71"/>
                  </a:cubicBezTo>
                  <a:close/>
                  <a:moveTo>
                    <a:pt x="83" y="114"/>
                  </a:moveTo>
                  <a:cubicBezTo>
                    <a:pt x="66" y="114"/>
                    <a:pt x="52" y="101"/>
                    <a:pt x="52" y="84"/>
                  </a:cubicBezTo>
                  <a:cubicBezTo>
                    <a:pt x="52" y="67"/>
                    <a:pt x="66" y="53"/>
                    <a:pt x="83" y="53"/>
                  </a:cubicBezTo>
                  <a:cubicBezTo>
                    <a:pt x="100" y="53"/>
                    <a:pt x="114" y="67"/>
                    <a:pt x="114" y="84"/>
                  </a:cubicBezTo>
                  <a:cubicBezTo>
                    <a:pt x="114" y="101"/>
                    <a:pt x="100" y="114"/>
                    <a:pt x="83" y="114"/>
                  </a:cubicBezTo>
                  <a:close/>
                </a:path>
              </a:pathLst>
            </a:custGeom>
            <a:solidFill>
              <a:schemeClr val="accent4">
                <a:alpha val="100000"/>
              </a:schemeClr>
            </a:solidFill>
          </p:spPr>
        </p:sp>
        <p:sp>
          <p:nvSpPr>
            <p:cNvPr id="11" name="Freeform 11"/>
            <p:cNvSpPr/>
            <p:nvPr/>
          </p:nvSpPr>
          <p:spPr>
            <a:xfrm>
              <a:off x="2341695" y="4065529"/>
              <a:ext cx="318897" cy="316706"/>
            </a:xfrm>
            <a:custGeom>
              <a:avLst/>
              <a:gdLst/>
              <a:ahLst/>
              <a:cxnLst/>
              <a:rect l="l" t="t" r="r" b="b"/>
              <a:pathLst>
                <a:path w="121" h="120">
                  <a:moveTo>
                    <a:pt x="117" y="51"/>
                  </a:moveTo>
                  <a:cubicBezTo>
                    <a:pt x="108" y="51"/>
                    <a:pt x="108" y="51"/>
                    <a:pt x="108" y="51"/>
                  </a:cubicBezTo>
                  <a:cubicBezTo>
                    <a:pt x="106" y="44"/>
                    <a:pt x="104" y="38"/>
                    <a:pt x="100" y="33"/>
                  </a:cubicBezTo>
                  <a:cubicBezTo>
                    <a:pt x="107" y="27"/>
                    <a:pt x="107" y="27"/>
                    <a:pt x="107" y="27"/>
                  </a:cubicBezTo>
                  <a:cubicBezTo>
                    <a:pt x="109" y="25"/>
                    <a:pt x="109" y="23"/>
                    <a:pt x="108" y="22"/>
                  </a:cubicBezTo>
                  <a:cubicBezTo>
                    <a:pt x="99" y="13"/>
                    <a:pt x="99" y="13"/>
                    <a:pt x="99" y="13"/>
                  </a:cubicBezTo>
                  <a:cubicBezTo>
                    <a:pt x="98" y="12"/>
                    <a:pt x="96" y="12"/>
                    <a:pt x="94" y="14"/>
                  </a:cubicBezTo>
                  <a:cubicBezTo>
                    <a:pt x="87" y="20"/>
                    <a:pt x="87" y="20"/>
                    <a:pt x="87" y="20"/>
                  </a:cubicBezTo>
                  <a:cubicBezTo>
                    <a:pt x="82" y="17"/>
                    <a:pt x="76" y="14"/>
                    <a:pt x="70" y="13"/>
                  </a:cubicBezTo>
                  <a:cubicBezTo>
                    <a:pt x="70" y="4"/>
                    <a:pt x="70" y="4"/>
                    <a:pt x="70" y="4"/>
                  </a:cubicBezTo>
                  <a:cubicBezTo>
                    <a:pt x="70" y="1"/>
                    <a:pt x="69" y="0"/>
                    <a:pt x="67" y="0"/>
                  </a:cubicBezTo>
                  <a:cubicBezTo>
                    <a:pt x="55" y="0"/>
                    <a:pt x="55" y="0"/>
                    <a:pt x="55" y="0"/>
                  </a:cubicBezTo>
                  <a:cubicBezTo>
                    <a:pt x="53" y="0"/>
                    <a:pt x="52" y="1"/>
                    <a:pt x="52" y="4"/>
                  </a:cubicBezTo>
                  <a:cubicBezTo>
                    <a:pt x="52" y="13"/>
                    <a:pt x="52" y="13"/>
                    <a:pt x="52" y="13"/>
                  </a:cubicBezTo>
                  <a:cubicBezTo>
                    <a:pt x="45" y="14"/>
                    <a:pt x="39" y="17"/>
                    <a:pt x="34" y="20"/>
                  </a:cubicBezTo>
                  <a:cubicBezTo>
                    <a:pt x="28" y="14"/>
                    <a:pt x="28" y="14"/>
                    <a:pt x="28" y="14"/>
                  </a:cubicBezTo>
                  <a:cubicBezTo>
                    <a:pt x="26" y="12"/>
                    <a:pt x="24" y="12"/>
                    <a:pt x="22" y="13"/>
                  </a:cubicBezTo>
                  <a:cubicBezTo>
                    <a:pt x="14" y="22"/>
                    <a:pt x="14" y="22"/>
                    <a:pt x="14" y="22"/>
                  </a:cubicBezTo>
                  <a:cubicBezTo>
                    <a:pt x="13" y="23"/>
                    <a:pt x="13" y="25"/>
                    <a:pt x="15" y="27"/>
                  </a:cubicBezTo>
                  <a:cubicBezTo>
                    <a:pt x="21" y="33"/>
                    <a:pt x="21" y="33"/>
                    <a:pt x="21" y="33"/>
                  </a:cubicBezTo>
                  <a:cubicBezTo>
                    <a:pt x="18" y="38"/>
                    <a:pt x="15" y="44"/>
                    <a:pt x="14" y="51"/>
                  </a:cubicBezTo>
                  <a:cubicBezTo>
                    <a:pt x="5" y="51"/>
                    <a:pt x="5" y="51"/>
                    <a:pt x="5" y="51"/>
                  </a:cubicBezTo>
                  <a:cubicBezTo>
                    <a:pt x="2" y="51"/>
                    <a:pt x="0" y="52"/>
                    <a:pt x="0" y="54"/>
                  </a:cubicBezTo>
                  <a:cubicBezTo>
                    <a:pt x="0" y="66"/>
                    <a:pt x="0" y="66"/>
                    <a:pt x="0" y="66"/>
                  </a:cubicBezTo>
                  <a:cubicBezTo>
                    <a:pt x="0" y="68"/>
                    <a:pt x="2" y="69"/>
                    <a:pt x="5" y="69"/>
                  </a:cubicBezTo>
                  <a:cubicBezTo>
                    <a:pt x="14" y="69"/>
                    <a:pt x="14" y="69"/>
                    <a:pt x="14" y="69"/>
                  </a:cubicBezTo>
                  <a:cubicBezTo>
                    <a:pt x="15" y="76"/>
                    <a:pt x="18" y="81"/>
                    <a:pt x="21" y="87"/>
                  </a:cubicBezTo>
                  <a:cubicBezTo>
                    <a:pt x="15" y="93"/>
                    <a:pt x="15" y="93"/>
                    <a:pt x="15" y="93"/>
                  </a:cubicBezTo>
                  <a:cubicBezTo>
                    <a:pt x="13" y="95"/>
                    <a:pt x="13" y="97"/>
                    <a:pt x="14" y="98"/>
                  </a:cubicBezTo>
                  <a:cubicBezTo>
                    <a:pt x="22" y="107"/>
                    <a:pt x="22" y="107"/>
                    <a:pt x="22" y="107"/>
                  </a:cubicBezTo>
                  <a:cubicBezTo>
                    <a:pt x="24" y="108"/>
                    <a:pt x="26" y="108"/>
                    <a:pt x="28" y="106"/>
                  </a:cubicBezTo>
                  <a:cubicBezTo>
                    <a:pt x="34" y="100"/>
                    <a:pt x="34" y="100"/>
                    <a:pt x="34" y="100"/>
                  </a:cubicBezTo>
                  <a:cubicBezTo>
                    <a:pt x="39" y="103"/>
                    <a:pt x="45" y="106"/>
                    <a:pt x="52" y="107"/>
                  </a:cubicBezTo>
                  <a:cubicBezTo>
                    <a:pt x="52" y="116"/>
                    <a:pt x="52" y="116"/>
                    <a:pt x="52" y="116"/>
                  </a:cubicBezTo>
                  <a:cubicBezTo>
                    <a:pt x="52" y="118"/>
                    <a:pt x="53" y="120"/>
                    <a:pt x="55" y="120"/>
                  </a:cubicBezTo>
                  <a:cubicBezTo>
                    <a:pt x="67" y="120"/>
                    <a:pt x="67" y="120"/>
                    <a:pt x="67" y="120"/>
                  </a:cubicBezTo>
                  <a:cubicBezTo>
                    <a:pt x="69" y="120"/>
                    <a:pt x="70" y="118"/>
                    <a:pt x="70" y="116"/>
                  </a:cubicBezTo>
                  <a:cubicBezTo>
                    <a:pt x="70" y="107"/>
                    <a:pt x="70" y="107"/>
                    <a:pt x="70" y="107"/>
                  </a:cubicBezTo>
                  <a:cubicBezTo>
                    <a:pt x="76" y="106"/>
                    <a:pt x="82" y="103"/>
                    <a:pt x="87" y="100"/>
                  </a:cubicBezTo>
                  <a:cubicBezTo>
                    <a:pt x="94" y="106"/>
                    <a:pt x="94" y="106"/>
                    <a:pt x="94" y="106"/>
                  </a:cubicBezTo>
                  <a:cubicBezTo>
                    <a:pt x="96" y="108"/>
                    <a:pt x="98" y="108"/>
                    <a:pt x="99" y="107"/>
                  </a:cubicBezTo>
                  <a:cubicBezTo>
                    <a:pt x="108" y="98"/>
                    <a:pt x="108" y="98"/>
                    <a:pt x="108" y="98"/>
                  </a:cubicBezTo>
                  <a:cubicBezTo>
                    <a:pt x="109" y="97"/>
                    <a:pt x="109" y="95"/>
                    <a:pt x="107" y="93"/>
                  </a:cubicBezTo>
                  <a:cubicBezTo>
                    <a:pt x="100" y="87"/>
                    <a:pt x="100" y="87"/>
                    <a:pt x="100" y="87"/>
                  </a:cubicBezTo>
                  <a:cubicBezTo>
                    <a:pt x="104" y="81"/>
                    <a:pt x="106" y="76"/>
                    <a:pt x="108" y="69"/>
                  </a:cubicBezTo>
                  <a:cubicBezTo>
                    <a:pt x="117" y="69"/>
                    <a:pt x="117" y="69"/>
                    <a:pt x="117" y="69"/>
                  </a:cubicBezTo>
                  <a:cubicBezTo>
                    <a:pt x="119" y="69"/>
                    <a:pt x="121" y="68"/>
                    <a:pt x="121" y="66"/>
                  </a:cubicBezTo>
                  <a:cubicBezTo>
                    <a:pt x="121" y="54"/>
                    <a:pt x="121" y="54"/>
                    <a:pt x="121" y="54"/>
                  </a:cubicBezTo>
                  <a:cubicBezTo>
                    <a:pt x="121" y="52"/>
                    <a:pt x="119" y="51"/>
                    <a:pt x="117" y="51"/>
                  </a:cubicBezTo>
                  <a:close/>
                  <a:moveTo>
                    <a:pt x="61" y="82"/>
                  </a:moveTo>
                  <a:cubicBezTo>
                    <a:pt x="48" y="82"/>
                    <a:pt x="38" y="72"/>
                    <a:pt x="38" y="60"/>
                  </a:cubicBezTo>
                  <a:cubicBezTo>
                    <a:pt x="38" y="48"/>
                    <a:pt x="48" y="38"/>
                    <a:pt x="61" y="38"/>
                  </a:cubicBezTo>
                  <a:cubicBezTo>
                    <a:pt x="73" y="38"/>
                    <a:pt x="83" y="48"/>
                    <a:pt x="83" y="60"/>
                  </a:cubicBezTo>
                  <a:cubicBezTo>
                    <a:pt x="83" y="72"/>
                    <a:pt x="73" y="82"/>
                    <a:pt x="61" y="82"/>
                  </a:cubicBezTo>
                  <a:close/>
                </a:path>
              </a:pathLst>
            </a:custGeom>
            <a:solidFill>
              <a:schemeClr val="accent4">
                <a:alpha val="100000"/>
              </a:schemeClr>
            </a:solidFill>
          </p:spPr>
        </p:sp>
      </p:grpSp>
      <p:grpSp>
        <p:nvGrpSpPr>
          <p:cNvPr id="12" name="Group 12"/>
          <p:cNvGrpSpPr/>
          <p:nvPr/>
        </p:nvGrpSpPr>
        <p:grpSpPr>
          <a:xfrm rot="0">
            <a:off x="4836987" y="4210981"/>
            <a:ext cx="577691" cy="614457"/>
            <a:chOff x="4836987" y="4210981"/>
            <a:chExt cx="577691" cy="614457"/>
          </a:xfrm>
        </p:grpSpPr>
        <p:sp>
          <p:nvSpPr>
            <p:cNvPr id="13" name="Freeform 13"/>
            <p:cNvSpPr/>
            <p:nvPr/>
          </p:nvSpPr>
          <p:spPr>
            <a:xfrm>
              <a:off x="5174934" y="4210981"/>
              <a:ext cx="239744" cy="269843"/>
            </a:xfrm>
            <a:custGeom>
              <a:avLst/>
              <a:gdLst/>
              <a:ahLst/>
              <a:cxnLst/>
              <a:rect l="l" t="t" r="r" b="b"/>
              <a:pathLst>
                <a:path w="91" h="102">
                  <a:moveTo>
                    <a:pt x="76" y="45"/>
                  </a:moveTo>
                  <a:cubicBezTo>
                    <a:pt x="65" y="52"/>
                    <a:pt x="54" y="52"/>
                    <a:pt x="50" y="52"/>
                  </a:cubicBezTo>
                  <a:cubicBezTo>
                    <a:pt x="11" y="102"/>
                    <a:pt x="11" y="102"/>
                    <a:pt x="11" y="102"/>
                  </a:cubicBezTo>
                  <a:cubicBezTo>
                    <a:pt x="0" y="93"/>
                    <a:pt x="0" y="93"/>
                    <a:pt x="0" y="93"/>
                  </a:cubicBezTo>
                  <a:cubicBezTo>
                    <a:pt x="43" y="47"/>
                    <a:pt x="43" y="47"/>
                    <a:pt x="43" y="47"/>
                  </a:cubicBezTo>
                  <a:cubicBezTo>
                    <a:pt x="42" y="43"/>
                    <a:pt x="40" y="32"/>
                    <a:pt x="45" y="19"/>
                  </a:cubicBezTo>
                  <a:cubicBezTo>
                    <a:pt x="52" y="4"/>
                    <a:pt x="70" y="0"/>
                    <a:pt x="70" y="0"/>
                  </a:cubicBezTo>
                  <a:cubicBezTo>
                    <a:pt x="67" y="22"/>
                    <a:pt x="67" y="22"/>
                    <a:pt x="67" y="22"/>
                  </a:cubicBezTo>
                  <a:cubicBezTo>
                    <a:pt x="68" y="21"/>
                    <a:pt x="69" y="21"/>
                    <a:pt x="70" y="22"/>
                  </a:cubicBezTo>
                  <a:cubicBezTo>
                    <a:pt x="70" y="22"/>
                    <a:pt x="70" y="23"/>
                    <a:pt x="70" y="24"/>
                  </a:cubicBezTo>
                  <a:cubicBezTo>
                    <a:pt x="91" y="17"/>
                    <a:pt x="91" y="17"/>
                    <a:pt x="91" y="17"/>
                  </a:cubicBezTo>
                  <a:cubicBezTo>
                    <a:pt x="91" y="17"/>
                    <a:pt x="90" y="36"/>
                    <a:pt x="76" y="45"/>
                  </a:cubicBezTo>
                  <a:close/>
                </a:path>
              </a:pathLst>
            </a:custGeom>
            <a:solidFill>
              <a:schemeClr val="accent4">
                <a:alpha val="100000"/>
              </a:schemeClr>
            </a:solidFill>
          </p:spPr>
        </p:sp>
        <p:sp>
          <p:nvSpPr>
            <p:cNvPr id="14" name="Freeform 14"/>
            <p:cNvSpPr/>
            <p:nvPr/>
          </p:nvSpPr>
          <p:spPr>
            <a:xfrm>
              <a:off x="4836987" y="4396146"/>
              <a:ext cx="461677" cy="429292"/>
            </a:xfrm>
            <a:custGeom>
              <a:avLst/>
              <a:gdLst/>
              <a:ahLst/>
              <a:cxnLst/>
              <a:rect l="l" t="t" r="r" b="b"/>
              <a:pathLst>
                <a:path w="175" h="163">
                  <a:moveTo>
                    <a:pt x="77" y="0"/>
                  </a:moveTo>
                  <a:cubicBezTo>
                    <a:pt x="95" y="0"/>
                    <a:pt x="112" y="6"/>
                    <a:pt x="127" y="16"/>
                  </a:cubicBezTo>
                  <a:cubicBezTo>
                    <a:pt x="107" y="40"/>
                    <a:pt x="107" y="40"/>
                    <a:pt x="107" y="40"/>
                  </a:cubicBezTo>
                  <a:cubicBezTo>
                    <a:pt x="100" y="36"/>
                    <a:pt x="92" y="34"/>
                    <a:pt x="84" y="34"/>
                  </a:cubicBezTo>
                  <a:cubicBezTo>
                    <a:pt x="59" y="34"/>
                    <a:pt x="41" y="54"/>
                    <a:pt x="44" y="80"/>
                  </a:cubicBezTo>
                  <a:cubicBezTo>
                    <a:pt x="47" y="105"/>
                    <a:pt x="70" y="125"/>
                    <a:pt x="96" y="125"/>
                  </a:cubicBezTo>
                  <a:cubicBezTo>
                    <a:pt x="121" y="125"/>
                    <a:pt x="138" y="105"/>
                    <a:pt x="135" y="80"/>
                  </a:cubicBezTo>
                  <a:cubicBezTo>
                    <a:pt x="134" y="71"/>
                    <a:pt x="130" y="63"/>
                    <a:pt x="125" y="56"/>
                  </a:cubicBezTo>
                  <a:cubicBezTo>
                    <a:pt x="145" y="32"/>
                    <a:pt x="145" y="32"/>
                    <a:pt x="145" y="32"/>
                  </a:cubicBezTo>
                  <a:cubicBezTo>
                    <a:pt x="158" y="46"/>
                    <a:pt x="166" y="63"/>
                    <a:pt x="169" y="82"/>
                  </a:cubicBezTo>
                  <a:cubicBezTo>
                    <a:pt x="175" y="127"/>
                    <a:pt x="143" y="163"/>
                    <a:pt x="98" y="163"/>
                  </a:cubicBezTo>
                  <a:cubicBezTo>
                    <a:pt x="53" y="163"/>
                    <a:pt x="12" y="127"/>
                    <a:pt x="6" y="82"/>
                  </a:cubicBezTo>
                  <a:cubicBezTo>
                    <a:pt x="0" y="37"/>
                    <a:pt x="31" y="0"/>
                    <a:pt x="77" y="0"/>
                  </a:cubicBezTo>
                  <a:close/>
                </a:path>
              </a:pathLst>
            </a:custGeom>
            <a:solidFill>
              <a:schemeClr val="accent4">
                <a:alpha val="100000"/>
              </a:schemeClr>
            </a:solidFill>
          </p:spPr>
        </p:sp>
        <p:sp>
          <p:nvSpPr>
            <p:cNvPr id="15" name="Freeform 15"/>
            <p:cNvSpPr/>
            <p:nvPr/>
          </p:nvSpPr>
          <p:spPr>
            <a:xfrm>
              <a:off x="4976433" y="4512066"/>
              <a:ext cx="195167" cy="181737"/>
            </a:xfrm>
            <a:custGeom>
              <a:avLst/>
              <a:gdLst/>
              <a:ahLst/>
              <a:cxnLst/>
              <a:rect l="l" t="t" r="r" b="b"/>
              <a:pathLst>
                <a:path w="74" h="69">
                  <a:moveTo>
                    <a:pt x="42" y="69"/>
                  </a:moveTo>
                  <a:cubicBezTo>
                    <a:pt x="23" y="69"/>
                    <a:pt x="5" y="54"/>
                    <a:pt x="3" y="35"/>
                  </a:cubicBezTo>
                  <a:cubicBezTo>
                    <a:pt x="0" y="16"/>
                    <a:pt x="14" y="0"/>
                    <a:pt x="33" y="0"/>
                  </a:cubicBezTo>
                  <a:cubicBezTo>
                    <a:pt x="38" y="0"/>
                    <a:pt x="44" y="2"/>
                    <a:pt x="49" y="4"/>
                  </a:cubicBezTo>
                  <a:cubicBezTo>
                    <a:pt x="48" y="6"/>
                    <a:pt x="48" y="9"/>
                    <a:pt x="49" y="11"/>
                  </a:cubicBezTo>
                  <a:cubicBezTo>
                    <a:pt x="36" y="30"/>
                    <a:pt x="36" y="30"/>
                    <a:pt x="36" y="30"/>
                  </a:cubicBezTo>
                  <a:cubicBezTo>
                    <a:pt x="42" y="35"/>
                    <a:pt x="42" y="35"/>
                    <a:pt x="42" y="35"/>
                  </a:cubicBezTo>
                  <a:cubicBezTo>
                    <a:pt x="59" y="20"/>
                    <a:pt x="59" y="20"/>
                    <a:pt x="59" y="20"/>
                  </a:cubicBezTo>
                  <a:cubicBezTo>
                    <a:pt x="59" y="20"/>
                    <a:pt x="60" y="20"/>
                    <a:pt x="60" y="20"/>
                  </a:cubicBezTo>
                  <a:cubicBezTo>
                    <a:pt x="62" y="20"/>
                    <a:pt x="64" y="19"/>
                    <a:pt x="66" y="18"/>
                  </a:cubicBezTo>
                  <a:cubicBezTo>
                    <a:pt x="69" y="23"/>
                    <a:pt x="71" y="29"/>
                    <a:pt x="72" y="35"/>
                  </a:cubicBezTo>
                  <a:cubicBezTo>
                    <a:pt x="74" y="54"/>
                    <a:pt x="61" y="69"/>
                    <a:pt x="42" y="69"/>
                  </a:cubicBezTo>
                  <a:close/>
                </a:path>
              </a:pathLst>
            </a:custGeom>
            <a:solidFill>
              <a:schemeClr val="accent4">
                <a:alpha val="100000"/>
              </a:schemeClr>
            </a:solidFill>
          </p:spPr>
        </p:sp>
        <p:sp>
          <p:nvSpPr>
            <p:cNvPr id="16" name="Freeform 16"/>
            <p:cNvSpPr/>
            <p:nvPr/>
          </p:nvSpPr>
          <p:spPr>
            <a:xfrm>
              <a:off x="5084541" y="4461869"/>
              <a:ext cx="113728" cy="129349"/>
            </a:xfrm>
            <a:custGeom>
              <a:avLst/>
              <a:gdLst/>
              <a:ahLst/>
              <a:cxnLst/>
              <a:rect l="l" t="t" r="r" b="b"/>
              <a:pathLst>
                <a:path w="43" h="49">
                  <a:moveTo>
                    <a:pt x="13" y="31"/>
                  </a:moveTo>
                  <a:cubicBezTo>
                    <a:pt x="11" y="28"/>
                    <a:pt x="12" y="25"/>
                    <a:pt x="14" y="22"/>
                  </a:cubicBezTo>
                  <a:cubicBezTo>
                    <a:pt x="32" y="0"/>
                    <a:pt x="32" y="0"/>
                    <a:pt x="32" y="0"/>
                  </a:cubicBezTo>
                  <a:cubicBezTo>
                    <a:pt x="43" y="9"/>
                    <a:pt x="43" y="9"/>
                    <a:pt x="43" y="9"/>
                  </a:cubicBezTo>
                  <a:cubicBezTo>
                    <a:pt x="24" y="32"/>
                    <a:pt x="24" y="32"/>
                    <a:pt x="24" y="32"/>
                  </a:cubicBezTo>
                  <a:cubicBezTo>
                    <a:pt x="22" y="34"/>
                    <a:pt x="19" y="35"/>
                    <a:pt x="17" y="34"/>
                  </a:cubicBezTo>
                  <a:cubicBezTo>
                    <a:pt x="1" y="49"/>
                    <a:pt x="1" y="49"/>
                    <a:pt x="1" y="49"/>
                  </a:cubicBezTo>
                  <a:cubicBezTo>
                    <a:pt x="0" y="48"/>
                    <a:pt x="0" y="48"/>
                    <a:pt x="0" y="48"/>
                  </a:cubicBezTo>
                  <a:lnTo>
                    <a:pt x="13" y="31"/>
                  </a:lnTo>
                  <a:close/>
                </a:path>
              </a:pathLst>
            </a:custGeom>
            <a:solidFill>
              <a:schemeClr val="accent4">
                <a:alpha val="100000"/>
              </a:schemeClr>
            </a:solidFill>
          </p:spPr>
        </p:sp>
      </p:grpSp>
      <p:grpSp>
        <p:nvGrpSpPr>
          <p:cNvPr id="17" name="Group 17"/>
          <p:cNvGrpSpPr/>
          <p:nvPr/>
        </p:nvGrpSpPr>
        <p:grpSpPr>
          <a:xfrm rot="0">
            <a:off x="3390861" y="2655299"/>
            <a:ext cx="559445" cy="701973"/>
            <a:chOff x="3390861" y="2655299"/>
            <a:chExt cx="559445" cy="701973"/>
          </a:xfrm>
        </p:grpSpPr>
        <p:sp>
          <p:nvSpPr>
            <p:cNvPr id="18" name="Freeform 18"/>
            <p:cNvSpPr/>
            <p:nvPr/>
          </p:nvSpPr>
          <p:spPr>
            <a:xfrm>
              <a:off x="3782073" y="2655299"/>
              <a:ext cx="168233" cy="183703"/>
            </a:xfrm>
            <a:custGeom>
              <a:avLst/>
              <a:gdLst/>
              <a:ahLst/>
              <a:cxnLst/>
              <a:rect l="l" t="t" r="r" b="b"/>
              <a:pathLst>
                <a:path w="126" h="140">
                  <a:moveTo>
                    <a:pt x="0" y="57"/>
                  </a:moveTo>
                  <a:lnTo>
                    <a:pt x="48" y="0"/>
                  </a:lnTo>
                  <a:lnTo>
                    <a:pt x="126" y="85"/>
                  </a:lnTo>
                  <a:lnTo>
                    <a:pt x="78" y="140"/>
                  </a:lnTo>
                  <a:lnTo>
                    <a:pt x="0" y="57"/>
                  </a:lnTo>
                  <a:close/>
                </a:path>
              </a:pathLst>
            </a:custGeom>
            <a:solidFill>
              <a:schemeClr val="accent1">
                <a:alpha val="100000"/>
              </a:schemeClr>
            </a:solidFill>
          </p:spPr>
        </p:sp>
        <p:sp>
          <p:nvSpPr>
            <p:cNvPr id="19" name="Freeform 19"/>
            <p:cNvSpPr/>
            <p:nvPr/>
          </p:nvSpPr>
          <p:spPr>
            <a:xfrm>
              <a:off x="3564454" y="2751018"/>
              <a:ext cx="296432" cy="326720"/>
            </a:xfrm>
            <a:custGeom>
              <a:avLst/>
              <a:gdLst/>
              <a:ahLst/>
              <a:cxnLst/>
              <a:rect l="l" t="t" r="r" b="b"/>
              <a:pathLst>
                <a:path w="94" h="105">
                  <a:moveTo>
                    <a:pt x="70" y="0"/>
                  </a:moveTo>
                  <a:cubicBezTo>
                    <a:pt x="63" y="9"/>
                    <a:pt x="63" y="9"/>
                    <a:pt x="63" y="9"/>
                  </a:cubicBezTo>
                  <a:cubicBezTo>
                    <a:pt x="21" y="30"/>
                    <a:pt x="21" y="30"/>
                    <a:pt x="21" y="30"/>
                  </a:cubicBezTo>
                  <a:cubicBezTo>
                    <a:pt x="20" y="30"/>
                    <a:pt x="14" y="33"/>
                    <a:pt x="12" y="37"/>
                  </a:cubicBezTo>
                  <a:cubicBezTo>
                    <a:pt x="10" y="40"/>
                    <a:pt x="2" y="67"/>
                    <a:pt x="1" y="70"/>
                  </a:cubicBezTo>
                  <a:cubicBezTo>
                    <a:pt x="0" y="71"/>
                    <a:pt x="0" y="75"/>
                    <a:pt x="0" y="77"/>
                  </a:cubicBezTo>
                  <a:cubicBezTo>
                    <a:pt x="0" y="78"/>
                    <a:pt x="2" y="93"/>
                    <a:pt x="3" y="102"/>
                  </a:cubicBezTo>
                  <a:cubicBezTo>
                    <a:pt x="3" y="103"/>
                    <a:pt x="3" y="103"/>
                    <a:pt x="3" y="103"/>
                  </a:cubicBezTo>
                  <a:cubicBezTo>
                    <a:pt x="3" y="103"/>
                    <a:pt x="3" y="103"/>
                    <a:pt x="3" y="103"/>
                  </a:cubicBezTo>
                  <a:cubicBezTo>
                    <a:pt x="3" y="103"/>
                    <a:pt x="3" y="104"/>
                    <a:pt x="4" y="105"/>
                  </a:cubicBezTo>
                  <a:cubicBezTo>
                    <a:pt x="4" y="81"/>
                    <a:pt x="4" y="81"/>
                    <a:pt x="4" y="81"/>
                  </a:cubicBezTo>
                  <a:cubicBezTo>
                    <a:pt x="20" y="81"/>
                    <a:pt x="20" y="81"/>
                    <a:pt x="20" y="81"/>
                  </a:cubicBezTo>
                  <a:cubicBezTo>
                    <a:pt x="20" y="75"/>
                    <a:pt x="20" y="75"/>
                    <a:pt x="20" y="75"/>
                  </a:cubicBezTo>
                  <a:cubicBezTo>
                    <a:pt x="30" y="58"/>
                    <a:pt x="30" y="58"/>
                    <a:pt x="30" y="58"/>
                  </a:cubicBezTo>
                  <a:cubicBezTo>
                    <a:pt x="32" y="59"/>
                    <a:pt x="37" y="61"/>
                    <a:pt x="40" y="62"/>
                  </a:cubicBezTo>
                  <a:cubicBezTo>
                    <a:pt x="39" y="64"/>
                    <a:pt x="37" y="68"/>
                    <a:pt x="37" y="69"/>
                  </a:cubicBezTo>
                  <a:cubicBezTo>
                    <a:pt x="36" y="71"/>
                    <a:pt x="30" y="78"/>
                    <a:pt x="27" y="83"/>
                  </a:cubicBezTo>
                  <a:cubicBezTo>
                    <a:pt x="25" y="85"/>
                    <a:pt x="24" y="90"/>
                    <a:pt x="28" y="93"/>
                  </a:cubicBezTo>
                  <a:cubicBezTo>
                    <a:pt x="29" y="94"/>
                    <a:pt x="31" y="95"/>
                    <a:pt x="33" y="95"/>
                  </a:cubicBezTo>
                  <a:cubicBezTo>
                    <a:pt x="37" y="95"/>
                    <a:pt x="41" y="92"/>
                    <a:pt x="41" y="92"/>
                  </a:cubicBezTo>
                  <a:cubicBezTo>
                    <a:pt x="41" y="92"/>
                    <a:pt x="41" y="92"/>
                    <a:pt x="41" y="92"/>
                  </a:cubicBezTo>
                  <a:cubicBezTo>
                    <a:pt x="41" y="92"/>
                    <a:pt x="41" y="92"/>
                    <a:pt x="41" y="92"/>
                  </a:cubicBezTo>
                  <a:cubicBezTo>
                    <a:pt x="41" y="91"/>
                    <a:pt x="56" y="74"/>
                    <a:pt x="63" y="71"/>
                  </a:cubicBezTo>
                  <a:cubicBezTo>
                    <a:pt x="69" y="68"/>
                    <a:pt x="87" y="54"/>
                    <a:pt x="87" y="36"/>
                  </a:cubicBezTo>
                  <a:cubicBezTo>
                    <a:pt x="94" y="26"/>
                    <a:pt x="94" y="26"/>
                    <a:pt x="94" y="26"/>
                  </a:cubicBezTo>
                  <a:lnTo>
                    <a:pt x="70" y="0"/>
                  </a:lnTo>
                  <a:close/>
                </a:path>
              </a:pathLst>
            </a:custGeom>
            <a:solidFill>
              <a:schemeClr val="accent1">
                <a:alpha val="100000"/>
              </a:schemeClr>
            </a:solidFill>
          </p:spPr>
        </p:sp>
        <p:sp>
          <p:nvSpPr>
            <p:cNvPr id="20" name="Freeform 20"/>
            <p:cNvSpPr/>
            <p:nvPr/>
          </p:nvSpPr>
          <p:spPr>
            <a:xfrm>
              <a:off x="3390861" y="3012170"/>
              <a:ext cx="467288" cy="345102"/>
            </a:xfrm>
            <a:custGeom>
              <a:avLst/>
              <a:gdLst/>
              <a:ahLst/>
              <a:cxnLst/>
              <a:rect l="l" t="t" r="r" b="b"/>
              <a:pathLst>
                <a:path w="148" h="111">
                  <a:moveTo>
                    <a:pt x="124" y="49"/>
                  </a:moveTo>
                  <a:cubicBezTo>
                    <a:pt x="124" y="104"/>
                    <a:pt x="124" y="104"/>
                    <a:pt x="124" y="104"/>
                  </a:cubicBezTo>
                  <a:cubicBezTo>
                    <a:pt x="117" y="104"/>
                    <a:pt x="117" y="104"/>
                    <a:pt x="117" y="104"/>
                  </a:cubicBezTo>
                  <a:cubicBezTo>
                    <a:pt x="117" y="29"/>
                    <a:pt x="117" y="29"/>
                    <a:pt x="117" y="29"/>
                  </a:cubicBezTo>
                  <a:cubicBezTo>
                    <a:pt x="93" y="29"/>
                    <a:pt x="93" y="29"/>
                    <a:pt x="93" y="29"/>
                  </a:cubicBezTo>
                  <a:cubicBezTo>
                    <a:pt x="93" y="104"/>
                    <a:pt x="93" y="104"/>
                    <a:pt x="93" y="104"/>
                  </a:cubicBezTo>
                  <a:cubicBezTo>
                    <a:pt x="86" y="104"/>
                    <a:pt x="86" y="104"/>
                    <a:pt x="86" y="104"/>
                  </a:cubicBezTo>
                  <a:cubicBezTo>
                    <a:pt x="86" y="14"/>
                    <a:pt x="86" y="14"/>
                    <a:pt x="86" y="14"/>
                  </a:cubicBezTo>
                  <a:cubicBezTo>
                    <a:pt x="83" y="13"/>
                    <a:pt x="81" y="12"/>
                    <a:pt x="80" y="10"/>
                  </a:cubicBezTo>
                  <a:cubicBezTo>
                    <a:pt x="77" y="7"/>
                    <a:pt x="77" y="3"/>
                    <a:pt x="78" y="0"/>
                  </a:cubicBezTo>
                  <a:cubicBezTo>
                    <a:pt x="62" y="0"/>
                    <a:pt x="62" y="0"/>
                    <a:pt x="62" y="0"/>
                  </a:cubicBezTo>
                  <a:cubicBezTo>
                    <a:pt x="62" y="104"/>
                    <a:pt x="62" y="104"/>
                    <a:pt x="62" y="104"/>
                  </a:cubicBezTo>
                  <a:cubicBezTo>
                    <a:pt x="55" y="104"/>
                    <a:pt x="55" y="104"/>
                    <a:pt x="55" y="104"/>
                  </a:cubicBezTo>
                  <a:cubicBezTo>
                    <a:pt x="55" y="36"/>
                    <a:pt x="55" y="36"/>
                    <a:pt x="55" y="36"/>
                  </a:cubicBezTo>
                  <a:cubicBezTo>
                    <a:pt x="31" y="36"/>
                    <a:pt x="31" y="36"/>
                    <a:pt x="31" y="36"/>
                  </a:cubicBezTo>
                  <a:cubicBezTo>
                    <a:pt x="31" y="104"/>
                    <a:pt x="31" y="104"/>
                    <a:pt x="31" y="104"/>
                  </a:cubicBezTo>
                  <a:cubicBezTo>
                    <a:pt x="24" y="104"/>
                    <a:pt x="24" y="104"/>
                    <a:pt x="24" y="104"/>
                  </a:cubicBezTo>
                  <a:cubicBezTo>
                    <a:pt x="24" y="66"/>
                    <a:pt x="24" y="66"/>
                    <a:pt x="24" y="66"/>
                  </a:cubicBezTo>
                  <a:cubicBezTo>
                    <a:pt x="0" y="66"/>
                    <a:pt x="0" y="66"/>
                    <a:pt x="0" y="66"/>
                  </a:cubicBezTo>
                  <a:cubicBezTo>
                    <a:pt x="0" y="104"/>
                    <a:pt x="0" y="104"/>
                    <a:pt x="0" y="104"/>
                  </a:cubicBezTo>
                  <a:cubicBezTo>
                    <a:pt x="0" y="111"/>
                    <a:pt x="0" y="111"/>
                    <a:pt x="0" y="111"/>
                  </a:cubicBezTo>
                  <a:cubicBezTo>
                    <a:pt x="148" y="111"/>
                    <a:pt x="148" y="111"/>
                    <a:pt x="148" y="111"/>
                  </a:cubicBezTo>
                  <a:cubicBezTo>
                    <a:pt x="148" y="104"/>
                    <a:pt x="148" y="104"/>
                    <a:pt x="148" y="104"/>
                  </a:cubicBezTo>
                  <a:cubicBezTo>
                    <a:pt x="148" y="49"/>
                    <a:pt x="148" y="49"/>
                    <a:pt x="148" y="49"/>
                  </a:cubicBezTo>
                  <a:lnTo>
                    <a:pt x="124" y="49"/>
                  </a:lnTo>
                  <a:close/>
                </a:path>
              </a:pathLst>
            </a:custGeom>
            <a:solidFill>
              <a:schemeClr val="accent1">
                <a:alpha val="100000"/>
              </a:schemeClr>
            </a:solidFill>
          </p:spPr>
        </p:sp>
      </p:grpSp>
      <p:grpSp>
        <p:nvGrpSpPr>
          <p:cNvPr id="21" name="Group 21"/>
          <p:cNvGrpSpPr/>
          <p:nvPr/>
        </p:nvGrpSpPr>
        <p:grpSpPr>
          <a:xfrm rot="0">
            <a:off x="1140763" y="93878"/>
            <a:ext cx="10641129" cy="914400"/>
            <a:chOff x="454963" y="93878"/>
            <a:chExt cx="10641129" cy="914400"/>
          </a:xfrm>
        </p:grpSpPr>
        <p:sp>
          <p:nvSpPr>
            <p:cNvPr id="22" name="AutoShape 22"/>
            <p:cNvSpPr/>
            <p:nvPr/>
          </p:nvSpPr>
          <p:spPr>
            <a:xfrm>
              <a:off x="454963" y="331168"/>
              <a:ext cx="84147" cy="84147"/>
            </a:xfrm>
            <a:prstGeom prst="ellipse">
              <a:avLst/>
            </a:prstGeom>
            <a:solidFill>
              <a:schemeClr val="accent1">
                <a:alpha val="100000"/>
              </a:schemeClr>
            </a:solidFill>
          </p:spPr>
        </p:sp>
        <p:sp>
          <p:nvSpPr>
            <p:cNvPr id="23" name="AutoShape 23"/>
            <p:cNvSpPr/>
            <p:nvPr/>
          </p:nvSpPr>
          <p:spPr>
            <a:xfrm>
              <a:off x="575049" y="337743"/>
              <a:ext cx="78137" cy="78137"/>
            </a:xfrm>
            <a:prstGeom prst="ellipse">
              <a:avLst/>
            </a:prstGeom>
            <a:solidFill>
              <a:schemeClr val="accent1">
                <a:alpha val="80000"/>
              </a:schemeClr>
            </a:solidFill>
          </p:spPr>
        </p:sp>
        <p:sp>
          <p:nvSpPr>
            <p:cNvPr id="24" name="AutoShape 24"/>
            <p:cNvSpPr/>
            <p:nvPr/>
          </p:nvSpPr>
          <p:spPr>
            <a:xfrm>
              <a:off x="689125" y="339460"/>
              <a:ext cx="74704" cy="74704"/>
            </a:xfrm>
            <a:prstGeom prst="ellipse">
              <a:avLst/>
            </a:prstGeom>
            <a:solidFill>
              <a:schemeClr val="accent1">
                <a:alpha val="60000"/>
              </a:schemeClr>
            </a:solidFill>
          </p:spPr>
        </p:sp>
        <p:sp>
          <p:nvSpPr>
            <p:cNvPr id="25" name="AutoShape 25"/>
            <p:cNvSpPr/>
            <p:nvPr/>
          </p:nvSpPr>
          <p:spPr>
            <a:xfrm>
              <a:off x="799768" y="348430"/>
              <a:ext cx="69238" cy="69238"/>
            </a:xfrm>
            <a:prstGeom prst="ellipse">
              <a:avLst/>
            </a:prstGeom>
            <a:solidFill>
              <a:schemeClr val="accent1">
                <a:alpha val="40000"/>
              </a:schemeClr>
            </a:solidFill>
          </p:spPr>
        </p:sp>
        <p:sp>
          <p:nvSpPr>
            <p:cNvPr id="26" name="AutoShape 26"/>
            <p:cNvSpPr/>
            <p:nvPr/>
          </p:nvSpPr>
          <p:spPr>
            <a:xfrm>
              <a:off x="904945" y="344297"/>
              <a:ext cx="65594" cy="65594"/>
            </a:xfrm>
            <a:prstGeom prst="ellipse">
              <a:avLst/>
            </a:prstGeom>
            <a:solidFill>
              <a:schemeClr val="accent1">
                <a:alpha val="20000"/>
              </a:schemeClr>
            </a:solidFill>
          </p:spPr>
        </p:sp>
        <p:sp>
          <p:nvSpPr>
            <p:cNvPr id="27" name="AutoShape 27"/>
            <p:cNvSpPr/>
            <p:nvPr/>
          </p:nvSpPr>
          <p:spPr>
            <a:xfrm>
              <a:off x="454963" y="448942"/>
              <a:ext cx="84147" cy="84147"/>
            </a:xfrm>
            <a:prstGeom prst="ellipse">
              <a:avLst/>
            </a:prstGeom>
            <a:solidFill>
              <a:schemeClr val="accent1">
                <a:alpha val="100000"/>
              </a:schemeClr>
            </a:solidFill>
          </p:spPr>
        </p:sp>
        <p:sp>
          <p:nvSpPr>
            <p:cNvPr id="28" name="AutoShape 28"/>
            <p:cNvSpPr/>
            <p:nvPr/>
          </p:nvSpPr>
          <p:spPr>
            <a:xfrm>
              <a:off x="575049" y="455517"/>
              <a:ext cx="78137" cy="78137"/>
            </a:xfrm>
            <a:prstGeom prst="ellipse">
              <a:avLst/>
            </a:prstGeom>
            <a:solidFill>
              <a:schemeClr val="accent1">
                <a:alpha val="80000"/>
              </a:schemeClr>
            </a:solidFill>
          </p:spPr>
        </p:sp>
        <p:sp>
          <p:nvSpPr>
            <p:cNvPr id="29" name="AutoShape 29"/>
            <p:cNvSpPr/>
            <p:nvPr/>
          </p:nvSpPr>
          <p:spPr>
            <a:xfrm>
              <a:off x="689125" y="457233"/>
              <a:ext cx="74704" cy="74704"/>
            </a:xfrm>
            <a:prstGeom prst="ellipse">
              <a:avLst/>
            </a:prstGeom>
            <a:solidFill>
              <a:schemeClr val="accent1">
                <a:alpha val="60000"/>
              </a:schemeClr>
            </a:solidFill>
          </p:spPr>
        </p:sp>
        <p:sp>
          <p:nvSpPr>
            <p:cNvPr id="30" name="AutoShape 30"/>
            <p:cNvSpPr/>
            <p:nvPr/>
          </p:nvSpPr>
          <p:spPr>
            <a:xfrm>
              <a:off x="799768" y="466203"/>
              <a:ext cx="69238" cy="69238"/>
            </a:xfrm>
            <a:prstGeom prst="ellipse">
              <a:avLst/>
            </a:prstGeom>
            <a:solidFill>
              <a:schemeClr val="accent1">
                <a:alpha val="40000"/>
              </a:schemeClr>
            </a:solidFill>
          </p:spPr>
        </p:sp>
        <p:sp>
          <p:nvSpPr>
            <p:cNvPr id="31" name="AutoShape 31"/>
            <p:cNvSpPr/>
            <p:nvPr/>
          </p:nvSpPr>
          <p:spPr>
            <a:xfrm>
              <a:off x="904945" y="462070"/>
              <a:ext cx="65594" cy="65594"/>
            </a:xfrm>
            <a:prstGeom prst="ellipse">
              <a:avLst/>
            </a:prstGeom>
            <a:solidFill>
              <a:schemeClr val="accent1">
                <a:alpha val="20000"/>
              </a:schemeClr>
            </a:solidFill>
          </p:spPr>
        </p:sp>
        <p:sp>
          <p:nvSpPr>
            <p:cNvPr id="32" name="AutoShape 32"/>
            <p:cNvSpPr/>
            <p:nvPr/>
          </p:nvSpPr>
          <p:spPr>
            <a:xfrm>
              <a:off x="454963" y="566715"/>
              <a:ext cx="84147" cy="84147"/>
            </a:xfrm>
            <a:prstGeom prst="ellipse">
              <a:avLst/>
            </a:prstGeom>
            <a:solidFill>
              <a:schemeClr val="accent1">
                <a:alpha val="100000"/>
              </a:schemeClr>
            </a:solidFill>
          </p:spPr>
        </p:sp>
        <p:sp>
          <p:nvSpPr>
            <p:cNvPr id="33" name="AutoShape 33"/>
            <p:cNvSpPr/>
            <p:nvPr/>
          </p:nvSpPr>
          <p:spPr>
            <a:xfrm>
              <a:off x="575049" y="573291"/>
              <a:ext cx="78137" cy="78137"/>
            </a:xfrm>
            <a:prstGeom prst="ellipse">
              <a:avLst/>
            </a:prstGeom>
            <a:solidFill>
              <a:schemeClr val="accent1">
                <a:alpha val="80000"/>
              </a:schemeClr>
            </a:solidFill>
          </p:spPr>
        </p:sp>
        <p:sp>
          <p:nvSpPr>
            <p:cNvPr id="34" name="AutoShape 34"/>
            <p:cNvSpPr/>
            <p:nvPr/>
          </p:nvSpPr>
          <p:spPr>
            <a:xfrm>
              <a:off x="689125" y="575007"/>
              <a:ext cx="74704" cy="74704"/>
            </a:xfrm>
            <a:prstGeom prst="ellipse">
              <a:avLst/>
            </a:prstGeom>
            <a:solidFill>
              <a:schemeClr val="accent1">
                <a:alpha val="60000"/>
              </a:schemeClr>
            </a:solidFill>
          </p:spPr>
        </p:sp>
        <p:sp>
          <p:nvSpPr>
            <p:cNvPr id="35" name="AutoShape 35"/>
            <p:cNvSpPr/>
            <p:nvPr/>
          </p:nvSpPr>
          <p:spPr>
            <a:xfrm>
              <a:off x="799768" y="583977"/>
              <a:ext cx="69238" cy="69238"/>
            </a:xfrm>
            <a:prstGeom prst="ellipse">
              <a:avLst/>
            </a:prstGeom>
            <a:solidFill>
              <a:schemeClr val="accent1">
                <a:alpha val="40000"/>
              </a:schemeClr>
            </a:solidFill>
          </p:spPr>
        </p:sp>
        <p:sp>
          <p:nvSpPr>
            <p:cNvPr id="36" name="AutoShape 36"/>
            <p:cNvSpPr/>
            <p:nvPr/>
          </p:nvSpPr>
          <p:spPr>
            <a:xfrm>
              <a:off x="904945" y="579844"/>
              <a:ext cx="65594" cy="65594"/>
            </a:xfrm>
            <a:prstGeom prst="ellipse">
              <a:avLst/>
            </a:prstGeom>
            <a:solidFill>
              <a:schemeClr val="accent1">
                <a:alpha val="20000"/>
              </a:schemeClr>
            </a:solidFill>
          </p:spPr>
        </p:sp>
        <p:sp>
          <p:nvSpPr>
            <p:cNvPr id="37" name="AutoShape 37"/>
            <p:cNvSpPr/>
            <p:nvPr/>
          </p:nvSpPr>
          <p:spPr>
            <a:xfrm>
              <a:off x="454963" y="684489"/>
              <a:ext cx="84147" cy="84147"/>
            </a:xfrm>
            <a:prstGeom prst="ellipse">
              <a:avLst/>
            </a:prstGeom>
            <a:solidFill>
              <a:schemeClr val="accent1">
                <a:alpha val="100000"/>
              </a:schemeClr>
            </a:solidFill>
          </p:spPr>
        </p:sp>
        <p:sp>
          <p:nvSpPr>
            <p:cNvPr id="38" name="AutoShape 38"/>
            <p:cNvSpPr/>
            <p:nvPr/>
          </p:nvSpPr>
          <p:spPr>
            <a:xfrm>
              <a:off x="575049" y="691064"/>
              <a:ext cx="78137" cy="78137"/>
            </a:xfrm>
            <a:prstGeom prst="ellipse">
              <a:avLst/>
            </a:prstGeom>
            <a:solidFill>
              <a:schemeClr val="accent1">
                <a:alpha val="80000"/>
              </a:schemeClr>
            </a:solidFill>
          </p:spPr>
        </p:sp>
        <p:sp>
          <p:nvSpPr>
            <p:cNvPr id="39" name="AutoShape 39"/>
            <p:cNvSpPr/>
            <p:nvPr/>
          </p:nvSpPr>
          <p:spPr>
            <a:xfrm>
              <a:off x="689125" y="692781"/>
              <a:ext cx="74704" cy="74704"/>
            </a:xfrm>
            <a:prstGeom prst="ellipse">
              <a:avLst/>
            </a:prstGeom>
            <a:solidFill>
              <a:schemeClr val="accent1">
                <a:alpha val="60000"/>
              </a:schemeClr>
            </a:solidFill>
          </p:spPr>
        </p:sp>
        <p:sp>
          <p:nvSpPr>
            <p:cNvPr id="40" name="AutoShape 40"/>
            <p:cNvSpPr/>
            <p:nvPr/>
          </p:nvSpPr>
          <p:spPr>
            <a:xfrm>
              <a:off x="799768" y="701751"/>
              <a:ext cx="69238" cy="69238"/>
            </a:xfrm>
            <a:prstGeom prst="ellipse">
              <a:avLst/>
            </a:prstGeom>
            <a:solidFill>
              <a:schemeClr val="accent1">
                <a:alpha val="40000"/>
              </a:schemeClr>
            </a:solidFill>
          </p:spPr>
        </p:sp>
        <p:sp>
          <p:nvSpPr>
            <p:cNvPr id="41" name="AutoShape 41"/>
            <p:cNvSpPr/>
            <p:nvPr/>
          </p:nvSpPr>
          <p:spPr>
            <a:xfrm>
              <a:off x="904945" y="697618"/>
              <a:ext cx="65594" cy="65594"/>
            </a:xfrm>
            <a:prstGeom prst="ellipse">
              <a:avLst/>
            </a:prstGeom>
            <a:solidFill>
              <a:schemeClr val="accent1">
                <a:alpha val="20000"/>
              </a:schemeClr>
            </a:solidFill>
          </p:spPr>
        </p:sp>
        <p:sp>
          <p:nvSpPr>
            <p:cNvPr id="42" name="TextBox 42"/>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肽促进软骨细胞增殖和分化能力</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43" name="TextBox 43"/>
          <p:cNvSpPr txBox="1"/>
          <p:nvPr/>
        </p:nvSpPr>
        <p:spPr>
          <a:xfrm>
            <a:off x="7809821" y="1388973"/>
            <a:ext cx="2987778" cy="490334"/>
          </a:xfrm>
          <a:prstGeom prst="rect">
            <a:avLst/>
          </a:prstGeom>
        </p:spPr>
        <p:txBody>
          <a:bodyPr vert="horz" wrap="square" lIns="66008" tIns="33052" rIns="66008" bIns="33052" rtlCol="0" anchor="t" anchorCtr="0">
            <a:normAutofit lnSpcReduction="20000"/>
          </a:bodyPr>
          <a:lstStyle/>
          <a:p>
            <a:pPr algn="l">
              <a:lnSpc>
                <a:spcPct val="15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肽的作用机制</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4" name="TextBox 44"/>
          <p:cNvSpPr txBox="1"/>
          <p:nvPr/>
        </p:nvSpPr>
        <p:spPr>
          <a:xfrm>
            <a:off x="7809821" y="1823726"/>
            <a:ext cx="3286271" cy="1875094"/>
          </a:xfrm>
          <a:prstGeom prst="rect">
            <a:avLst/>
          </a:prstGeom>
        </p:spPr>
        <p:txBody>
          <a:bodyPr vert="horz" wrap="square" lIns="66008" tIns="33052" rIns="66008" bIns="33052" rtlCol="0" anchor="ctr" anchorCtr="1">
            <a:normAutofit/>
          </a:bodyPr>
          <a:lstStyle/>
          <a:p>
            <a:pPr algn="l">
              <a:lnSpc>
                <a:spcPct val="188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通过与软骨细胞膜上的受体结合，激活细胞内信号通路，促进软骨细胞增殖、分化和基质合成。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5" name="TextBox 45"/>
          <p:cNvSpPr txBox="1"/>
          <p:nvPr/>
        </p:nvSpPr>
        <p:spPr>
          <a:xfrm>
            <a:off x="7809821" y="3814445"/>
            <a:ext cx="2987778" cy="490334"/>
          </a:xfrm>
          <a:prstGeom prst="rect">
            <a:avLst/>
          </a:prstGeom>
        </p:spPr>
        <p:txBody>
          <a:bodyPr vert="horz" wrap="square" lIns="66008" tIns="33052" rIns="66008" bIns="33052" rtlCol="0" anchor="t" anchorCtr="0">
            <a:normAutofit lnSpcReduction="20000"/>
          </a:bodyPr>
          <a:lstStyle/>
          <a:p>
            <a:pPr algn="l">
              <a:lnSpc>
                <a:spcPct val="15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实验证据</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6" name="TextBox 46"/>
          <p:cNvSpPr txBox="1"/>
          <p:nvPr/>
        </p:nvSpPr>
        <p:spPr>
          <a:xfrm>
            <a:off x="7809821" y="4249198"/>
            <a:ext cx="3286271" cy="1875094"/>
          </a:xfrm>
          <a:prstGeom prst="rect">
            <a:avLst/>
          </a:prstGeom>
        </p:spPr>
        <p:txBody>
          <a:bodyPr vert="horz" wrap="square" lIns="66008" tIns="33052" rIns="66008" bIns="33052" rtlCol="0" anchor="ctr" anchorCtr="1">
            <a:normAutofit/>
          </a:bodyPr>
          <a:lstStyle/>
          <a:p>
            <a:pPr algn="l">
              <a:lnSpc>
                <a:spcPct val="188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体外细胞实验和动物模型研究均表明，某些特定肽类成分能显著促进软骨细胞增殖和分化。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47" name="图片 46" descr="龙康壮LOGO"/>
          <p:cNvPicPr>
            <a:picLocks noChangeAspect="1"/>
          </p:cNvPicPr>
          <p:nvPr/>
        </p:nvPicPr>
        <p:blipFill>
          <a:blip r:embed="rId2"/>
          <a:stretch>
            <a:fillRect/>
          </a:stretch>
        </p:blipFill>
        <p:spPr>
          <a:xfrm>
            <a:off x="76200" y="27305"/>
            <a:ext cx="513715" cy="602615"/>
          </a:xfrm>
          <a:prstGeom prst="rect">
            <a:avLst/>
          </a:prstGeom>
        </p:spPr>
      </p:pic>
      <p:sp>
        <p:nvSpPr>
          <p:cNvPr id="48" name="文本框 47"/>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69632" y="2076770"/>
            <a:ext cx="1303226" cy="1303226"/>
          </a:xfrm>
          <a:prstGeom prst="ellipse">
            <a:avLst/>
          </a:prstGeom>
          <a:solidFill>
            <a:schemeClr val="accent2">
              <a:alpha val="100000"/>
            </a:schemeClr>
          </a:solidFill>
        </p:spPr>
      </p:sp>
      <p:sp>
        <p:nvSpPr>
          <p:cNvPr id="3" name="AutoShape 3"/>
          <p:cNvSpPr/>
          <p:nvPr/>
        </p:nvSpPr>
        <p:spPr>
          <a:xfrm>
            <a:off x="10405045" y="2076770"/>
            <a:ext cx="1347972" cy="1347972"/>
          </a:xfrm>
          <a:prstGeom prst="ellipse">
            <a:avLst/>
          </a:prstGeom>
          <a:solidFill>
            <a:schemeClr val="accent1">
              <a:alpha val="100000"/>
            </a:schemeClr>
          </a:solidFill>
        </p:spPr>
      </p:sp>
      <p:cxnSp>
        <p:nvCxnSpPr>
          <p:cNvPr id="4" name="Connector 4"/>
          <p:cNvCxnSpPr/>
          <p:nvPr/>
        </p:nvCxnSpPr>
        <p:spPr>
          <a:xfrm>
            <a:off x="2099221" y="2318568"/>
            <a:ext cx="3468643" cy="0"/>
          </a:xfrm>
          <a:prstGeom prst="line">
            <a:avLst/>
          </a:prstGeom>
          <a:ln w="9525">
            <a:solidFill>
              <a:schemeClr val="accent2"/>
            </a:solidFill>
            <a:prstDash val="solid"/>
            <a:headEnd type="oval"/>
            <a:tailEnd type="none"/>
          </a:ln>
        </p:spPr>
        <p:style>
          <a:lnRef idx="0">
            <a:schemeClr val="accent2"/>
          </a:lnRef>
          <a:fillRef idx="1">
            <a:schemeClr val="accent2"/>
          </a:fillRef>
          <a:effectRef idx="0">
            <a:schemeClr val="accent2"/>
          </a:effectRef>
          <a:fontRef idx="minor">
            <a:schemeClr val="lt1"/>
          </a:fontRef>
        </p:style>
      </p:cxnSp>
      <p:sp>
        <p:nvSpPr>
          <p:cNvPr id="5" name="TextBox 5"/>
          <p:cNvSpPr txBox="1"/>
          <p:nvPr/>
        </p:nvSpPr>
        <p:spPr>
          <a:xfrm>
            <a:off x="1964092" y="2344711"/>
            <a:ext cx="3829140" cy="353568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目前，科研人员正在深入研究各种肽类成分对软骨组织修复的具体作用机制，以及与其他生物材料的联合应用。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6" name="Connector 6"/>
          <p:cNvCxnSpPr/>
          <p:nvPr/>
        </p:nvCxnSpPr>
        <p:spPr>
          <a:xfrm>
            <a:off x="6516784" y="2318568"/>
            <a:ext cx="3468643" cy="0"/>
          </a:xfrm>
          <a:prstGeom prst="line">
            <a:avLst/>
          </a:prstGeom>
          <a:ln w="9525">
            <a:solidFill>
              <a:schemeClr val="accent2"/>
            </a:solidFill>
            <a:prstDash val="solid"/>
            <a:headEnd type="oval"/>
            <a:tailEnd type="none"/>
          </a:ln>
        </p:spPr>
        <p:style>
          <a:lnRef idx="0">
            <a:schemeClr val="accent2"/>
          </a:lnRef>
          <a:fillRef idx="1">
            <a:schemeClr val="accent2"/>
          </a:fillRef>
          <a:effectRef idx="0">
            <a:schemeClr val="accent2"/>
          </a:effectRef>
          <a:fontRef idx="minor">
            <a:schemeClr val="lt1"/>
          </a:fontRef>
        </p:style>
      </p:cxnSp>
      <p:sp>
        <p:nvSpPr>
          <p:cNvPr id="7" name="TextBox 7"/>
          <p:cNvSpPr txBox="1"/>
          <p:nvPr/>
        </p:nvSpPr>
        <p:spPr>
          <a:xfrm>
            <a:off x="6381655" y="2344711"/>
            <a:ext cx="3829140" cy="353568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随着研究的深入，肽类成分有望在关节软骨损伤修复、骨关节炎治疗等领域发挥重要作用。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964092" y="1532038"/>
            <a:ext cx="4019550" cy="695325"/>
          </a:xfrm>
          <a:prstGeom prst="rect">
            <a:avLst/>
          </a:prstGeom>
        </p:spPr>
        <p:txBody>
          <a:bodyPr vert="horz" wrap="square" lIns="123825" tIns="123825" rIns="57150" bIns="123825" rtlCol="0" anchor="t" anchorCtr="0">
            <a:spAutoFit/>
          </a:bodyPr>
          <a:lstStyle/>
          <a:p>
            <a:pPr>
              <a:lnSpc>
                <a:spcPct val="140000"/>
              </a:lnSpc>
            </a:pPr>
            <a:r>
              <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rPr>
              <a:t>实验室研究</a:t>
            </a:r>
            <a:endPar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6381655" y="1532038"/>
            <a:ext cx="4019550" cy="695325"/>
          </a:xfrm>
          <a:prstGeom prst="rect">
            <a:avLst/>
          </a:prstGeom>
        </p:spPr>
        <p:txBody>
          <a:bodyPr vert="horz" wrap="square" lIns="123825" tIns="123825" rIns="57150" bIns="123825" rtlCol="0" anchor="t" anchorCtr="0">
            <a:spAutoFit/>
          </a:bodyPr>
          <a:lstStyle/>
          <a:p>
            <a:pPr>
              <a:lnSpc>
                <a:spcPct val="140000"/>
              </a:lnSpc>
            </a:pPr>
            <a:r>
              <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rPr>
              <a:t>临床应用前景</a:t>
            </a:r>
            <a:endPar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Freeform 10"/>
          <p:cNvSpPr/>
          <p:nvPr/>
        </p:nvSpPr>
        <p:spPr>
          <a:xfrm>
            <a:off x="10761443" y="2433168"/>
            <a:ext cx="635177" cy="635177"/>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rgbClr val="FFFFFF">
              <a:alpha val="100000"/>
            </a:srgbClr>
          </a:solidFill>
        </p:spPr>
      </p:sp>
      <p:sp>
        <p:nvSpPr>
          <p:cNvPr id="11" name="Freeform 11"/>
          <p:cNvSpPr/>
          <p:nvPr/>
        </p:nvSpPr>
        <p:spPr>
          <a:xfrm>
            <a:off x="794451" y="2401589"/>
            <a:ext cx="653588" cy="653588"/>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p:spPr>
      </p:sp>
      <p:grpSp>
        <p:nvGrpSpPr>
          <p:cNvPr id="12" name="Group 12"/>
          <p:cNvGrpSpPr/>
          <p:nvPr/>
        </p:nvGrpSpPr>
        <p:grpSpPr>
          <a:xfrm rot="0">
            <a:off x="1064563" y="93878"/>
            <a:ext cx="10641129" cy="914400"/>
            <a:chOff x="454963" y="93878"/>
            <a:chExt cx="10641129" cy="914400"/>
          </a:xfrm>
        </p:grpSpPr>
        <p:sp>
          <p:nvSpPr>
            <p:cNvPr id="13" name="AutoShape 13"/>
            <p:cNvSpPr/>
            <p:nvPr/>
          </p:nvSpPr>
          <p:spPr>
            <a:xfrm>
              <a:off x="454963" y="331168"/>
              <a:ext cx="84147" cy="84147"/>
            </a:xfrm>
            <a:prstGeom prst="ellipse">
              <a:avLst/>
            </a:prstGeom>
            <a:solidFill>
              <a:schemeClr val="accent1">
                <a:alpha val="100000"/>
              </a:schemeClr>
            </a:solidFill>
          </p:spPr>
        </p:sp>
        <p:sp>
          <p:nvSpPr>
            <p:cNvPr id="14" name="AutoShape 14"/>
            <p:cNvSpPr/>
            <p:nvPr/>
          </p:nvSpPr>
          <p:spPr>
            <a:xfrm>
              <a:off x="575049" y="337743"/>
              <a:ext cx="78137" cy="78137"/>
            </a:xfrm>
            <a:prstGeom prst="ellipse">
              <a:avLst/>
            </a:prstGeom>
            <a:solidFill>
              <a:schemeClr val="accent1">
                <a:alpha val="80000"/>
              </a:schemeClr>
            </a:solidFill>
          </p:spPr>
        </p:sp>
        <p:sp>
          <p:nvSpPr>
            <p:cNvPr id="15" name="AutoShape 15"/>
            <p:cNvSpPr/>
            <p:nvPr/>
          </p:nvSpPr>
          <p:spPr>
            <a:xfrm>
              <a:off x="689125" y="339460"/>
              <a:ext cx="74704" cy="74704"/>
            </a:xfrm>
            <a:prstGeom prst="ellipse">
              <a:avLst/>
            </a:prstGeom>
            <a:solidFill>
              <a:schemeClr val="accent1">
                <a:alpha val="60000"/>
              </a:schemeClr>
            </a:solidFill>
          </p:spPr>
        </p:sp>
        <p:sp>
          <p:nvSpPr>
            <p:cNvPr id="16" name="AutoShape 16"/>
            <p:cNvSpPr/>
            <p:nvPr/>
          </p:nvSpPr>
          <p:spPr>
            <a:xfrm>
              <a:off x="799768" y="348430"/>
              <a:ext cx="69238" cy="69238"/>
            </a:xfrm>
            <a:prstGeom prst="ellipse">
              <a:avLst/>
            </a:prstGeom>
            <a:solidFill>
              <a:schemeClr val="accent1">
                <a:alpha val="40000"/>
              </a:schemeClr>
            </a:solidFill>
          </p:spPr>
        </p:sp>
        <p:sp>
          <p:nvSpPr>
            <p:cNvPr id="17" name="AutoShape 17"/>
            <p:cNvSpPr/>
            <p:nvPr/>
          </p:nvSpPr>
          <p:spPr>
            <a:xfrm>
              <a:off x="904945" y="344297"/>
              <a:ext cx="65594" cy="65594"/>
            </a:xfrm>
            <a:prstGeom prst="ellipse">
              <a:avLst/>
            </a:prstGeom>
            <a:solidFill>
              <a:schemeClr val="accent1">
                <a:alpha val="20000"/>
              </a:schemeClr>
            </a:solidFill>
          </p:spPr>
        </p:sp>
        <p:sp>
          <p:nvSpPr>
            <p:cNvPr id="18" name="AutoShape 18"/>
            <p:cNvSpPr/>
            <p:nvPr/>
          </p:nvSpPr>
          <p:spPr>
            <a:xfrm>
              <a:off x="454963" y="448942"/>
              <a:ext cx="84147" cy="84147"/>
            </a:xfrm>
            <a:prstGeom prst="ellipse">
              <a:avLst/>
            </a:prstGeom>
            <a:solidFill>
              <a:schemeClr val="accent1">
                <a:alpha val="100000"/>
              </a:schemeClr>
            </a:solidFill>
          </p:spPr>
        </p:sp>
        <p:sp>
          <p:nvSpPr>
            <p:cNvPr id="19" name="AutoShape 19"/>
            <p:cNvSpPr/>
            <p:nvPr/>
          </p:nvSpPr>
          <p:spPr>
            <a:xfrm>
              <a:off x="575049" y="455517"/>
              <a:ext cx="78137" cy="78137"/>
            </a:xfrm>
            <a:prstGeom prst="ellipse">
              <a:avLst/>
            </a:prstGeom>
            <a:solidFill>
              <a:schemeClr val="accent1">
                <a:alpha val="80000"/>
              </a:schemeClr>
            </a:solidFill>
          </p:spPr>
        </p:sp>
        <p:sp>
          <p:nvSpPr>
            <p:cNvPr id="20" name="AutoShape 20"/>
            <p:cNvSpPr/>
            <p:nvPr/>
          </p:nvSpPr>
          <p:spPr>
            <a:xfrm>
              <a:off x="689125" y="457233"/>
              <a:ext cx="74704" cy="74704"/>
            </a:xfrm>
            <a:prstGeom prst="ellipse">
              <a:avLst/>
            </a:prstGeom>
            <a:solidFill>
              <a:schemeClr val="accent1">
                <a:alpha val="60000"/>
              </a:schemeClr>
            </a:solidFill>
          </p:spPr>
        </p:sp>
        <p:sp>
          <p:nvSpPr>
            <p:cNvPr id="21" name="AutoShape 21"/>
            <p:cNvSpPr/>
            <p:nvPr/>
          </p:nvSpPr>
          <p:spPr>
            <a:xfrm>
              <a:off x="799768" y="466203"/>
              <a:ext cx="69238" cy="69238"/>
            </a:xfrm>
            <a:prstGeom prst="ellipse">
              <a:avLst/>
            </a:prstGeom>
            <a:solidFill>
              <a:schemeClr val="accent1">
                <a:alpha val="40000"/>
              </a:schemeClr>
            </a:solidFill>
          </p:spPr>
        </p:sp>
        <p:sp>
          <p:nvSpPr>
            <p:cNvPr id="22" name="AutoShape 22"/>
            <p:cNvSpPr/>
            <p:nvPr/>
          </p:nvSpPr>
          <p:spPr>
            <a:xfrm>
              <a:off x="904945" y="462070"/>
              <a:ext cx="65594" cy="65594"/>
            </a:xfrm>
            <a:prstGeom prst="ellipse">
              <a:avLst/>
            </a:prstGeom>
            <a:solidFill>
              <a:schemeClr val="accent1">
                <a:alpha val="20000"/>
              </a:schemeClr>
            </a:solidFill>
          </p:spPr>
        </p:sp>
        <p:sp>
          <p:nvSpPr>
            <p:cNvPr id="23" name="AutoShape 23"/>
            <p:cNvSpPr/>
            <p:nvPr/>
          </p:nvSpPr>
          <p:spPr>
            <a:xfrm>
              <a:off x="454963" y="566715"/>
              <a:ext cx="84147" cy="84147"/>
            </a:xfrm>
            <a:prstGeom prst="ellipse">
              <a:avLst/>
            </a:prstGeom>
            <a:solidFill>
              <a:schemeClr val="accent1">
                <a:alpha val="100000"/>
              </a:schemeClr>
            </a:solidFill>
          </p:spPr>
        </p:sp>
        <p:sp>
          <p:nvSpPr>
            <p:cNvPr id="24" name="AutoShape 24"/>
            <p:cNvSpPr/>
            <p:nvPr/>
          </p:nvSpPr>
          <p:spPr>
            <a:xfrm>
              <a:off x="575049" y="573291"/>
              <a:ext cx="78137" cy="78137"/>
            </a:xfrm>
            <a:prstGeom prst="ellipse">
              <a:avLst/>
            </a:prstGeom>
            <a:solidFill>
              <a:schemeClr val="accent1">
                <a:alpha val="80000"/>
              </a:schemeClr>
            </a:solidFill>
          </p:spPr>
        </p:sp>
        <p:sp>
          <p:nvSpPr>
            <p:cNvPr id="25" name="AutoShape 25"/>
            <p:cNvSpPr/>
            <p:nvPr/>
          </p:nvSpPr>
          <p:spPr>
            <a:xfrm>
              <a:off x="689125" y="575007"/>
              <a:ext cx="74704" cy="74704"/>
            </a:xfrm>
            <a:prstGeom prst="ellipse">
              <a:avLst/>
            </a:prstGeom>
            <a:solidFill>
              <a:schemeClr val="accent1">
                <a:alpha val="60000"/>
              </a:schemeClr>
            </a:solidFill>
          </p:spPr>
        </p:sp>
        <p:sp>
          <p:nvSpPr>
            <p:cNvPr id="26" name="AutoShape 26"/>
            <p:cNvSpPr/>
            <p:nvPr/>
          </p:nvSpPr>
          <p:spPr>
            <a:xfrm>
              <a:off x="799768" y="583977"/>
              <a:ext cx="69238" cy="69238"/>
            </a:xfrm>
            <a:prstGeom prst="ellipse">
              <a:avLst/>
            </a:prstGeom>
            <a:solidFill>
              <a:schemeClr val="accent1">
                <a:alpha val="40000"/>
              </a:schemeClr>
            </a:solidFill>
          </p:spPr>
        </p:sp>
        <p:sp>
          <p:nvSpPr>
            <p:cNvPr id="27" name="AutoShape 27"/>
            <p:cNvSpPr/>
            <p:nvPr/>
          </p:nvSpPr>
          <p:spPr>
            <a:xfrm>
              <a:off x="904945" y="579844"/>
              <a:ext cx="65594" cy="65594"/>
            </a:xfrm>
            <a:prstGeom prst="ellipse">
              <a:avLst/>
            </a:prstGeom>
            <a:solidFill>
              <a:schemeClr val="accent1">
                <a:alpha val="20000"/>
              </a:schemeClr>
            </a:solidFill>
          </p:spPr>
        </p:sp>
        <p:sp>
          <p:nvSpPr>
            <p:cNvPr id="28" name="AutoShape 28"/>
            <p:cNvSpPr/>
            <p:nvPr/>
          </p:nvSpPr>
          <p:spPr>
            <a:xfrm>
              <a:off x="454963" y="684489"/>
              <a:ext cx="84147" cy="84147"/>
            </a:xfrm>
            <a:prstGeom prst="ellipse">
              <a:avLst/>
            </a:prstGeom>
            <a:solidFill>
              <a:schemeClr val="accent1">
                <a:alpha val="100000"/>
              </a:schemeClr>
            </a:solidFill>
          </p:spPr>
        </p:sp>
        <p:sp>
          <p:nvSpPr>
            <p:cNvPr id="29" name="AutoShape 29"/>
            <p:cNvSpPr/>
            <p:nvPr/>
          </p:nvSpPr>
          <p:spPr>
            <a:xfrm>
              <a:off x="575049" y="691064"/>
              <a:ext cx="78137" cy="78137"/>
            </a:xfrm>
            <a:prstGeom prst="ellipse">
              <a:avLst/>
            </a:prstGeom>
            <a:solidFill>
              <a:schemeClr val="accent1">
                <a:alpha val="80000"/>
              </a:schemeClr>
            </a:solidFill>
          </p:spPr>
        </p:sp>
        <p:sp>
          <p:nvSpPr>
            <p:cNvPr id="30" name="AutoShape 30"/>
            <p:cNvSpPr/>
            <p:nvPr/>
          </p:nvSpPr>
          <p:spPr>
            <a:xfrm>
              <a:off x="689125" y="692781"/>
              <a:ext cx="74704" cy="74704"/>
            </a:xfrm>
            <a:prstGeom prst="ellipse">
              <a:avLst/>
            </a:prstGeom>
            <a:solidFill>
              <a:schemeClr val="accent1">
                <a:alpha val="60000"/>
              </a:schemeClr>
            </a:solidFill>
          </p:spPr>
        </p:sp>
        <p:sp>
          <p:nvSpPr>
            <p:cNvPr id="31" name="AutoShape 31"/>
            <p:cNvSpPr/>
            <p:nvPr/>
          </p:nvSpPr>
          <p:spPr>
            <a:xfrm>
              <a:off x="799768" y="701751"/>
              <a:ext cx="69238" cy="69238"/>
            </a:xfrm>
            <a:prstGeom prst="ellipse">
              <a:avLst/>
            </a:prstGeom>
            <a:solidFill>
              <a:schemeClr val="accent1">
                <a:alpha val="40000"/>
              </a:schemeClr>
            </a:solidFill>
          </p:spPr>
        </p:sp>
        <p:sp>
          <p:nvSpPr>
            <p:cNvPr id="32" name="AutoShape 32"/>
            <p:cNvSpPr/>
            <p:nvPr/>
          </p:nvSpPr>
          <p:spPr>
            <a:xfrm>
              <a:off x="904945" y="697618"/>
              <a:ext cx="65594" cy="65594"/>
            </a:xfrm>
            <a:prstGeom prst="ellipse">
              <a:avLst/>
            </a:prstGeom>
            <a:solidFill>
              <a:schemeClr val="accent1">
                <a:alpha val="20000"/>
              </a:schemeClr>
            </a:solidFill>
          </p:spPr>
        </p:sp>
        <p:sp>
          <p:nvSpPr>
            <p:cNvPr id="33" name="TextBox 33"/>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实验室研究进展及临床应用前景</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4" name="图片 33" descr="龙康壮LOGO"/>
          <p:cNvPicPr>
            <a:picLocks noChangeAspect="1"/>
          </p:cNvPicPr>
          <p:nvPr/>
        </p:nvPicPr>
        <p:blipFill>
          <a:blip r:embed="rId2"/>
          <a:stretch>
            <a:fillRect/>
          </a:stretch>
        </p:blipFill>
        <p:spPr>
          <a:xfrm>
            <a:off x="76200" y="27305"/>
            <a:ext cx="513715" cy="602615"/>
          </a:xfrm>
          <a:prstGeom prst="rect">
            <a:avLst/>
          </a:prstGeom>
        </p:spPr>
      </p:pic>
      <p:sp>
        <p:nvSpPr>
          <p:cNvPr id="35" name="文本框 34"/>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rot="5400000">
            <a:off x="391988" y="1845509"/>
            <a:ext cx="4090987" cy="4092575"/>
          </a:xfrm>
          <a:custGeom>
            <a:avLst/>
            <a:gdLst/>
            <a:ahLst/>
            <a:cxnLst/>
            <a:rect l="l" t="t" r="r" b="b"/>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accent1">
              <a:alpha val="39999"/>
            </a:schemeClr>
          </a:solidFill>
        </p:spPr>
      </p:sp>
      <p:sp>
        <p:nvSpPr>
          <p:cNvPr id="3" name="AutoShape 3"/>
          <p:cNvSpPr/>
          <p:nvPr/>
        </p:nvSpPr>
        <p:spPr>
          <a:xfrm>
            <a:off x="4270377" y="3182310"/>
            <a:ext cx="139448" cy="139448"/>
          </a:xfrm>
          <a:prstGeom prst="ellipse">
            <a:avLst/>
          </a:prstGeom>
          <a:solidFill>
            <a:schemeClr val="accent1">
              <a:alpha val="100000"/>
            </a:schemeClr>
          </a:solidFill>
        </p:spPr>
      </p:sp>
      <p:sp>
        <p:nvSpPr>
          <p:cNvPr id="4" name="AutoShape 4"/>
          <p:cNvSpPr/>
          <p:nvPr/>
        </p:nvSpPr>
        <p:spPr>
          <a:xfrm>
            <a:off x="4281489" y="4450723"/>
            <a:ext cx="139448" cy="139448"/>
          </a:xfrm>
          <a:prstGeom prst="ellipse">
            <a:avLst/>
          </a:prstGeom>
          <a:solidFill>
            <a:schemeClr val="accent1">
              <a:alpha val="100000"/>
            </a:schemeClr>
          </a:solidFill>
        </p:spPr>
      </p:sp>
      <p:sp>
        <p:nvSpPr>
          <p:cNvPr id="5" name="AutoShape 5"/>
          <p:cNvSpPr/>
          <p:nvPr/>
        </p:nvSpPr>
        <p:spPr>
          <a:xfrm>
            <a:off x="869061" y="2309807"/>
            <a:ext cx="3160681" cy="3160681"/>
          </a:xfrm>
          <a:prstGeom prst="ellipse">
            <a:avLst/>
          </a:prstGeom>
          <a:solidFill>
            <a:schemeClr val="accent1">
              <a:alpha val="50000"/>
            </a:schemeClr>
          </a:solidFill>
        </p:spPr>
      </p:sp>
      <p:pic>
        <p:nvPicPr>
          <p:cNvPr id="6" name="Picture 6"/>
          <p:cNvPicPr>
            <a:picLocks noChangeAspect="1"/>
          </p:cNvPicPr>
          <p:nvPr/>
        </p:nvPicPr>
        <p:blipFill>
          <a:blip r:embed="rId2"/>
          <a:srcRect l="8545" r="8545"/>
          <a:stretch>
            <a:fillRect/>
          </a:stretch>
        </p:blipFill>
        <p:spPr>
          <a:xfrm>
            <a:off x="1034449" y="2488764"/>
            <a:ext cx="2806065" cy="2806065"/>
          </a:xfrm>
          <a:prstGeom prst="ellipse">
            <a:avLst/>
          </a:prstGeom>
        </p:spPr>
      </p:pic>
      <p:sp>
        <p:nvSpPr>
          <p:cNvPr id="7" name="TextBox 7"/>
          <p:cNvSpPr txBox="1"/>
          <p:nvPr/>
        </p:nvSpPr>
        <p:spPr>
          <a:xfrm>
            <a:off x="7833659" y="3166857"/>
            <a:ext cx="3280773" cy="663343"/>
          </a:xfrm>
          <a:prstGeom prst="rect">
            <a:avLst/>
          </a:prstGeom>
          <a:noFill/>
        </p:spPr>
        <p:txBody>
          <a:bodyPr vert="horz" wrap="square" lIns="91440" tIns="45720" rIns="91440" bIns="45720" rtlCol="0" anchor="ctr" anchorCtr="0">
            <a:normAutofit/>
          </a:bodyPr>
          <a:lstStyle/>
          <a:p>
            <a:pPr algn="l">
              <a:lnSpc>
                <a:spcPct val="120000"/>
              </a:lnSpc>
            </a:pPr>
            <a:r>
              <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rPr>
              <a:t>增加富含胶原蛋白、氨基葡萄糖等有益于软骨健康的食物摄入。</a:t>
            </a:r>
            <a:endPar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7833659" y="2708718"/>
            <a:ext cx="3280773" cy="560841"/>
          </a:xfrm>
          <a:prstGeom prst="rect">
            <a:avLst/>
          </a:prstGeom>
          <a:noFill/>
        </p:spPr>
        <p:txBody>
          <a:bodyPr vert="horz" wrap="square" lIns="91440" tIns="45720" rIns="91440" bIns="45720" rtlCol="0" anchor="ctr" anchorCtr="0">
            <a:norm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合理饮食</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7833659" y="4423614"/>
            <a:ext cx="3280773" cy="663343"/>
          </a:xfrm>
          <a:prstGeom prst="rect">
            <a:avLst/>
          </a:prstGeom>
          <a:noFill/>
        </p:spPr>
        <p:txBody>
          <a:bodyPr vert="horz" wrap="square" lIns="91440" tIns="45720" rIns="91440" bIns="45720" rtlCol="0" anchor="ctr" anchorCtr="0">
            <a:normAutofit/>
          </a:bodyPr>
          <a:lstStyle/>
          <a:p>
            <a:pPr algn="l">
              <a:lnSpc>
                <a:spcPct val="120000"/>
              </a:lnSpc>
            </a:pPr>
            <a:r>
              <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rPr>
              <a:t>减轻关节负担，降低软骨损伤风险。</a:t>
            </a:r>
            <a:endPar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7833659" y="3965475"/>
            <a:ext cx="3280773" cy="560841"/>
          </a:xfrm>
          <a:prstGeom prst="rect">
            <a:avLst/>
          </a:prstGeom>
          <a:noFill/>
        </p:spPr>
        <p:txBody>
          <a:bodyPr vert="horz" wrap="square" lIns="91440" tIns="45720" rIns="91440" bIns="45720" rtlCol="0" anchor="ctr" anchorCtr="0">
            <a:norm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控制体重</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Group 11"/>
          <p:cNvGrpSpPr/>
          <p:nvPr/>
        </p:nvGrpSpPr>
        <p:grpSpPr>
          <a:xfrm rot="0">
            <a:off x="10645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p:spPr>
        </p:sp>
        <p:sp>
          <p:nvSpPr>
            <p:cNvPr id="13" name="AutoShape 13"/>
            <p:cNvSpPr/>
            <p:nvPr/>
          </p:nvSpPr>
          <p:spPr>
            <a:xfrm>
              <a:off x="575049" y="337743"/>
              <a:ext cx="78137" cy="78137"/>
            </a:xfrm>
            <a:prstGeom prst="ellipse">
              <a:avLst/>
            </a:prstGeom>
            <a:solidFill>
              <a:schemeClr val="accent1">
                <a:alpha val="80000"/>
              </a:schemeClr>
            </a:solidFill>
          </p:spPr>
        </p:sp>
        <p:sp>
          <p:nvSpPr>
            <p:cNvPr id="14" name="AutoShape 14"/>
            <p:cNvSpPr/>
            <p:nvPr/>
          </p:nvSpPr>
          <p:spPr>
            <a:xfrm>
              <a:off x="689125" y="339460"/>
              <a:ext cx="74704" cy="74704"/>
            </a:xfrm>
            <a:prstGeom prst="ellipse">
              <a:avLst/>
            </a:prstGeom>
            <a:solidFill>
              <a:schemeClr val="accent1">
                <a:alpha val="60000"/>
              </a:schemeClr>
            </a:solidFill>
          </p:spPr>
        </p:sp>
        <p:sp>
          <p:nvSpPr>
            <p:cNvPr id="15" name="AutoShape 15"/>
            <p:cNvSpPr/>
            <p:nvPr/>
          </p:nvSpPr>
          <p:spPr>
            <a:xfrm>
              <a:off x="799768" y="348430"/>
              <a:ext cx="69238" cy="69238"/>
            </a:xfrm>
            <a:prstGeom prst="ellipse">
              <a:avLst/>
            </a:prstGeom>
            <a:solidFill>
              <a:schemeClr val="accent1">
                <a:alpha val="40000"/>
              </a:schemeClr>
            </a:solidFill>
          </p:spPr>
        </p:sp>
        <p:sp>
          <p:nvSpPr>
            <p:cNvPr id="16" name="AutoShape 16"/>
            <p:cNvSpPr/>
            <p:nvPr/>
          </p:nvSpPr>
          <p:spPr>
            <a:xfrm>
              <a:off x="904945" y="344297"/>
              <a:ext cx="65594" cy="65594"/>
            </a:xfrm>
            <a:prstGeom prst="ellipse">
              <a:avLst/>
            </a:prstGeom>
            <a:solidFill>
              <a:schemeClr val="accent1">
                <a:alpha val="20000"/>
              </a:schemeClr>
            </a:solidFill>
          </p:spPr>
        </p:sp>
        <p:sp>
          <p:nvSpPr>
            <p:cNvPr id="17" name="AutoShape 17"/>
            <p:cNvSpPr/>
            <p:nvPr/>
          </p:nvSpPr>
          <p:spPr>
            <a:xfrm>
              <a:off x="454963" y="448942"/>
              <a:ext cx="84147" cy="84147"/>
            </a:xfrm>
            <a:prstGeom prst="ellipse">
              <a:avLst/>
            </a:prstGeom>
            <a:solidFill>
              <a:schemeClr val="accent1">
                <a:alpha val="100000"/>
              </a:schemeClr>
            </a:solidFill>
          </p:spPr>
        </p:sp>
        <p:sp>
          <p:nvSpPr>
            <p:cNvPr id="18" name="AutoShape 18"/>
            <p:cNvSpPr/>
            <p:nvPr/>
          </p:nvSpPr>
          <p:spPr>
            <a:xfrm>
              <a:off x="575049" y="455517"/>
              <a:ext cx="78137" cy="78137"/>
            </a:xfrm>
            <a:prstGeom prst="ellipse">
              <a:avLst/>
            </a:prstGeom>
            <a:solidFill>
              <a:schemeClr val="accent1">
                <a:alpha val="80000"/>
              </a:schemeClr>
            </a:solidFill>
          </p:spPr>
        </p:sp>
        <p:sp>
          <p:nvSpPr>
            <p:cNvPr id="19" name="AutoShape 19"/>
            <p:cNvSpPr/>
            <p:nvPr/>
          </p:nvSpPr>
          <p:spPr>
            <a:xfrm>
              <a:off x="689125" y="457233"/>
              <a:ext cx="74704" cy="74704"/>
            </a:xfrm>
            <a:prstGeom prst="ellipse">
              <a:avLst/>
            </a:prstGeom>
            <a:solidFill>
              <a:schemeClr val="accent1">
                <a:alpha val="60000"/>
              </a:schemeClr>
            </a:solidFill>
          </p:spPr>
        </p:sp>
        <p:sp>
          <p:nvSpPr>
            <p:cNvPr id="20" name="AutoShape 20"/>
            <p:cNvSpPr/>
            <p:nvPr/>
          </p:nvSpPr>
          <p:spPr>
            <a:xfrm>
              <a:off x="799768" y="466203"/>
              <a:ext cx="69238" cy="69238"/>
            </a:xfrm>
            <a:prstGeom prst="ellipse">
              <a:avLst/>
            </a:prstGeom>
            <a:solidFill>
              <a:schemeClr val="accent1">
                <a:alpha val="40000"/>
              </a:schemeClr>
            </a:solidFill>
          </p:spPr>
        </p:sp>
        <p:sp>
          <p:nvSpPr>
            <p:cNvPr id="21" name="AutoShape 21"/>
            <p:cNvSpPr/>
            <p:nvPr/>
          </p:nvSpPr>
          <p:spPr>
            <a:xfrm>
              <a:off x="904945" y="462070"/>
              <a:ext cx="65594" cy="65594"/>
            </a:xfrm>
            <a:prstGeom prst="ellipse">
              <a:avLst/>
            </a:prstGeom>
            <a:solidFill>
              <a:schemeClr val="accent1">
                <a:alpha val="20000"/>
              </a:schemeClr>
            </a:solidFill>
          </p:spPr>
        </p:sp>
        <p:sp>
          <p:nvSpPr>
            <p:cNvPr id="22" name="AutoShape 22"/>
            <p:cNvSpPr/>
            <p:nvPr/>
          </p:nvSpPr>
          <p:spPr>
            <a:xfrm>
              <a:off x="454963" y="566715"/>
              <a:ext cx="84147" cy="84147"/>
            </a:xfrm>
            <a:prstGeom prst="ellipse">
              <a:avLst/>
            </a:prstGeom>
            <a:solidFill>
              <a:schemeClr val="accent1">
                <a:alpha val="100000"/>
              </a:schemeClr>
            </a:solidFill>
          </p:spPr>
        </p:sp>
        <p:sp>
          <p:nvSpPr>
            <p:cNvPr id="23" name="AutoShape 23"/>
            <p:cNvSpPr/>
            <p:nvPr/>
          </p:nvSpPr>
          <p:spPr>
            <a:xfrm>
              <a:off x="575049" y="573291"/>
              <a:ext cx="78137" cy="78137"/>
            </a:xfrm>
            <a:prstGeom prst="ellipse">
              <a:avLst/>
            </a:prstGeom>
            <a:solidFill>
              <a:schemeClr val="accent1">
                <a:alpha val="80000"/>
              </a:schemeClr>
            </a:solidFill>
          </p:spPr>
        </p:sp>
        <p:sp>
          <p:nvSpPr>
            <p:cNvPr id="24" name="AutoShape 24"/>
            <p:cNvSpPr/>
            <p:nvPr/>
          </p:nvSpPr>
          <p:spPr>
            <a:xfrm>
              <a:off x="689125" y="575007"/>
              <a:ext cx="74704" cy="74704"/>
            </a:xfrm>
            <a:prstGeom prst="ellipse">
              <a:avLst/>
            </a:prstGeom>
            <a:solidFill>
              <a:schemeClr val="accent1">
                <a:alpha val="60000"/>
              </a:schemeClr>
            </a:solidFill>
          </p:spPr>
        </p:sp>
        <p:sp>
          <p:nvSpPr>
            <p:cNvPr id="25" name="AutoShape 25"/>
            <p:cNvSpPr/>
            <p:nvPr/>
          </p:nvSpPr>
          <p:spPr>
            <a:xfrm>
              <a:off x="799768" y="583977"/>
              <a:ext cx="69238" cy="69238"/>
            </a:xfrm>
            <a:prstGeom prst="ellipse">
              <a:avLst/>
            </a:prstGeom>
            <a:solidFill>
              <a:schemeClr val="accent1">
                <a:alpha val="40000"/>
              </a:schemeClr>
            </a:solidFill>
          </p:spPr>
        </p:sp>
        <p:sp>
          <p:nvSpPr>
            <p:cNvPr id="26" name="AutoShape 26"/>
            <p:cNvSpPr/>
            <p:nvPr/>
          </p:nvSpPr>
          <p:spPr>
            <a:xfrm>
              <a:off x="904945" y="579844"/>
              <a:ext cx="65594" cy="65594"/>
            </a:xfrm>
            <a:prstGeom prst="ellipse">
              <a:avLst/>
            </a:prstGeom>
            <a:solidFill>
              <a:schemeClr val="accent1">
                <a:alpha val="20000"/>
              </a:schemeClr>
            </a:solidFill>
          </p:spPr>
        </p:sp>
        <p:sp>
          <p:nvSpPr>
            <p:cNvPr id="27" name="AutoShape 27"/>
            <p:cNvSpPr/>
            <p:nvPr/>
          </p:nvSpPr>
          <p:spPr>
            <a:xfrm>
              <a:off x="454963" y="684489"/>
              <a:ext cx="84147" cy="84147"/>
            </a:xfrm>
            <a:prstGeom prst="ellipse">
              <a:avLst/>
            </a:prstGeom>
            <a:solidFill>
              <a:schemeClr val="accent1">
                <a:alpha val="100000"/>
              </a:schemeClr>
            </a:solidFill>
          </p:spPr>
        </p:sp>
        <p:sp>
          <p:nvSpPr>
            <p:cNvPr id="28" name="AutoShape 28"/>
            <p:cNvSpPr/>
            <p:nvPr/>
          </p:nvSpPr>
          <p:spPr>
            <a:xfrm>
              <a:off x="575049" y="691064"/>
              <a:ext cx="78137" cy="78137"/>
            </a:xfrm>
            <a:prstGeom prst="ellipse">
              <a:avLst/>
            </a:prstGeom>
            <a:solidFill>
              <a:schemeClr val="accent1">
                <a:alpha val="80000"/>
              </a:schemeClr>
            </a:solidFill>
          </p:spPr>
        </p:sp>
        <p:sp>
          <p:nvSpPr>
            <p:cNvPr id="29" name="AutoShape 29"/>
            <p:cNvSpPr/>
            <p:nvPr/>
          </p:nvSpPr>
          <p:spPr>
            <a:xfrm>
              <a:off x="689125" y="692781"/>
              <a:ext cx="74704" cy="74704"/>
            </a:xfrm>
            <a:prstGeom prst="ellipse">
              <a:avLst/>
            </a:prstGeom>
            <a:solidFill>
              <a:schemeClr val="accent1">
                <a:alpha val="60000"/>
              </a:schemeClr>
            </a:solidFill>
          </p:spPr>
        </p:sp>
        <p:sp>
          <p:nvSpPr>
            <p:cNvPr id="30" name="AutoShape 30"/>
            <p:cNvSpPr/>
            <p:nvPr/>
          </p:nvSpPr>
          <p:spPr>
            <a:xfrm>
              <a:off x="799768" y="701751"/>
              <a:ext cx="69238" cy="69238"/>
            </a:xfrm>
            <a:prstGeom prst="ellipse">
              <a:avLst/>
            </a:prstGeom>
            <a:solidFill>
              <a:schemeClr val="accent1">
                <a:alpha val="40000"/>
              </a:schemeClr>
            </a:solidFill>
          </p:spPr>
        </p:sp>
        <p:sp>
          <p:nvSpPr>
            <p:cNvPr id="31" name="AutoShape 31"/>
            <p:cNvSpPr/>
            <p:nvPr/>
          </p:nvSpPr>
          <p:spPr>
            <a:xfrm>
              <a:off x="904945" y="697618"/>
              <a:ext cx="65594" cy="65594"/>
            </a:xfrm>
            <a:prstGeom prst="ellipse">
              <a:avLst/>
            </a:prstGeom>
            <a:solidFill>
              <a:schemeClr val="accent1">
                <a:alpha val="20000"/>
              </a:schemeClr>
            </a:solidFill>
          </p:spPr>
        </p:sp>
        <p:sp>
          <p:nvSpPr>
            <p:cNvPr id="32" name="TextBox 32"/>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日常生活中保护软骨组织建议</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cxnSp>
        <p:nvCxnSpPr>
          <p:cNvPr id="33" name="Connector 33"/>
          <p:cNvCxnSpPr/>
          <p:nvPr/>
        </p:nvCxnSpPr>
        <p:spPr>
          <a:xfrm>
            <a:off x="4409825" y="3252033"/>
            <a:ext cx="2371976" cy="0"/>
          </a:xfrm>
          <a:prstGeom prst="line">
            <a:avLst/>
          </a:prstGeom>
          <a:ln w="1270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34" name="AutoShape 34"/>
          <p:cNvSpPr/>
          <p:nvPr/>
        </p:nvSpPr>
        <p:spPr>
          <a:xfrm>
            <a:off x="6710934" y="2775008"/>
            <a:ext cx="955929" cy="955643"/>
          </a:xfrm>
          <a:prstGeom prst="ellipse">
            <a:avLst/>
          </a:prstGeom>
          <a:solidFill>
            <a:schemeClr val="accent1">
              <a:alpha val="100000"/>
            </a:schemeClr>
          </a:solidFill>
        </p:spPr>
      </p:sp>
      <p:cxnSp>
        <p:nvCxnSpPr>
          <p:cNvPr id="35" name="Connector 35"/>
          <p:cNvCxnSpPr/>
          <p:nvPr/>
        </p:nvCxnSpPr>
        <p:spPr>
          <a:xfrm>
            <a:off x="4345314" y="4500747"/>
            <a:ext cx="2371976" cy="0"/>
          </a:xfrm>
          <a:prstGeom prst="line">
            <a:avLst/>
          </a:prstGeom>
          <a:ln w="1270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36" name="AutoShape 36"/>
          <p:cNvSpPr/>
          <p:nvPr/>
        </p:nvSpPr>
        <p:spPr>
          <a:xfrm>
            <a:off x="6710839" y="4041833"/>
            <a:ext cx="956024" cy="955643"/>
          </a:xfrm>
          <a:prstGeom prst="ellipse">
            <a:avLst/>
          </a:prstGeom>
          <a:solidFill>
            <a:schemeClr val="accent1">
              <a:alpha val="100000"/>
            </a:schemeClr>
          </a:solidFill>
        </p:spPr>
      </p:sp>
      <p:sp>
        <p:nvSpPr>
          <p:cNvPr id="37" name="Freeform 37"/>
          <p:cNvSpPr/>
          <p:nvPr/>
        </p:nvSpPr>
        <p:spPr>
          <a:xfrm>
            <a:off x="6931979" y="3014164"/>
            <a:ext cx="513839" cy="513839"/>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rgbClr val="FFFFFF">
              <a:alpha val="100000"/>
            </a:srgbClr>
          </a:solidFill>
        </p:spPr>
      </p:sp>
      <p:sp>
        <p:nvSpPr>
          <p:cNvPr id="38" name="Freeform 38"/>
          <p:cNvSpPr/>
          <p:nvPr/>
        </p:nvSpPr>
        <p:spPr>
          <a:xfrm>
            <a:off x="6944425" y="4268671"/>
            <a:ext cx="463293" cy="463293"/>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700"/>
                </a:cubicBezTo>
              </a:path>
            </a:pathLst>
          </a:custGeom>
          <a:solidFill>
            <a:srgbClr val="FFFFFF">
              <a:alpha val="100000"/>
            </a:srgbClr>
          </a:solidFill>
        </p:spPr>
      </p:sp>
      <p:grpSp>
        <p:nvGrpSpPr>
          <p:cNvPr id="39" name="Group 39"/>
          <p:cNvGrpSpPr/>
          <p:nvPr/>
        </p:nvGrpSpPr>
        <p:grpSpPr>
          <a:xfrm rot="0">
            <a:off x="3001964" y="1504156"/>
            <a:ext cx="6111206" cy="1121483"/>
            <a:chOff x="3001964" y="1504156"/>
            <a:chExt cx="6111206" cy="1121483"/>
          </a:xfrm>
        </p:grpSpPr>
        <p:sp>
          <p:nvSpPr>
            <p:cNvPr id="40" name="AutoShape 40"/>
            <p:cNvSpPr/>
            <p:nvPr/>
          </p:nvSpPr>
          <p:spPr>
            <a:xfrm>
              <a:off x="3001964" y="1995174"/>
              <a:ext cx="139880" cy="139448"/>
            </a:xfrm>
            <a:prstGeom prst="ellipse">
              <a:avLst/>
            </a:prstGeom>
            <a:solidFill>
              <a:schemeClr val="accent2">
                <a:alpha val="100000"/>
              </a:schemeClr>
            </a:solidFill>
          </p:spPr>
        </p:sp>
        <p:cxnSp>
          <p:nvCxnSpPr>
            <p:cNvPr id="41" name="Connector 41"/>
            <p:cNvCxnSpPr/>
            <p:nvPr/>
          </p:nvCxnSpPr>
          <p:spPr>
            <a:xfrm flipV="1">
              <a:off x="3141844" y="2063677"/>
              <a:ext cx="1618745" cy="2442"/>
            </a:xfrm>
            <a:prstGeom prst="line">
              <a:avLst/>
            </a:prstGeom>
            <a:ln w="1270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42" name="AutoShape 42"/>
            <p:cNvSpPr/>
            <p:nvPr/>
          </p:nvSpPr>
          <p:spPr>
            <a:xfrm>
              <a:off x="4760589" y="1587076"/>
              <a:ext cx="956024" cy="955643"/>
            </a:xfrm>
            <a:prstGeom prst="ellipse">
              <a:avLst/>
            </a:prstGeom>
            <a:solidFill>
              <a:schemeClr val="accent2">
                <a:alpha val="100000"/>
              </a:schemeClr>
            </a:solidFill>
          </p:spPr>
        </p:sp>
        <p:sp>
          <p:nvSpPr>
            <p:cNvPr id="43" name="Freeform 43"/>
            <p:cNvSpPr/>
            <p:nvPr/>
          </p:nvSpPr>
          <p:spPr>
            <a:xfrm>
              <a:off x="5011617" y="1841489"/>
              <a:ext cx="446817" cy="446817"/>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moveTo>
                    <a:pt x="60960" y="137160"/>
                  </a:moveTo>
                  <a:lnTo>
                    <a:pt x="60960" y="76200"/>
                  </a:lnTo>
                  <a:lnTo>
                    <a:pt x="30480" y="76200"/>
                  </a:lnTo>
                  <a:lnTo>
                    <a:pt x="30480" y="137160"/>
                  </a:lnTo>
                  <a:lnTo>
                    <a:pt x="60960" y="137160"/>
                  </a:lnTo>
                  <a:close/>
                  <a:moveTo>
                    <a:pt x="30480" y="259080"/>
                  </a:moveTo>
                  <a:lnTo>
                    <a:pt x="30480" y="243840"/>
                  </a:lnTo>
                  <a:lnTo>
                    <a:pt x="304800" y="243840"/>
                  </a:lnTo>
                  <a:lnTo>
                    <a:pt x="304800" y="259080"/>
                  </a:lnTo>
                  <a:lnTo>
                    <a:pt x="243840" y="289560"/>
                  </a:lnTo>
                  <a:lnTo>
                    <a:pt x="91440" y="289560"/>
                  </a:lnTo>
                  <a:lnTo>
                    <a:pt x="30480" y="259080"/>
                  </a:lnTo>
                  <a:close/>
                </a:path>
              </a:pathLst>
            </a:custGeom>
            <a:solidFill>
              <a:srgbClr val="FFFFFF">
                <a:alpha val="100000"/>
              </a:srgbClr>
            </a:solidFill>
          </p:spPr>
        </p:sp>
        <p:grpSp>
          <p:nvGrpSpPr>
            <p:cNvPr id="44" name="Group 44"/>
            <p:cNvGrpSpPr/>
            <p:nvPr/>
          </p:nvGrpSpPr>
          <p:grpSpPr>
            <a:xfrm rot="0">
              <a:off x="5832397" y="1504156"/>
              <a:ext cx="3280773" cy="1121483"/>
              <a:chOff x="5832397" y="1504156"/>
              <a:chExt cx="3280773" cy="1121483"/>
            </a:xfrm>
          </p:grpSpPr>
          <p:sp>
            <p:nvSpPr>
              <p:cNvPr id="45" name="TextBox 45"/>
              <p:cNvSpPr txBox="1"/>
              <p:nvPr/>
            </p:nvSpPr>
            <p:spPr>
              <a:xfrm>
                <a:off x="5832397" y="1962296"/>
                <a:ext cx="3280773" cy="663343"/>
              </a:xfrm>
              <a:prstGeom prst="rect">
                <a:avLst/>
              </a:prstGeom>
              <a:noFill/>
            </p:spPr>
            <p:txBody>
              <a:bodyPr vert="horz" wrap="square" lIns="91440" tIns="45720" rIns="91440" bIns="45720" rtlCol="0" anchor="ctr" anchorCtr="0">
                <a:normAutofit/>
              </a:bodyPr>
              <a:lstStyle/>
              <a:p>
                <a:pPr algn="l">
                  <a:lnSpc>
                    <a:spcPct val="120000"/>
                  </a:lnSpc>
                </a:pPr>
                <a:r>
                  <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rPr>
                  <a:t>减少长期高强度运动，避免关节劳损。</a:t>
                </a:r>
                <a:endPar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6" name="TextBox 46"/>
              <p:cNvSpPr txBox="1"/>
              <p:nvPr/>
            </p:nvSpPr>
            <p:spPr>
              <a:xfrm>
                <a:off x="5832397" y="1504156"/>
                <a:ext cx="3280773" cy="560841"/>
              </a:xfrm>
              <a:prstGeom prst="rect">
                <a:avLst/>
              </a:prstGeom>
              <a:noFill/>
            </p:spPr>
            <p:txBody>
              <a:bodyPr vert="horz" wrap="square" lIns="91440" tIns="45720" rIns="91440" bIns="45720" rtlCol="0" anchor="ctr" anchorCtr="0">
                <a:normAutofit/>
              </a:bodyPr>
              <a:lstStyle/>
              <a:p>
                <a:pPr algn="l">
                  <a:lnSpc>
                    <a:spcPct val="120000"/>
                  </a:lnSpc>
                </a:pPr>
                <a:r>
                  <a:rPr lang="en-US" sz="2000" b="1">
                    <a:solidFill>
                      <a:schemeClr val="accent2">
                        <a:alpha val="100000"/>
                      </a:schemeClr>
                    </a:solidFill>
                    <a:latin typeface="微软雅黑" panose="020B0503020204020204" charset="-122"/>
                    <a:ea typeface="微软雅黑" panose="020B0503020204020204" charset="-122"/>
                    <a:cs typeface="微软雅黑" panose="020B0503020204020204" charset="-122"/>
                  </a:rPr>
                  <a:t>避免过度使用关节</a:t>
                </a:r>
                <a:endParaRPr lang="en-US" sz="2000" b="1">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grpSp>
      </p:grpSp>
      <p:sp>
        <p:nvSpPr>
          <p:cNvPr id="47" name="AutoShape 47"/>
          <p:cNvSpPr/>
          <p:nvPr/>
        </p:nvSpPr>
        <p:spPr>
          <a:xfrm>
            <a:off x="3001964" y="5737387"/>
            <a:ext cx="139448" cy="139448"/>
          </a:xfrm>
          <a:prstGeom prst="ellipse">
            <a:avLst/>
          </a:prstGeom>
          <a:solidFill>
            <a:schemeClr val="accent2">
              <a:alpha val="100000"/>
            </a:schemeClr>
          </a:solidFill>
        </p:spPr>
      </p:sp>
      <p:cxnSp>
        <p:nvCxnSpPr>
          <p:cNvPr id="48" name="Connector 48"/>
          <p:cNvCxnSpPr/>
          <p:nvPr/>
        </p:nvCxnSpPr>
        <p:spPr>
          <a:xfrm flipV="1">
            <a:off x="3137659" y="5807089"/>
            <a:ext cx="1618364" cy="45"/>
          </a:xfrm>
          <a:prstGeom prst="line">
            <a:avLst/>
          </a:prstGeom>
          <a:ln w="1270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49" name="AutoShape 49"/>
          <p:cNvSpPr/>
          <p:nvPr/>
        </p:nvSpPr>
        <p:spPr>
          <a:xfrm>
            <a:off x="4756023" y="5328479"/>
            <a:ext cx="956405" cy="957263"/>
          </a:xfrm>
          <a:prstGeom prst="ellipse">
            <a:avLst/>
          </a:prstGeom>
          <a:solidFill>
            <a:schemeClr val="accent2">
              <a:alpha val="100000"/>
            </a:schemeClr>
          </a:solidFill>
        </p:spPr>
      </p:sp>
      <p:sp>
        <p:nvSpPr>
          <p:cNvPr id="50" name="Freeform 50"/>
          <p:cNvSpPr/>
          <p:nvPr/>
        </p:nvSpPr>
        <p:spPr>
          <a:xfrm>
            <a:off x="4960043" y="5532928"/>
            <a:ext cx="548366" cy="548366"/>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grpSp>
        <p:nvGrpSpPr>
          <p:cNvPr id="51" name="Group 51"/>
          <p:cNvGrpSpPr/>
          <p:nvPr/>
        </p:nvGrpSpPr>
        <p:grpSpPr>
          <a:xfrm rot="0">
            <a:off x="5828212" y="5227319"/>
            <a:ext cx="3280773" cy="1121483"/>
            <a:chOff x="5828212" y="5227319"/>
            <a:chExt cx="3280773" cy="1121483"/>
          </a:xfrm>
        </p:grpSpPr>
        <p:sp>
          <p:nvSpPr>
            <p:cNvPr id="52" name="TextBox 52"/>
            <p:cNvSpPr txBox="1"/>
            <p:nvPr/>
          </p:nvSpPr>
          <p:spPr>
            <a:xfrm>
              <a:off x="5828212" y="5685459"/>
              <a:ext cx="3280773" cy="663343"/>
            </a:xfrm>
            <a:prstGeom prst="rect">
              <a:avLst/>
            </a:prstGeom>
            <a:noFill/>
          </p:spPr>
          <p:txBody>
            <a:bodyPr vert="horz" wrap="square" lIns="91440" tIns="45720" rIns="91440" bIns="45720" rtlCol="0" anchor="ctr" anchorCtr="0">
              <a:normAutofit/>
            </a:bodyPr>
            <a:lstStyle/>
            <a:p>
              <a:pPr algn="l">
                <a:lnSpc>
                  <a:spcPct val="120000"/>
                </a:lnSpc>
              </a:pPr>
              <a:r>
                <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rPr>
                <a:t>及早发现并治疗关节问题，防止软骨损伤进一步加重。</a:t>
              </a:r>
              <a:endPar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3" name="TextBox 53"/>
            <p:cNvSpPr txBox="1"/>
            <p:nvPr/>
          </p:nvSpPr>
          <p:spPr>
            <a:xfrm>
              <a:off x="5828212" y="5227319"/>
              <a:ext cx="3280773" cy="560841"/>
            </a:xfrm>
            <a:prstGeom prst="rect">
              <a:avLst/>
            </a:prstGeom>
            <a:noFill/>
          </p:spPr>
          <p:txBody>
            <a:bodyPr vert="horz" wrap="square" lIns="91440" tIns="45720" rIns="91440" bIns="45720" rtlCol="0" anchor="ctr" anchorCtr="0">
              <a:normAutofit/>
            </a:bodyPr>
            <a:lstStyle/>
            <a:p>
              <a:pPr algn="l">
                <a:lnSpc>
                  <a:spcPct val="120000"/>
                </a:lnSpc>
              </a:pPr>
              <a:r>
                <a:rPr lang="en-US" sz="2000" b="1">
                  <a:solidFill>
                    <a:schemeClr val="accent2">
                      <a:alpha val="100000"/>
                    </a:schemeClr>
                  </a:solidFill>
                  <a:latin typeface="微软雅黑" panose="020B0503020204020204" charset="-122"/>
                  <a:ea typeface="微软雅黑" panose="020B0503020204020204" charset="-122"/>
                  <a:cs typeface="微软雅黑" panose="020B0503020204020204" charset="-122"/>
                </a:rPr>
                <a:t>定期检查</a:t>
              </a:r>
              <a:endParaRPr lang="en-US" sz="2000" b="1">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54" name="图片 53" descr="龙康壮LOGO"/>
          <p:cNvPicPr>
            <a:picLocks noChangeAspect="1"/>
          </p:cNvPicPr>
          <p:nvPr/>
        </p:nvPicPr>
        <p:blipFill>
          <a:blip r:embed="rId3"/>
          <a:stretch>
            <a:fillRect/>
          </a:stretch>
        </p:blipFill>
        <p:spPr>
          <a:xfrm>
            <a:off x="76200" y="27305"/>
            <a:ext cx="513715" cy="602615"/>
          </a:xfrm>
          <a:prstGeom prst="rect">
            <a:avLst/>
          </a:prstGeom>
        </p:spPr>
      </p:pic>
      <p:sp>
        <p:nvSpPr>
          <p:cNvPr id="55" name="文本框 54"/>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10924" y="2345155"/>
            <a:ext cx="8296306" cy="1504950"/>
          </a:xfrm>
          <a:prstGeom prst="rect">
            <a:avLst/>
          </a:prstGeom>
        </p:spPr>
        <p:txBody>
          <a:bodyPr vert="horz" wrap="square" lIns="114300" tIns="57150" rIns="114300" bIns="57150" rtlCol="0" anchor="ctr" anchorCtr="0">
            <a:spAutoFit/>
          </a:bodyPr>
          <a:lstStyle/>
          <a:p>
            <a:pPr>
              <a:lnSpc>
                <a:spcPct val="64000"/>
              </a:lnSpc>
            </a:pPr>
            <a:r>
              <a:rPr lang="en-US" sz="9975" b="1">
                <a:solidFill>
                  <a:schemeClr val="dk1">
                    <a:alpha val="100000"/>
                  </a:schemeClr>
                </a:solidFill>
                <a:latin typeface="微软雅黑" panose="020B0503020204020204" charset="-122"/>
                <a:ea typeface="微软雅黑" panose="020B0503020204020204" charset="-122"/>
                <a:cs typeface="微软雅黑" panose="020B0503020204020204" charset="-122"/>
              </a:rPr>
              <a:t>THANKS</a:t>
            </a:r>
            <a:endParaRPr lang="en-US" sz="9975"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106334" y="3939266"/>
            <a:ext cx="2623718" cy="653491"/>
          </a:xfrm>
          <a:prstGeom prst="rect">
            <a:avLst/>
          </a:prstGeom>
        </p:spPr>
        <p:txBody>
          <a:bodyPr vert="horz" wrap="square" lIns="114300" tIns="57150" rIns="114300" bIns="57150" rtlCol="0" anchor="ctr" anchorCtr="0">
            <a:spAutoFit/>
          </a:bodyPr>
          <a:lstStyle/>
          <a:p>
            <a:pPr algn="ctr">
              <a:lnSpc>
                <a:spcPct val="64000"/>
              </a:lnSpc>
            </a:pPr>
            <a:r>
              <a:rPr lang="en-US" sz="3825" b="1">
                <a:solidFill>
                  <a:srgbClr val="FFFFFF">
                    <a:alpha val="100000"/>
                  </a:srgbClr>
                </a:solidFill>
                <a:latin typeface="微软雅黑" panose="020B0503020204020204" charset="-122"/>
                <a:ea typeface="微软雅黑" panose="020B0503020204020204" charset="-122"/>
                <a:cs typeface="微软雅黑" panose="020B0503020204020204" charset="-122"/>
              </a:rPr>
              <a:t>感谢观看</a:t>
            </a:r>
            <a:endParaRPr lang="en-US" sz="38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5" name="图片 4" descr="龙康壮LOGO"/>
          <p:cNvPicPr>
            <a:picLocks noChangeAspect="1"/>
          </p:cNvPicPr>
          <p:nvPr/>
        </p:nvPicPr>
        <p:blipFill>
          <a:blip r:embed="rId2"/>
          <a:stretch>
            <a:fillRect/>
          </a:stretch>
        </p:blipFill>
        <p:spPr>
          <a:xfrm>
            <a:off x="76200" y="27305"/>
            <a:ext cx="513715" cy="602615"/>
          </a:xfrm>
          <a:prstGeom prst="rect">
            <a:avLst/>
          </a:prstGeom>
        </p:spPr>
      </p:pic>
      <p:sp>
        <p:nvSpPr>
          <p:cNvPr id="6" name="文本框 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grpSp>
        <p:nvGrpSpPr>
          <p:cNvPr id="9" name="组合 8"/>
          <p:cNvGrpSpPr/>
          <p:nvPr/>
        </p:nvGrpSpPr>
        <p:grpSpPr>
          <a:xfrm>
            <a:off x="-558800" y="4882515"/>
            <a:ext cx="3016885" cy="2318385"/>
            <a:chOff x="2040" y="7979"/>
            <a:chExt cx="4180" cy="3220"/>
          </a:xfrm>
        </p:grpSpPr>
        <p:pic>
          <p:nvPicPr>
            <p:cNvPr id="4" name="图片 3" descr="关节肽"/>
            <p:cNvPicPr>
              <a:picLocks noChangeAspect="1"/>
            </p:cNvPicPr>
            <p:nvPr/>
          </p:nvPicPr>
          <p:blipFill>
            <a:blip r:embed="rId3"/>
            <a:stretch>
              <a:fillRect/>
            </a:stretch>
          </p:blipFill>
          <p:spPr>
            <a:xfrm>
              <a:off x="2040" y="7979"/>
              <a:ext cx="2821" cy="2821"/>
            </a:xfrm>
            <a:prstGeom prst="rect">
              <a:avLst/>
            </a:prstGeom>
          </p:spPr>
        </p:pic>
        <p:pic>
          <p:nvPicPr>
            <p:cNvPr id="7" name="图片 6" descr="关节肽"/>
            <p:cNvPicPr>
              <a:picLocks noChangeAspect="1"/>
            </p:cNvPicPr>
            <p:nvPr/>
          </p:nvPicPr>
          <p:blipFill>
            <a:blip r:embed="rId3"/>
            <a:stretch>
              <a:fillRect/>
            </a:stretch>
          </p:blipFill>
          <p:spPr>
            <a:xfrm>
              <a:off x="2720" y="8179"/>
              <a:ext cx="2821" cy="2821"/>
            </a:xfrm>
            <a:prstGeom prst="rect">
              <a:avLst/>
            </a:prstGeom>
          </p:spPr>
        </p:pic>
        <p:pic>
          <p:nvPicPr>
            <p:cNvPr id="8" name="图片 7" descr="关节肽"/>
            <p:cNvPicPr>
              <a:picLocks noChangeAspect="1"/>
            </p:cNvPicPr>
            <p:nvPr/>
          </p:nvPicPr>
          <p:blipFill>
            <a:blip r:embed="rId3"/>
            <a:stretch>
              <a:fillRect/>
            </a:stretch>
          </p:blipFill>
          <p:spPr>
            <a:xfrm>
              <a:off x="3400" y="8379"/>
              <a:ext cx="2821" cy="282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73" r="35273"/>
          <a:stretch>
            <a:fillRect/>
          </a:stretch>
        </p:blipFill>
        <p:spPr>
          <a:xfrm>
            <a:off x="875314" y="1869245"/>
            <a:ext cx="2050689" cy="3916435"/>
          </a:xfrm>
          <a:prstGeom prst="rect">
            <a:avLst/>
          </a:prstGeom>
        </p:spPr>
      </p:pic>
      <p:pic>
        <p:nvPicPr>
          <p:cNvPr id="3" name="Picture 3"/>
          <p:cNvPicPr>
            <a:picLocks noChangeAspect="1"/>
          </p:cNvPicPr>
          <p:nvPr/>
        </p:nvPicPr>
        <p:blipFill>
          <a:blip r:embed="rId3"/>
          <a:srcRect l="32550" r="32550"/>
          <a:stretch>
            <a:fillRect/>
          </a:stretch>
        </p:blipFill>
        <p:spPr>
          <a:xfrm>
            <a:off x="5906740" y="1869245"/>
            <a:ext cx="2050689" cy="3916435"/>
          </a:xfrm>
          <a:prstGeom prst="rect">
            <a:avLst/>
          </a:prstGeom>
        </p:spPr>
      </p:pic>
      <p:pic>
        <p:nvPicPr>
          <p:cNvPr id="4" name="Picture 4"/>
          <p:cNvPicPr>
            <a:picLocks noChangeAspect="1"/>
          </p:cNvPicPr>
          <p:nvPr/>
        </p:nvPicPr>
        <p:blipFill>
          <a:blip r:embed="rId4"/>
          <a:srcRect l="32561" r="32561"/>
          <a:stretch>
            <a:fillRect/>
          </a:stretch>
        </p:blipFill>
        <p:spPr>
          <a:xfrm>
            <a:off x="3391027" y="1869245"/>
            <a:ext cx="2050689" cy="3916435"/>
          </a:xfrm>
          <a:prstGeom prst="rect">
            <a:avLst/>
          </a:prstGeom>
        </p:spPr>
      </p:pic>
      <p:sp>
        <p:nvSpPr>
          <p:cNvPr id="5" name="Freeform 5"/>
          <p:cNvSpPr/>
          <p:nvPr/>
        </p:nvSpPr>
        <p:spPr>
          <a:xfrm>
            <a:off x="8503615" y="1869245"/>
            <a:ext cx="300899" cy="495300"/>
          </a:xfrm>
          <a:custGeom>
            <a:avLst/>
            <a:gdLst/>
            <a:ahLst/>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accent1">
              <a:lumMod val="75000"/>
              <a:alpha val="100000"/>
            </a:schemeClr>
          </a:solidFill>
        </p:spPr>
      </p:sp>
      <p:sp>
        <p:nvSpPr>
          <p:cNvPr id="6" name="Freeform 6"/>
          <p:cNvSpPr/>
          <p:nvPr/>
        </p:nvSpPr>
        <p:spPr>
          <a:xfrm>
            <a:off x="8503615" y="4081478"/>
            <a:ext cx="334477" cy="307945"/>
          </a:xfrm>
          <a:custGeom>
            <a:avLst/>
            <a:gdLst/>
            <a:ahLst/>
            <a:cxnLst/>
            <a:rect l="l" t="t" r="r" b="b"/>
            <a:pathLst>
              <a:path w="580" h="535">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accent1">
              <a:lumMod val="75000"/>
              <a:alpha val="100000"/>
            </a:schemeClr>
          </a:solidFill>
        </p:spPr>
      </p:sp>
      <p:sp>
        <p:nvSpPr>
          <p:cNvPr id="7" name="AutoShape 7"/>
          <p:cNvSpPr/>
          <p:nvPr/>
        </p:nvSpPr>
        <p:spPr>
          <a:xfrm>
            <a:off x="8406414" y="2422663"/>
            <a:ext cx="2708275" cy="1383030"/>
          </a:xfrm>
          <a:prstGeom prst="rect">
            <a:avLst/>
          </a:prstGeom>
          <a:noFill/>
        </p:spPr>
        <p:txBody>
          <a:bodyPr vert="horz" wrap="square" lIns="91440" tIns="45720" rIns="91440" bIns="45720" rtlCol="0" anchor="t" anchorCtr="0">
            <a:noAutofit/>
          </a:bodyPr>
          <a:lstStyle/>
          <a:p>
            <a:pPr algn="just">
              <a:lnSpc>
                <a:spcPct val="150000"/>
              </a:lnSpc>
              <a:defRPr/>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关节肽是一种针对关节健康而研发的生物活性肽，旨在支持和保护关节功能。</a:t>
            </a:r>
            <a:endParaRPr lang="en-US" sz="1100"/>
          </a:p>
        </p:txBody>
      </p:sp>
      <p:sp>
        <p:nvSpPr>
          <p:cNvPr id="8" name="AutoShape 8"/>
          <p:cNvSpPr/>
          <p:nvPr/>
        </p:nvSpPr>
        <p:spPr>
          <a:xfrm>
            <a:off x="8901714" y="1901965"/>
            <a:ext cx="2084387" cy="460375"/>
          </a:xfrm>
          <a:prstGeom prst="rect">
            <a:avLst/>
          </a:prstGeom>
          <a:noFill/>
        </p:spPr>
        <p:txBody>
          <a:bodyPr vert="horz" wrap="square" lIns="91440" tIns="45720" rIns="91440" bIns="45720" rtlCol="0" anchor="t" anchorCtr="0">
            <a:noAutofit/>
          </a:bodyPr>
          <a:lstStyle/>
          <a:p>
            <a:pPr algn="ctr">
              <a:lnSpc>
                <a:spcPct val="120000"/>
              </a:lnSpc>
              <a:defRPr/>
            </a:pPr>
            <a:r>
              <a:rPr lang="en-US" sz="1575" b="1">
                <a:solidFill>
                  <a:schemeClr val="accent1">
                    <a:alpha val="100000"/>
                  </a:schemeClr>
                </a:solidFill>
                <a:latin typeface="微软雅黑" panose="020B0503020204020204" charset="-122"/>
                <a:ea typeface="微软雅黑" panose="020B0503020204020204" charset="-122"/>
                <a:cs typeface="微软雅黑" panose="020B0503020204020204" charset="-122"/>
              </a:rPr>
              <a:t>定义</a:t>
            </a:r>
            <a:endParaRPr lang="en-US" sz="1100"/>
          </a:p>
        </p:txBody>
      </p:sp>
      <p:sp>
        <p:nvSpPr>
          <p:cNvPr id="9" name="AutoShape 9"/>
          <p:cNvSpPr/>
          <p:nvPr/>
        </p:nvSpPr>
        <p:spPr>
          <a:xfrm>
            <a:off x="8406414" y="4525963"/>
            <a:ext cx="2708275" cy="1383030"/>
          </a:xfrm>
          <a:prstGeom prst="rect">
            <a:avLst/>
          </a:prstGeom>
          <a:noFill/>
        </p:spPr>
        <p:txBody>
          <a:bodyPr vert="horz" wrap="square" lIns="91440" tIns="45720" rIns="91440" bIns="45720" rtlCol="0" anchor="t" anchorCtr="0">
            <a:noAutofit/>
          </a:bodyPr>
          <a:lstStyle/>
          <a:p>
            <a:pPr algn="just">
              <a:lnSpc>
                <a:spcPct val="150000"/>
              </a:lnSpc>
              <a:defRPr/>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关节肽通常来源于天然动植物提取物或经过生物工程技术制备而成，具有较高的安全性和生物相容性。</a:t>
            </a:r>
            <a:endParaRPr lang="en-US" sz="1100"/>
          </a:p>
        </p:txBody>
      </p:sp>
      <p:sp>
        <p:nvSpPr>
          <p:cNvPr id="10" name="AutoShape 10"/>
          <p:cNvSpPr/>
          <p:nvPr/>
        </p:nvSpPr>
        <p:spPr>
          <a:xfrm>
            <a:off x="8901714" y="4005263"/>
            <a:ext cx="2084387" cy="460375"/>
          </a:xfrm>
          <a:prstGeom prst="rect">
            <a:avLst/>
          </a:prstGeom>
          <a:noFill/>
        </p:spPr>
        <p:txBody>
          <a:bodyPr vert="horz" wrap="square" lIns="91440" tIns="45720" rIns="91440" bIns="45720" rtlCol="0" anchor="ctr" anchorCtr="0">
            <a:noAutofit/>
          </a:bodyPr>
          <a:lstStyle/>
          <a:p>
            <a:pPr algn="ctr">
              <a:lnSpc>
                <a:spcPct val="120000"/>
              </a:lnSpc>
              <a:defRPr/>
            </a:pPr>
            <a:r>
              <a:rPr lang="en-US" sz="1575" b="1">
                <a:solidFill>
                  <a:schemeClr val="accent1">
                    <a:alpha val="100000"/>
                  </a:schemeClr>
                </a:solidFill>
                <a:latin typeface="微软雅黑" panose="020B0503020204020204" charset="-122"/>
                <a:ea typeface="微软雅黑" panose="020B0503020204020204" charset="-122"/>
                <a:cs typeface="微软雅黑" panose="020B0503020204020204" charset="-122"/>
              </a:rPr>
              <a:t>来源</a:t>
            </a:r>
            <a:endParaRPr lang="en-US" sz="1100"/>
          </a:p>
        </p:txBody>
      </p:sp>
      <p:grpSp>
        <p:nvGrpSpPr>
          <p:cNvPr id="11" name="Group 11"/>
          <p:cNvGrpSpPr/>
          <p:nvPr/>
        </p:nvGrpSpPr>
        <p:grpSpPr>
          <a:xfrm rot="0">
            <a:off x="10645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p:spPr>
        </p:sp>
        <p:sp>
          <p:nvSpPr>
            <p:cNvPr id="13" name="AutoShape 13"/>
            <p:cNvSpPr/>
            <p:nvPr/>
          </p:nvSpPr>
          <p:spPr>
            <a:xfrm>
              <a:off x="575049" y="337743"/>
              <a:ext cx="78137" cy="78137"/>
            </a:xfrm>
            <a:prstGeom prst="ellipse">
              <a:avLst/>
            </a:prstGeom>
            <a:solidFill>
              <a:schemeClr val="accent1">
                <a:alpha val="80000"/>
              </a:schemeClr>
            </a:solidFill>
          </p:spPr>
        </p:sp>
        <p:sp>
          <p:nvSpPr>
            <p:cNvPr id="14" name="AutoShape 14"/>
            <p:cNvSpPr/>
            <p:nvPr/>
          </p:nvSpPr>
          <p:spPr>
            <a:xfrm>
              <a:off x="689125" y="339460"/>
              <a:ext cx="74704" cy="74704"/>
            </a:xfrm>
            <a:prstGeom prst="ellipse">
              <a:avLst/>
            </a:prstGeom>
            <a:solidFill>
              <a:schemeClr val="accent1">
                <a:alpha val="60000"/>
              </a:schemeClr>
            </a:solidFill>
          </p:spPr>
        </p:sp>
        <p:sp>
          <p:nvSpPr>
            <p:cNvPr id="15" name="AutoShape 15"/>
            <p:cNvSpPr/>
            <p:nvPr/>
          </p:nvSpPr>
          <p:spPr>
            <a:xfrm>
              <a:off x="799768" y="348430"/>
              <a:ext cx="69238" cy="69238"/>
            </a:xfrm>
            <a:prstGeom prst="ellipse">
              <a:avLst/>
            </a:prstGeom>
            <a:solidFill>
              <a:schemeClr val="accent1">
                <a:alpha val="40000"/>
              </a:schemeClr>
            </a:solidFill>
          </p:spPr>
        </p:sp>
        <p:sp>
          <p:nvSpPr>
            <p:cNvPr id="16" name="AutoShape 16"/>
            <p:cNvSpPr/>
            <p:nvPr/>
          </p:nvSpPr>
          <p:spPr>
            <a:xfrm>
              <a:off x="904945" y="344297"/>
              <a:ext cx="65594" cy="65594"/>
            </a:xfrm>
            <a:prstGeom prst="ellipse">
              <a:avLst/>
            </a:prstGeom>
            <a:solidFill>
              <a:schemeClr val="accent1">
                <a:alpha val="20000"/>
              </a:schemeClr>
            </a:solidFill>
          </p:spPr>
        </p:sp>
        <p:sp>
          <p:nvSpPr>
            <p:cNvPr id="17" name="AutoShape 17"/>
            <p:cNvSpPr/>
            <p:nvPr/>
          </p:nvSpPr>
          <p:spPr>
            <a:xfrm>
              <a:off x="454963" y="448942"/>
              <a:ext cx="84147" cy="84147"/>
            </a:xfrm>
            <a:prstGeom prst="ellipse">
              <a:avLst/>
            </a:prstGeom>
            <a:solidFill>
              <a:schemeClr val="accent1">
                <a:alpha val="100000"/>
              </a:schemeClr>
            </a:solidFill>
          </p:spPr>
        </p:sp>
        <p:sp>
          <p:nvSpPr>
            <p:cNvPr id="18" name="AutoShape 18"/>
            <p:cNvSpPr/>
            <p:nvPr/>
          </p:nvSpPr>
          <p:spPr>
            <a:xfrm>
              <a:off x="575049" y="455517"/>
              <a:ext cx="78137" cy="78137"/>
            </a:xfrm>
            <a:prstGeom prst="ellipse">
              <a:avLst/>
            </a:prstGeom>
            <a:solidFill>
              <a:schemeClr val="accent1">
                <a:alpha val="80000"/>
              </a:schemeClr>
            </a:solidFill>
          </p:spPr>
        </p:sp>
        <p:sp>
          <p:nvSpPr>
            <p:cNvPr id="19" name="AutoShape 19"/>
            <p:cNvSpPr/>
            <p:nvPr/>
          </p:nvSpPr>
          <p:spPr>
            <a:xfrm>
              <a:off x="689125" y="457233"/>
              <a:ext cx="74704" cy="74704"/>
            </a:xfrm>
            <a:prstGeom prst="ellipse">
              <a:avLst/>
            </a:prstGeom>
            <a:solidFill>
              <a:schemeClr val="accent1">
                <a:alpha val="60000"/>
              </a:schemeClr>
            </a:solidFill>
          </p:spPr>
        </p:sp>
        <p:sp>
          <p:nvSpPr>
            <p:cNvPr id="20" name="AutoShape 20"/>
            <p:cNvSpPr/>
            <p:nvPr/>
          </p:nvSpPr>
          <p:spPr>
            <a:xfrm>
              <a:off x="799768" y="466203"/>
              <a:ext cx="69238" cy="69238"/>
            </a:xfrm>
            <a:prstGeom prst="ellipse">
              <a:avLst/>
            </a:prstGeom>
            <a:solidFill>
              <a:schemeClr val="accent1">
                <a:alpha val="40000"/>
              </a:schemeClr>
            </a:solidFill>
          </p:spPr>
        </p:sp>
        <p:sp>
          <p:nvSpPr>
            <p:cNvPr id="21" name="AutoShape 21"/>
            <p:cNvSpPr/>
            <p:nvPr/>
          </p:nvSpPr>
          <p:spPr>
            <a:xfrm>
              <a:off x="904945" y="462070"/>
              <a:ext cx="65594" cy="65594"/>
            </a:xfrm>
            <a:prstGeom prst="ellipse">
              <a:avLst/>
            </a:prstGeom>
            <a:solidFill>
              <a:schemeClr val="accent1">
                <a:alpha val="20000"/>
              </a:schemeClr>
            </a:solidFill>
          </p:spPr>
        </p:sp>
        <p:sp>
          <p:nvSpPr>
            <p:cNvPr id="22" name="AutoShape 22"/>
            <p:cNvSpPr/>
            <p:nvPr/>
          </p:nvSpPr>
          <p:spPr>
            <a:xfrm>
              <a:off x="454963" y="566715"/>
              <a:ext cx="84147" cy="84147"/>
            </a:xfrm>
            <a:prstGeom prst="ellipse">
              <a:avLst/>
            </a:prstGeom>
            <a:solidFill>
              <a:schemeClr val="accent1">
                <a:alpha val="100000"/>
              </a:schemeClr>
            </a:solidFill>
          </p:spPr>
        </p:sp>
        <p:sp>
          <p:nvSpPr>
            <p:cNvPr id="23" name="AutoShape 23"/>
            <p:cNvSpPr/>
            <p:nvPr/>
          </p:nvSpPr>
          <p:spPr>
            <a:xfrm>
              <a:off x="575049" y="573291"/>
              <a:ext cx="78137" cy="78137"/>
            </a:xfrm>
            <a:prstGeom prst="ellipse">
              <a:avLst/>
            </a:prstGeom>
            <a:solidFill>
              <a:schemeClr val="accent1">
                <a:alpha val="80000"/>
              </a:schemeClr>
            </a:solidFill>
          </p:spPr>
        </p:sp>
        <p:sp>
          <p:nvSpPr>
            <p:cNvPr id="24" name="AutoShape 24"/>
            <p:cNvSpPr/>
            <p:nvPr/>
          </p:nvSpPr>
          <p:spPr>
            <a:xfrm>
              <a:off x="689125" y="575007"/>
              <a:ext cx="74704" cy="74704"/>
            </a:xfrm>
            <a:prstGeom prst="ellipse">
              <a:avLst/>
            </a:prstGeom>
            <a:solidFill>
              <a:schemeClr val="accent1">
                <a:alpha val="60000"/>
              </a:schemeClr>
            </a:solidFill>
          </p:spPr>
        </p:sp>
        <p:sp>
          <p:nvSpPr>
            <p:cNvPr id="25" name="AutoShape 25"/>
            <p:cNvSpPr/>
            <p:nvPr/>
          </p:nvSpPr>
          <p:spPr>
            <a:xfrm>
              <a:off x="799768" y="583977"/>
              <a:ext cx="69238" cy="69238"/>
            </a:xfrm>
            <a:prstGeom prst="ellipse">
              <a:avLst/>
            </a:prstGeom>
            <a:solidFill>
              <a:schemeClr val="accent1">
                <a:alpha val="40000"/>
              </a:schemeClr>
            </a:solidFill>
          </p:spPr>
        </p:sp>
        <p:sp>
          <p:nvSpPr>
            <p:cNvPr id="26" name="AutoShape 26"/>
            <p:cNvSpPr/>
            <p:nvPr/>
          </p:nvSpPr>
          <p:spPr>
            <a:xfrm>
              <a:off x="904945" y="579844"/>
              <a:ext cx="65594" cy="65594"/>
            </a:xfrm>
            <a:prstGeom prst="ellipse">
              <a:avLst/>
            </a:prstGeom>
            <a:solidFill>
              <a:schemeClr val="accent1">
                <a:alpha val="20000"/>
              </a:schemeClr>
            </a:solidFill>
          </p:spPr>
        </p:sp>
        <p:sp>
          <p:nvSpPr>
            <p:cNvPr id="27" name="AutoShape 27"/>
            <p:cNvSpPr/>
            <p:nvPr/>
          </p:nvSpPr>
          <p:spPr>
            <a:xfrm>
              <a:off x="454963" y="684489"/>
              <a:ext cx="84147" cy="84147"/>
            </a:xfrm>
            <a:prstGeom prst="ellipse">
              <a:avLst/>
            </a:prstGeom>
            <a:solidFill>
              <a:schemeClr val="accent1">
                <a:alpha val="100000"/>
              </a:schemeClr>
            </a:solidFill>
          </p:spPr>
        </p:sp>
        <p:sp>
          <p:nvSpPr>
            <p:cNvPr id="28" name="AutoShape 28"/>
            <p:cNvSpPr/>
            <p:nvPr/>
          </p:nvSpPr>
          <p:spPr>
            <a:xfrm>
              <a:off x="575049" y="691064"/>
              <a:ext cx="78137" cy="78137"/>
            </a:xfrm>
            <a:prstGeom prst="ellipse">
              <a:avLst/>
            </a:prstGeom>
            <a:solidFill>
              <a:schemeClr val="accent1">
                <a:alpha val="80000"/>
              </a:schemeClr>
            </a:solidFill>
          </p:spPr>
        </p:sp>
        <p:sp>
          <p:nvSpPr>
            <p:cNvPr id="29" name="AutoShape 29"/>
            <p:cNvSpPr/>
            <p:nvPr/>
          </p:nvSpPr>
          <p:spPr>
            <a:xfrm>
              <a:off x="689125" y="692781"/>
              <a:ext cx="74704" cy="74704"/>
            </a:xfrm>
            <a:prstGeom prst="ellipse">
              <a:avLst/>
            </a:prstGeom>
            <a:solidFill>
              <a:schemeClr val="accent1">
                <a:alpha val="60000"/>
              </a:schemeClr>
            </a:solidFill>
          </p:spPr>
        </p:sp>
        <p:sp>
          <p:nvSpPr>
            <p:cNvPr id="30" name="AutoShape 30"/>
            <p:cNvSpPr/>
            <p:nvPr/>
          </p:nvSpPr>
          <p:spPr>
            <a:xfrm>
              <a:off x="799768" y="701751"/>
              <a:ext cx="69238" cy="69238"/>
            </a:xfrm>
            <a:prstGeom prst="ellipse">
              <a:avLst/>
            </a:prstGeom>
            <a:solidFill>
              <a:schemeClr val="accent1">
                <a:alpha val="40000"/>
              </a:schemeClr>
            </a:solidFill>
          </p:spPr>
        </p:sp>
        <p:sp>
          <p:nvSpPr>
            <p:cNvPr id="31" name="AutoShape 31"/>
            <p:cNvSpPr/>
            <p:nvPr/>
          </p:nvSpPr>
          <p:spPr>
            <a:xfrm>
              <a:off x="904945" y="697618"/>
              <a:ext cx="65594" cy="65594"/>
            </a:xfrm>
            <a:prstGeom prst="ellipse">
              <a:avLst/>
            </a:prstGeom>
            <a:solidFill>
              <a:schemeClr val="accent1">
                <a:alpha val="20000"/>
              </a:schemeClr>
            </a:solidFill>
          </p:spPr>
        </p:sp>
        <p:sp>
          <p:nvSpPr>
            <p:cNvPr id="32" name="TextBox 32"/>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关节肽定义及来源</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3" name="图片 32" descr="龙康壮LOGO"/>
          <p:cNvPicPr>
            <a:picLocks noChangeAspect="1"/>
          </p:cNvPicPr>
          <p:nvPr/>
        </p:nvPicPr>
        <p:blipFill>
          <a:blip r:embed="rId5"/>
          <a:stretch>
            <a:fillRect/>
          </a:stretch>
        </p:blipFill>
        <p:spPr>
          <a:xfrm>
            <a:off x="76200" y="27305"/>
            <a:ext cx="513715" cy="602615"/>
          </a:xfrm>
          <a:prstGeom prst="rect">
            <a:avLst/>
          </a:prstGeom>
        </p:spPr>
      </p:pic>
      <p:sp>
        <p:nvSpPr>
          <p:cNvPr id="34" name="文本框 33"/>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柏维公司资料/包装瓶/关节肽.jpg关节肽"/>
          <p:cNvPicPr>
            <a:picLocks noChangeAspect="1"/>
          </p:cNvPicPr>
          <p:nvPr/>
        </p:nvPicPr>
        <p:blipFill>
          <a:blip r:embed="rId2">
            <a:alphaModFix amt="100000"/>
          </a:blip>
          <a:srcRect t="2" b="2"/>
          <a:stretch>
            <a:fillRect/>
          </a:stretch>
        </p:blipFill>
        <p:spPr>
          <a:xfrm>
            <a:off x="7092557" y="1646283"/>
            <a:ext cx="4492828" cy="4492828"/>
          </a:xfrm>
          <a:prstGeom prst="roundRect">
            <a:avLst/>
          </a:prstGeom>
        </p:spPr>
      </p:pic>
      <p:sp>
        <p:nvSpPr>
          <p:cNvPr id="3" name="Freeform 3"/>
          <p:cNvSpPr/>
          <p:nvPr/>
        </p:nvSpPr>
        <p:spPr>
          <a:xfrm>
            <a:off x="539110" y="148837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sp>
      <p:sp>
        <p:nvSpPr>
          <p:cNvPr id="4" name="TextBox 4"/>
          <p:cNvSpPr txBox="1"/>
          <p:nvPr/>
        </p:nvSpPr>
        <p:spPr>
          <a:xfrm>
            <a:off x="739477" y="1370655"/>
            <a:ext cx="1111026" cy="1615440"/>
          </a:xfrm>
          <a:prstGeom prst="rect">
            <a:avLst/>
          </a:prstGeom>
        </p:spPr>
        <p:txBody>
          <a:bodyPr vert="horz" wrap="square" lIns="123825" tIns="123825" rIns="57150" bIns="123825" rtlCol="0" anchor="t" anchorCtr="0">
            <a:spAutoFit/>
          </a:bodyPr>
          <a:lstStyle/>
          <a:p>
            <a:pPr algn="ctr">
              <a:lnSpc>
                <a:spcPct val="150000"/>
              </a:lnSpc>
            </a:pPr>
            <a:r>
              <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rPr>
              <a:t>1</a:t>
            </a:r>
            <a:endPar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Freeform 5"/>
          <p:cNvSpPr/>
          <p:nvPr/>
        </p:nvSpPr>
        <p:spPr>
          <a:xfrm>
            <a:off x="539110" y="320584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sp>
      <p:sp>
        <p:nvSpPr>
          <p:cNvPr id="6" name="TextBox 6"/>
          <p:cNvSpPr txBox="1"/>
          <p:nvPr/>
        </p:nvSpPr>
        <p:spPr>
          <a:xfrm>
            <a:off x="739477" y="3088125"/>
            <a:ext cx="1111026" cy="1615440"/>
          </a:xfrm>
          <a:prstGeom prst="rect">
            <a:avLst/>
          </a:prstGeom>
        </p:spPr>
        <p:txBody>
          <a:bodyPr vert="horz" wrap="square" lIns="123825" tIns="123825" rIns="57150" bIns="123825" rtlCol="0" anchor="t" anchorCtr="0">
            <a:spAutoFit/>
          </a:bodyPr>
          <a:lstStyle/>
          <a:p>
            <a:pPr algn="ctr">
              <a:lnSpc>
                <a:spcPct val="150000"/>
              </a:lnSpc>
            </a:pPr>
            <a:r>
              <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rPr>
              <a:t>2</a:t>
            </a:r>
            <a:endPar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Freeform 7"/>
          <p:cNvSpPr/>
          <p:nvPr/>
        </p:nvSpPr>
        <p:spPr>
          <a:xfrm>
            <a:off x="539110" y="4984278"/>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sp>
      <p:sp>
        <p:nvSpPr>
          <p:cNvPr id="8" name="TextBox 8"/>
          <p:cNvSpPr txBox="1"/>
          <p:nvPr/>
        </p:nvSpPr>
        <p:spPr>
          <a:xfrm>
            <a:off x="739477" y="4866556"/>
            <a:ext cx="1111026" cy="1615440"/>
          </a:xfrm>
          <a:prstGeom prst="rect">
            <a:avLst/>
          </a:prstGeom>
        </p:spPr>
        <p:txBody>
          <a:bodyPr vert="horz" wrap="square" lIns="123825" tIns="123825" rIns="57150" bIns="123825" rtlCol="0" anchor="t" anchorCtr="0">
            <a:spAutoFit/>
          </a:bodyPr>
          <a:lstStyle/>
          <a:p>
            <a:pPr algn="ctr">
              <a:lnSpc>
                <a:spcPct val="150000"/>
              </a:lnSpc>
            </a:pPr>
            <a:r>
              <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rPr>
              <a:t>3</a:t>
            </a:r>
            <a:endPar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2248535" y="1715158"/>
            <a:ext cx="4235703"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肽是由两个或两个以上的氨基酸通过肽键连接而成的化合物，是介于氨基酸和蛋白质之间的生化物质。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2248535" y="1250513"/>
            <a:ext cx="4219575" cy="62865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肽的定义</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2248535" y="3368732"/>
            <a:ext cx="4235703"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肽具有分子量小、易吸收、活性高等特点，能够直接作用于细胞，发挥多种生物效应。</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2248535" y="2928472"/>
            <a:ext cx="4219575" cy="62865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肽的特点</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2248535" y="5134585"/>
            <a:ext cx="4235703"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关节肽中富含多种具有特定生物活性的肽，这些肽能够针对关节问题发挥显著的改善作用。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2248535" y="4694325"/>
            <a:ext cx="4219575" cy="62865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关节肽中的肽</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1064563" y="93878"/>
            <a:ext cx="10641129" cy="914400"/>
            <a:chOff x="454963" y="93878"/>
            <a:chExt cx="10641129" cy="914400"/>
          </a:xfrm>
        </p:grpSpPr>
        <p:sp>
          <p:nvSpPr>
            <p:cNvPr id="16" name="AutoShape 16"/>
            <p:cNvSpPr/>
            <p:nvPr/>
          </p:nvSpPr>
          <p:spPr>
            <a:xfrm>
              <a:off x="454963" y="331168"/>
              <a:ext cx="84147" cy="84147"/>
            </a:xfrm>
            <a:prstGeom prst="ellipse">
              <a:avLst/>
            </a:prstGeom>
            <a:solidFill>
              <a:schemeClr val="accent1">
                <a:alpha val="100000"/>
              </a:schemeClr>
            </a:solidFill>
          </p:spPr>
        </p:sp>
        <p:sp>
          <p:nvSpPr>
            <p:cNvPr id="17" name="AutoShape 17"/>
            <p:cNvSpPr/>
            <p:nvPr/>
          </p:nvSpPr>
          <p:spPr>
            <a:xfrm>
              <a:off x="575049" y="337743"/>
              <a:ext cx="78137" cy="78137"/>
            </a:xfrm>
            <a:prstGeom prst="ellipse">
              <a:avLst/>
            </a:prstGeom>
            <a:solidFill>
              <a:schemeClr val="accent1">
                <a:alpha val="80000"/>
              </a:schemeClr>
            </a:solidFill>
          </p:spPr>
        </p:sp>
        <p:sp>
          <p:nvSpPr>
            <p:cNvPr id="18" name="AutoShape 18"/>
            <p:cNvSpPr/>
            <p:nvPr/>
          </p:nvSpPr>
          <p:spPr>
            <a:xfrm>
              <a:off x="689125" y="339460"/>
              <a:ext cx="74704" cy="74704"/>
            </a:xfrm>
            <a:prstGeom prst="ellipse">
              <a:avLst/>
            </a:prstGeom>
            <a:solidFill>
              <a:schemeClr val="accent1">
                <a:alpha val="60000"/>
              </a:schemeClr>
            </a:solidFill>
          </p:spPr>
        </p:sp>
        <p:sp>
          <p:nvSpPr>
            <p:cNvPr id="19" name="AutoShape 19"/>
            <p:cNvSpPr/>
            <p:nvPr/>
          </p:nvSpPr>
          <p:spPr>
            <a:xfrm>
              <a:off x="799768" y="348430"/>
              <a:ext cx="69238" cy="69238"/>
            </a:xfrm>
            <a:prstGeom prst="ellipse">
              <a:avLst/>
            </a:prstGeom>
            <a:solidFill>
              <a:schemeClr val="accent1">
                <a:alpha val="40000"/>
              </a:schemeClr>
            </a:solidFill>
          </p:spPr>
        </p:sp>
        <p:sp>
          <p:nvSpPr>
            <p:cNvPr id="20" name="AutoShape 20"/>
            <p:cNvSpPr/>
            <p:nvPr/>
          </p:nvSpPr>
          <p:spPr>
            <a:xfrm>
              <a:off x="904945" y="344297"/>
              <a:ext cx="65594" cy="65594"/>
            </a:xfrm>
            <a:prstGeom prst="ellipse">
              <a:avLst/>
            </a:prstGeom>
            <a:solidFill>
              <a:schemeClr val="accent1">
                <a:alpha val="20000"/>
              </a:schemeClr>
            </a:solidFill>
          </p:spPr>
        </p:sp>
        <p:sp>
          <p:nvSpPr>
            <p:cNvPr id="21" name="AutoShape 21"/>
            <p:cNvSpPr/>
            <p:nvPr/>
          </p:nvSpPr>
          <p:spPr>
            <a:xfrm>
              <a:off x="454963" y="448942"/>
              <a:ext cx="84147" cy="84147"/>
            </a:xfrm>
            <a:prstGeom prst="ellipse">
              <a:avLst/>
            </a:prstGeom>
            <a:solidFill>
              <a:schemeClr val="accent1">
                <a:alpha val="100000"/>
              </a:schemeClr>
            </a:solidFill>
          </p:spPr>
        </p:sp>
        <p:sp>
          <p:nvSpPr>
            <p:cNvPr id="22" name="AutoShape 22"/>
            <p:cNvSpPr/>
            <p:nvPr/>
          </p:nvSpPr>
          <p:spPr>
            <a:xfrm>
              <a:off x="575049" y="455517"/>
              <a:ext cx="78137" cy="78137"/>
            </a:xfrm>
            <a:prstGeom prst="ellipse">
              <a:avLst/>
            </a:prstGeom>
            <a:solidFill>
              <a:schemeClr val="accent1">
                <a:alpha val="80000"/>
              </a:schemeClr>
            </a:solidFill>
          </p:spPr>
        </p:sp>
        <p:sp>
          <p:nvSpPr>
            <p:cNvPr id="23" name="AutoShape 23"/>
            <p:cNvSpPr/>
            <p:nvPr/>
          </p:nvSpPr>
          <p:spPr>
            <a:xfrm>
              <a:off x="689125" y="457233"/>
              <a:ext cx="74704" cy="74704"/>
            </a:xfrm>
            <a:prstGeom prst="ellipse">
              <a:avLst/>
            </a:prstGeom>
            <a:solidFill>
              <a:schemeClr val="accent1">
                <a:alpha val="60000"/>
              </a:schemeClr>
            </a:solidFill>
          </p:spPr>
        </p:sp>
        <p:sp>
          <p:nvSpPr>
            <p:cNvPr id="24" name="AutoShape 24"/>
            <p:cNvSpPr/>
            <p:nvPr/>
          </p:nvSpPr>
          <p:spPr>
            <a:xfrm>
              <a:off x="799768" y="466203"/>
              <a:ext cx="69238" cy="69238"/>
            </a:xfrm>
            <a:prstGeom prst="ellipse">
              <a:avLst/>
            </a:prstGeom>
            <a:solidFill>
              <a:schemeClr val="accent1">
                <a:alpha val="40000"/>
              </a:schemeClr>
            </a:solidFill>
          </p:spPr>
        </p:sp>
        <p:sp>
          <p:nvSpPr>
            <p:cNvPr id="25" name="AutoShape 25"/>
            <p:cNvSpPr/>
            <p:nvPr/>
          </p:nvSpPr>
          <p:spPr>
            <a:xfrm>
              <a:off x="904945" y="462070"/>
              <a:ext cx="65594" cy="65594"/>
            </a:xfrm>
            <a:prstGeom prst="ellipse">
              <a:avLst/>
            </a:prstGeom>
            <a:solidFill>
              <a:schemeClr val="accent1">
                <a:alpha val="20000"/>
              </a:schemeClr>
            </a:solidFill>
          </p:spPr>
        </p:sp>
        <p:sp>
          <p:nvSpPr>
            <p:cNvPr id="26" name="AutoShape 26"/>
            <p:cNvSpPr/>
            <p:nvPr/>
          </p:nvSpPr>
          <p:spPr>
            <a:xfrm>
              <a:off x="454963" y="566715"/>
              <a:ext cx="84147" cy="84147"/>
            </a:xfrm>
            <a:prstGeom prst="ellipse">
              <a:avLst/>
            </a:prstGeom>
            <a:solidFill>
              <a:schemeClr val="accent1">
                <a:alpha val="100000"/>
              </a:schemeClr>
            </a:solidFill>
          </p:spPr>
        </p:sp>
        <p:sp>
          <p:nvSpPr>
            <p:cNvPr id="27" name="AutoShape 27"/>
            <p:cNvSpPr/>
            <p:nvPr/>
          </p:nvSpPr>
          <p:spPr>
            <a:xfrm>
              <a:off x="575049" y="573291"/>
              <a:ext cx="78137" cy="78137"/>
            </a:xfrm>
            <a:prstGeom prst="ellipse">
              <a:avLst/>
            </a:prstGeom>
            <a:solidFill>
              <a:schemeClr val="accent1">
                <a:alpha val="80000"/>
              </a:schemeClr>
            </a:solidFill>
          </p:spPr>
        </p:sp>
        <p:sp>
          <p:nvSpPr>
            <p:cNvPr id="28" name="AutoShape 28"/>
            <p:cNvSpPr/>
            <p:nvPr/>
          </p:nvSpPr>
          <p:spPr>
            <a:xfrm>
              <a:off x="689125" y="575007"/>
              <a:ext cx="74704" cy="74704"/>
            </a:xfrm>
            <a:prstGeom prst="ellipse">
              <a:avLst/>
            </a:prstGeom>
            <a:solidFill>
              <a:schemeClr val="accent1">
                <a:alpha val="60000"/>
              </a:schemeClr>
            </a:solidFill>
          </p:spPr>
        </p:sp>
        <p:sp>
          <p:nvSpPr>
            <p:cNvPr id="29" name="AutoShape 29"/>
            <p:cNvSpPr/>
            <p:nvPr/>
          </p:nvSpPr>
          <p:spPr>
            <a:xfrm>
              <a:off x="799768" y="583977"/>
              <a:ext cx="69238" cy="69238"/>
            </a:xfrm>
            <a:prstGeom prst="ellipse">
              <a:avLst/>
            </a:prstGeom>
            <a:solidFill>
              <a:schemeClr val="accent1">
                <a:alpha val="40000"/>
              </a:schemeClr>
            </a:solidFill>
          </p:spPr>
        </p:sp>
        <p:sp>
          <p:nvSpPr>
            <p:cNvPr id="30" name="AutoShape 30"/>
            <p:cNvSpPr/>
            <p:nvPr/>
          </p:nvSpPr>
          <p:spPr>
            <a:xfrm>
              <a:off x="904945" y="579844"/>
              <a:ext cx="65594" cy="65594"/>
            </a:xfrm>
            <a:prstGeom prst="ellipse">
              <a:avLst/>
            </a:prstGeom>
            <a:solidFill>
              <a:schemeClr val="accent1">
                <a:alpha val="20000"/>
              </a:schemeClr>
            </a:solidFill>
          </p:spPr>
        </p:sp>
        <p:sp>
          <p:nvSpPr>
            <p:cNvPr id="31" name="AutoShape 31"/>
            <p:cNvSpPr/>
            <p:nvPr/>
          </p:nvSpPr>
          <p:spPr>
            <a:xfrm>
              <a:off x="454963" y="684489"/>
              <a:ext cx="84147" cy="84147"/>
            </a:xfrm>
            <a:prstGeom prst="ellipse">
              <a:avLst/>
            </a:prstGeom>
            <a:solidFill>
              <a:schemeClr val="accent1">
                <a:alpha val="100000"/>
              </a:schemeClr>
            </a:solidFill>
          </p:spPr>
        </p:sp>
        <p:sp>
          <p:nvSpPr>
            <p:cNvPr id="32" name="AutoShape 32"/>
            <p:cNvSpPr/>
            <p:nvPr/>
          </p:nvSpPr>
          <p:spPr>
            <a:xfrm>
              <a:off x="575049" y="691064"/>
              <a:ext cx="78137" cy="78137"/>
            </a:xfrm>
            <a:prstGeom prst="ellipse">
              <a:avLst/>
            </a:prstGeom>
            <a:solidFill>
              <a:schemeClr val="accent1">
                <a:alpha val="80000"/>
              </a:schemeClr>
            </a:solidFill>
          </p:spPr>
        </p:sp>
        <p:sp>
          <p:nvSpPr>
            <p:cNvPr id="33" name="AutoShape 33"/>
            <p:cNvSpPr/>
            <p:nvPr/>
          </p:nvSpPr>
          <p:spPr>
            <a:xfrm>
              <a:off x="689125" y="692781"/>
              <a:ext cx="74704" cy="74704"/>
            </a:xfrm>
            <a:prstGeom prst="ellipse">
              <a:avLst/>
            </a:prstGeom>
            <a:solidFill>
              <a:schemeClr val="accent1">
                <a:alpha val="60000"/>
              </a:schemeClr>
            </a:solidFill>
          </p:spPr>
        </p:sp>
        <p:sp>
          <p:nvSpPr>
            <p:cNvPr id="34" name="AutoShape 34"/>
            <p:cNvSpPr/>
            <p:nvPr/>
          </p:nvSpPr>
          <p:spPr>
            <a:xfrm>
              <a:off x="799768" y="701751"/>
              <a:ext cx="69238" cy="69238"/>
            </a:xfrm>
            <a:prstGeom prst="ellipse">
              <a:avLst/>
            </a:prstGeom>
            <a:solidFill>
              <a:schemeClr val="accent1">
                <a:alpha val="40000"/>
              </a:schemeClr>
            </a:solidFill>
          </p:spPr>
        </p:sp>
        <p:sp>
          <p:nvSpPr>
            <p:cNvPr id="35" name="AutoShape 35"/>
            <p:cNvSpPr/>
            <p:nvPr/>
          </p:nvSpPr>
          <p:spPr>
            <a:xfrm>
              <a:off x="904945" y="697618"/>
              <a:ext cx="65594" cy="65594"/>
            </a:xfrm>
            <a:prstGeom prst="ellipse">
              <a:avLst/>
            </a:prstGeom>
            <a:solidFill>
              <a:schemeClr val="accent1">
                <a:alpha val="20000"/>
              </a:schemeClr>
            </a:solidFill>
          </p:spPr>
        </p:sp>
        <p:sp>
          <p:nvSpPr>
            <p:cNvPr id="36" name="TextBox 36"/>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主要成分：肽的简介</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7" name="图片 36" descr="龙康壮LOGO"/>
          <p:cNvPicPr>
            <a:picLocks noChangeAspect="1"/>
          </p:cNvPicPr>
          <p:nvPr/>
        </p:nvPicPr>
        <p:blipFill>
          <a:blip r:embed="rId3"/>
          <a:stretch>
            <a:fillRect/>
          </a:stretch>
        </p:blipFill>
        <p:spPr>
          <a:xfrm>
            <a:off x="76200" y="27305"/>
            <a:ext cx="513715" cy="602615"/>
          </a:xfrm>
          <a:prstGeom prst="rect">
            <a:avLst/>
          </a:prstGeom>
        </p:spPr>
      </p:pic>
      <p:sp>
        <p:nvSpPr>
          <p:cNvPr id="38" name="文本框 37"/>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86196" y="1142926"/>
            <a:ext cx="7848600" cy="5248275"/>
          </a:xfrm>
          <a:prstGeom prst="rect">
            <a:avLst/>
          </a:prstGeom>
        </p:spPr>
      </p:pic>
      <p:sp>
        <p:nvSpPr>
          <p:cNvPr id="3" name="AutoShape 3"/>
          <p:cNvSpPr/>
          <p:nvPr/>
        </p:nvSpPr>
        <p:spPr>
          <a:xfrm>
            <a:off x="466496" y="3766754"/>
            <a:ext cx="3974251" cy="2472718"/>
          </a:xfrm>
          <a:prstGeom prst="rect">
            <a:avLst/>
          </a:prstGeom>
          <a:solidFill>
            <a:schemeClr val="accent1">
              <a:lumMod val="75000"/>
              <a:alpha val="76862"/>
            </a:schemeClr>
          </a:solidFill>
        </p:spPr>
      </p:sp>
      <p:sp>
        <p:nvSpPr>
          <p:cNvPr id="4" name="AutoShape 4"/>
          <p:cNvSpPr/>
          <p:nvPr/>
        </p:nvSpPr>
        <p:spPr>
          <a:xfrm>
            <a:off x="563624" y="1824409"/>
            <a:ext cx="2936423" cy="1604591"/>
          </a:xfrm>
          <a:prstGeom prst="rect">
            <a:avLst/>
          </a:prstGeom>
          <a:noFill/>
        </p:spPr>
        <p:txBody>
          <a:bodyPr vert="horz" wrap="square" lIns="91440" tIns="45720" rIns="91440" bIns="45720" rtlCol="0" anchor="t" anchorCtr="0">
            <a:noAutofit/>
          </a:bodyPr>
          <a:lstStyle/>
          <a:p>
            <a:pPr algn="l">
              <a:lnSpc>
                <a:spcPct val="150000"/>
              </a:lnSpc>
              <a:spcBef>
                <a:spcPts val="270"/>
              </a:spcBef>
              <a:defRPr/>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氨基酸是构成肽的基本单元，多个氨基酸通过肽键连接形成肽链。肽是氨基酸的聚合物，同时也是蛋白质的组成片段。</a:t>
            </a:r>
            <a:endParaRPr lang="en-US" sz="1100"/>
          </a:p>
        </p:txBody>
      </p:sp>
      <p:sp>
        <p:nvSpPr>
          <p:cNvPr id="5" name="AutoShape 5"/>
          <p:cNvSpPr/>
          <p:nvPr/>
        </p:nvSpPr>
        <p:spPr>
          <a:xfrm>
            <a:off x="601724" y="4315960"/>
            <a:ext cx="3052052" cy="1604591"/>
          </a:xfrm>
          <a:prstGeom prst="rect">
            <a:avLst/>
          </a:prstGeom>
          <a:noFill/>
        </p:spPr>
        <p:txBody>
          <a:bodyPr vert="horz" wrap="square" lIns="91440" tIns="45720" rIns="91440" bIns="45720" rtlCol="0" anchor="t" anchorCtr="0">
            <a:noAutofit/>
          </a:bodyPr>
          <a:lstStyle/>
          <a:p>
            <a:pPr algn="l">
              <a:lnSpc>
                <a:spcPct val="150000"/>
              </a:lnSpc>
              <a:spcBef>
                <a:spcPts val="270"/>
              </a:spcBef>
              <a:defRPr/>
            </a:pPr>
            <a:r>
              <a:rPr lang="en-US" sz="1350">
                <a:solidFill>
                  <a:srgbClr val="FFFFFF">
                    <a:alpha val="100000"/>
                  </a:srgbClr>
                </a:solidFill>
                <a:latin typeface="微软雅黑" panose="020B0503020204020204" charset="-122"/>
                <a:ea typeface="微软雅黑" panose="020B0503020204020204" charset="-122"/>
                <a:cs typeface="微软雅黑" panose="020B0503020204020204" charset="-122"/>
              </a:rPr>
              <a:t>蛋白质是由一条或多条肽链组成的大分子物质，肽是构成蛋白质的结构和功能片段。相较于蛋白质，肽的分子量更小，更易于被人体吸收和利用。</a:t>
            </a:r>
            <a:endParaRPr lang="en-US" sz="1100"/>
          </a:p>
        </p:txBody>
      </p:sp>
      <p:grpSp>
        <p:nvGrpSpPr>
          <p:cNvPr id="6" name="Group 6"/>
          <p:cNvGrpSpPr/>
          <p:nvPr/>
        </p:nvGrpSpPr>
        <p:grpSpPr>
          <a:xfrm rot="0">
            <a:off x="1064563" y="93878"/>
            <a:ext cx="10641129" cy="914400"/>
            <a:chOff x="454963" y="93878"/>
            <a:chExt cx="10641129" cy="914400"/>
          </a:xfrm>
        </p:grpSpPr>
        <p:sp>
          <p:nvSpPr>
            <p:cNvPr id="7" name="AutoShape 7"/>
            <p:cNvSpPr/>
            <p:nvPr/>
          </p:nvSpPr>
          <p:spPr>
            <a:xfrm>
              <a:off x="454963" y="331168"/>
              <a:ext cx="84147" cy="84147"/>
            </a:xfrm>
            <a:prstGeom prst="ellipse">
              <a:avLst/>
            </a:prstGeom>
            <a:solidFill>
              <a:schemeClr val="accent1">
                <a:alpha val="100000"/>
              </a:schemeClr>
            </a:solidFill>
          </p:spPr>
        </p:sp>
        <p:sp>
          <p:nvSpPr>
            <p:cNvPr id="8" name="AutoShape 8"/>
            <p:cNvSpPr/>
            <p:nvPr/>
          </p:nvSpPr>
          <p:spPr>
            <a:xfrm>
              <a:off x="575049" y="337743"/>
              <a:ext cx="78137" cy="78137"/>
            </a:xfrm>
            <a:prstGeom prst="ellipse">
              <a:avLst/>
            </a:prstGeom>
            <a:solidFill>
              <a:schemeClr val="accent1">
                <a:alpha val="80000"/>
              </a:schemeClr>
            </a:solidFill>
          </p:spPr>
        </p:sp>
        <p:sp>
          <p:nvSpPr>
            <p:cNvPr id="9" name="AutoShape 9"/>
            <p:cNvSpPr/>
            <p:nvPr/>
          </p:nvSpPr>
          <p:spPr>
            <a:xfrm>
              <a:off x="689125" y="339460"/>
              <a:ext cx="74704" cy="74704"/>
            </a:xfrm>
            <a:prstGeom prst="ellipse">
              <a:avLst/>
            </a:prstGeom>
            <a:solidFill>
              <a:schemeClr val="accent1">
                <a:alpha val="60000"/>
              </a:schemeClr>
            </a:solidFill>
          </p:spPr>
        </p:sp>
        <p:sp>
          <p:nvSpPr>
            <p:cNvPr id="10" name="AutoShape 10"/>
            <p:cNvSpPr/>
            <p:nvPr/>
          </p:nvSpPr>
          <p:spPr>
            <a:xfrm>
              <a:off x="799768" y="348430"/>
              <a:ext cx="69238" cy="69238"/>
            </a:xfrm>
            <a:prstGeom prst="ellipse">
              <a:avLst/>
            </a:prstGeom>
            <a:solidFill>
              <a:schemeClr val="accent1">
                <a:alpha val="40000"/>
              </a:schemeClr>
            </a:solidFill>
          </p:spPr>
        </p:sp>
        <p:sp>
          <p:nvSpPr>
            <p:cNvPr id="11" name="AutoShape 11"/>
            <p:cNvSpPr/>
            <p:nvPr/>
          </p:nvSpPr>
          <p:spPr>
            <a:xfrm>
              <a:off x="904945" y="344297"/>
              <a:ext cx="65594" cy="65594"/>
            </a:xfrm>
            <a:prstGeom prst="ellipse">
              <a:avLst/>
            </a:prstGeom>
            <a:solidFill>
              <a:schemeClr val="accent1">
                <a:alpha val="20000"/>
              </a:schemeClr>
            </a:solidFill>
          </p:spPr>
        </p:sp>
        <p:sp>
          <p:nvSpPr>
            <p:cNvPr id="12" name="AutoShape 12"/>
            <p:cNvSpPr/>
            <p:nvPr/>
          </p:nvSpPr>
          <p:spPr>
            <a:xfrm>
              <a:off x="454963" y="448942"/>
              <a:ext cx="84147" cy="84147"/>
            </a:xfrm>
            <a:prstGeom prst="ellipse">
              <a:avLst/>
            </a:prstGeom>
            <a:solidFill>
              <a:schemeClr val="accent1">
                <a:alpha val="100000"/>
              </a:schemeClr>
            </a:solidFill>
          </p:spPr>
        </p:sp>
        <p:sp>
          <p:nvSpPr>
            <p:cNvPr id="13" name="AutoShape 13"/>
            <p:cNvSpPr/>
            <p:nvPr/>
          </p:nvSpPr>
          <p:spPr>
            <a:xfrm>
              <a:off x="575049" y="455517"/>
              <a:ext cx="78137" cy="78137"/>
            </a:xfrm>
            <a:prstGeom prst="ellipse">
              <a:avLst/>
            </a:prstGeom>
            <a:solidFill>
              <a:schemeClr val="accent1">
                <a:alpha val="80000"/>
              </a:schemeClr>
            </a:solidFill>
          </p:spPr>
        </p:sp>
        <p:sp>
          <p:nvSpPr>
            <p:cNvPr id="14" name="AutoShape 14"/>
            <p:cNvSpPr/>
            <p:nvPr/>
          </p:nvSpPr>
          <p:spPr>
            <a:xfrm>
              <a:off x="689125" y="457233"/>
              <a:ext cx="74704" cy="74704"/>
            </a:xfrm>
            <a:prstGeom prst="ellipse">
              <a:avLst/>
            </a:prstGeom>
            <a:solidFill>
              <a:schemeClr val="accent1">
                <a:alpha val="60000"/>
              </a:schemeClr>
            </a:solidFill>
          </p:spPr>
        </p:sp>
        <p:sp>
          <p:nvSpPr>
            <p:cNvPr id="15" name="AutoShape 15"/>
            <p:cNvSpPr/>
            <p:nvPr/>
          </p:nvSpPr>
          <p:spPr>
            <a:xfrm>
              <a:off x="799768" y="466203"/>
              <a:ext cx="69238" cy="69238"/>
            </a:xfrm>
            <a:prstGeom prst="ellipse">
              <a:avLst/>
            </a:prstGeom>
            <a:solidFill>
              <a:schemeClr val="accent1">
                <a:alpha val="40000"/>
              </a:schemeClr>
            </a:solidFill>
          </p:spPr>
        </p:sp>
        <p:sp>
          <p:nvSpPr>
            <p:cNvPr id="16" name="AutoShape 16"/>
            <p:cNvSpPr/>
            <p:nvPr/>
          </p:nvSpPr>
          <p:spPr>
            <a:xfrm>
              <a:off x="904945" y="462070"/>
              <a:ext cx="65594" cy="65594"/>
            </a:xfrm>
            <a:prstGeom prst="ellipse">
              <a:avLst/>
            </a:prstGeom>
            <a:solidFill>
              <a:schemeClr val="accent1">
                <a:alpha val="20000"/>
              </a:schemeClr>
            </a:solidFill>
          </p:spPr>
        </p:sp>
        <p:sp>
          <p:nvSpPr>
            <p:cNvPr id="17" name="AutoShape 17"/>
            <p:cNvSpPr/>
            <p:nvPr/>
          </p:nvSpPr>
          <p:spPr>
            <a:xfrm>
              <a:off x="454963" y="566715"/>
              <a:ext cx="84147" cy="84147"/>
            </a:xfrm>
            <a:prstGeom prst="ellipse">
              <a:avLst/>
            </a:prstGeom>
            <a:solidFill>
              <a:schemeClr val="accent1">
                <a:alpha val="100000"/>
              </a:schemeClr>
            </a:solidFill>
          </p:spPr>
        </p:sp>
        <p:sp>
          <p:nvSpPr>
            <p:cNvPr id="18" name="AutoShape 18"/>
            <p:cNvSpPr/>
            <p:nvPr/>
          </p:nvSpPr>
          <p:spPr>
            <a:xfrm>
              <a:off x="575049" y="573291"/>
              <a:ext cx="78137" cy="78137"/>
            </a:xfrm>
            <a:prstGeom prst="ellipse">
              <a:avLst/>
            </a:prstGeom>
            <a:solidFill>
              <a:schemeClr val="accent1">
                <a:alpha val="80000"/>
              </a:schemeClr>
            </a:solidFill>
          </p:spPr>
        </p:sp>
        <p:sp>
          <p:nvSpPr>
            <p:cNvPr id="19" name="AutoShape 19"/>
            <p:cNvSpPr/>
            <p:nvPr/>
          </p:nvSpPr>
          <p:spPr>
            <a:xfrm>
              <a:off x="689125" y="575007"/>
              <a:ext cx="74704" cy="74704"/>
            </a:xfrm>
            <a:prstGeom prst="ellipse">
              <a:avLst/>
            </a:prstGeom>
            <a:solidFill>
              <a:schemeClr val="accent1">
                <a:alpha val="60000"/>
              </a:schemeClr>
            </a:solidFill>
          </p:spPr>
        </p:sp>
        <p:sp>
          <p:nvSpPr>
            <p:cNvPr id="20" name="AutoShape 20"/>
            <p:cNvSpPr/>
            <p:nvPr/>
          </p:nvSpPr>
          <p:spPr>
            <a:xfrm>
              <a:off x="799768" y="583977"/>
              <a:ext cx="69238" cy="69238"/>
            </a:xfrm>
            <a:prstGeom prst="ellipse">
              <a:avLst/>
            </a:prstGeom>
            <a:solidFill>
              <a:schemeClr val="accent1">
                <a:alpha val="40000"/>
              </a:schemeClr>
            </a:solidFill>
          </p:spPr>
        </p:sp>
        <p:sp>
          <p:nvSpPr>
            <p:cNvPr id="21" name="AutoShape 21"/>
            <p:cNvSpPr/>
            <p:nvPr/>
          </p:nvSpPr>
          <p:spPr>
            <a:xfrm>
              <a:off x="904945" y="579844"/>
              <a:ext cx="65594" cy="65594"/>
            </a:xfrm>
            <a:prstGeom prst="ellipse">
              <a:avLst/>
            </a:prstGeom>
            <a:solidFill>
              <a:schemeClr val="accent1">
                <a:alpha val="20000"/>
              </a:schemeClr>
            </a:solidFill>
          </p:spPr>
        </p:sp>
        <p:sp>
          <p:nvSpPr>
            <p:cNvPr id="22" name="AutoShape 22"/>
            <p:cNvSpPr/>
            <p:nvPr/>
          </p:nvSpPr>
          <p:spPr>
            <a:xfrm>
              <a:off x="454963" y="684489"/>
              <a:ext cx="84147" cy="84147"/>
            </a:xfrm>
            <a:prstGeom prst="ellipse">
              <a:avLst/>
            </a:prstGeom>
            <a:solidFill>
              <a:schemeClr val="accent1">
                <a:alpha val="100000"/>
              </a:schemeClr>
            </a:solidFill>
          </p:spPr>
        </p:sp>
        <p:sp>
          <p:nvSpPr>
            <p:cNvPr id="23" name="AutoShape 23"/>
            <p:cNvSpPr/>
            <p:nvPr/>
          </p:nvSpPr>
          <p:spPr>
            <a:xfrm>
              <a:off x="575049" y="691064"/>
              <a:ext cx="78137" cy="78137"/>
            </a:xfrm>
            <a:prstGeom prst="ellipse">
              <a:avLst/>
            </a:prstGeom>
            <a:solidFill>
              <a:schemeClr val="accent1">
                <a:alpha val="80000"/>
              </a:schemeClr>
            </a:solidFill>
          </p:spPr>
        </p:sp>
        <p:sp>
          <p:nvSpPr>
            <p:cNvPr id="24" name="AutoShape 24"/>
            <p:cNvSpPr/>
            <p:nvPr/>
          </p:nvSpPr>
          <p:spPr>
            <a:xfrm>
              <a:off x="689125" y="692781"/>
              <a:ext cx="74704" cy="74704"/>
            </a:xfrm>
            <a:prstGeom prst="ellipse">
              <a:avLst/>
            </a:prstGeom>
            <a:solidFill>
              <a:schemeClr val="accent1">
                <a:alpha val="60000"/>
              </a:schemeClr>
            </a:solidFill>
          </p:spPr>
        </p:sp>
        <p:sp>
          <p:nvSpPr>
            <p:cNvPr id="25" name="AutoShape 25"/>
            <p:cNvSpPr/>
            <p:nvPr/>
          </p:nvSpPr>
          <p:spPr>
            <a:xfrm>
              <a:off x="799768" y="701751"/>
              <a:ext cx="69238" cy="69238"/>
            </a:xfrm>
            <a:prstGeom prst="ellipse">
              <a:avLst/>
            </a:prstGeom>
            <a:solidFill>
              <a:schemeClr val="accent1">
                <a:alpha val="40000"/>
              </a:schemeClr>
            </a:solidFill>
          </p:spPr>
        </p:sp>
        <p:sp>
          <p:nvSpPr>
            <p:cNvPr id="26" name="AutoShape 26"/>
            <p:cNvSpPr/>
            <p:nvPr/>
          </p:nvSpPr>
          <p:spPr>
            <a:xfrm>
              <a:off x="904945" y="697618"/>
              <a:ext cx="65594" cy="65594"/>
            </a:xfrm>
            <a:prstGeom prst="ellipse">
              <a:avLst/>
            </a:prstGeom>
            <a:solidFill>
              <a:schemeClr val="accent1">
                <a:alpha val="20000"/>
              </a:schemeClr>
            </a:solidFill>
          </p:spPr>
        </p:sp>
        <p:sp>
          <p:nvSpPr>
            <p:cNvPr id="27" name="TextBox 27"/>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肽与氨基酸、蛋白质关系</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28" name="AutoShape 28"/>
          <p:cNvSpPr/>
          <p:nvPr/>
        </p:nvSpPr>
        <p:spPr>
          <a:xfrm>
            <a:off x="601724" y="3976765"/>
            <a:ext cx="2936423" cy="339195"/>
          </a:xfrm>
          <a:prstGeom prst="rect">
            <a:avLst/>
          </a:prstGeom>
          <a:noFill/>
        </p:spPr>
        <p:txBody>
          <a:bodyPr vert="horz" wrap="square" lIns="91440" tIns="45720" rIns="91440" bIns="45720" rtlCol="0" anchor="t" anchorCtr="0">
            <a:noAutofit/>
          </a:bodyPr>
          <a:lstStyle/>
          <a:p>
            <a:pPr algn="just">
              <a:defRPr/>
            </a:pPr>
            <a:r>
              <a:rPr lang="en-US" sz="1575" b="1">
                <a:solidFill>
                  <a:srgbClr val="FFFFFF">
                    <a:alpha val="100000"/>
                  </a:srgbClr>
                </a:solidFill>
                <a:latin typeface="微软雅黑" panose="020B0503020204020204" charset="-122"/>
                <a:ea typeface="微软雅黑" panose="020B0503020204020204" charset="-122"/>
                <a:cs typeface="微软雅黑" panose="020B0503020204020204" charset="-122"/>
              </a:rPr>
              <a:t>肽与蛋白质的关系</a:t>
            </a:r>
            <a:endParaRPr lang="en-US" sz="1100"/>
          </a:p>
        </p:txBody>
      </p:sp>
      <p:sp>
        <p:nvSpPr>
          <p:cNvPr id="29" name="AutoShape 29"/>
          <p:cNvSpPr/>
          <p:nvPr/>
        </p:nvSpPr>
        <p:spPr>
          <a:xfrm>
            <a:off x="563624" y="1405309"/>
            <a:ext cx="2936423" cy="339195"/>
          </a:xfrm>
          <a:prstGeom prst="rect">
            <a:avLst/>
          </a:prstGeom>
          <a:noFill/>
        </p:spPr>
        <p:txBody>
          <a:bodyPr vert="horz" wrap="square" lIns="91440" tIns="45720" rIns="91440" bIns="45720" rtlCol="0" anchor="t" anchorCtr="0">
            <a:noAutofit/>
          </a:bodyPr>
          <a:lstStyle/>
          <a:p>
            <a:pPr algn="just">
              <a:defRPr/>
            </a:pPr>
            <a:r>
              <a:rPr lang="en-US" sz="1575" b="1">
                <a:solidFill>
                  <a:schemeClr val="accent1">
                    <a:alpha val="100000"/>
                  </a:schemeClr>
                </a:solidFill>
                <a:latin typeface="微软雅黑" panose="020B0503020204020204" charset="-122"/>
                <a:ea typeface="微软雅黑" panose="020B0503020204020204" charset="-122"/>
                <a:cs typeface="微软雅黑" panose="020B0503020204020204" charset="-122"/>
              </a:rPr>
              <a:t>肽与氨基酸的关系</a:t>
            </a:r>
            <a:endParaRPr lang="en-US" sz="1100"/>
          </a:p>
        </p:txBody>
      </p:sp>
      <p:pic>
        <p:nvPicPr>
          <p:cNvPr id="30" name="图片 29" descr="关节肽"/>
          <p:cNvPicPr>
            <a:picLocks noChangeAspect="1"/>
          </p:cNvPicPr>
          <p:nvPr/>
        </p:nvPicPr>
        <p:blipFill>
          <a:blip r:embed="rId3"/>
          <a:stretch>
            <a:fillRect/>
          </a:stretch>
        </p:blipFill>
        <p:spPr>
          <a:xfrm>
            <a:off x="4038600" y="-304800"/>
            <a:ext cx="5143500" cy="6858000"/>
          </a:xfrm>
          <a:prstGeom prst="rect">
            <a:avLst/>
          </a:prstGeom>
        </p:spPr>
      </p:pic>
      <p:pic>
        <p:nvPicPr>
          <p:cNvPr id="31" name="图片 30" descr="关节肽"/>
          <p:cNvPicPr>
            <a:picLocks noChangeAspect="1"/>
          </p:cNvPicPr>
          <p:nvPr/>
        </p:nvPicPr>
        <p:blipFill>
          <a:blip r:embed="rId3"/>
          <a:stretch>
            <a:fillRect/>
          </a:stretch>
        </p:blipFill>
        <p:spPr>
          <a:xfrm>
            <a:off x="5791200" y="-685800"/>
            <a:ext cx="5143500" cy="6858000"/>
          </a:xfrm>
          <a:prstGeom prst="rect">
            <a:avLst/>
          </a:prstGeom>
        </p:spPr>
      </p:pic>
      <p:pic>
        <p:nvPicPr>
          <p:cNvPr id="32" name="图片 31" descr="关节肽"/>
          <p:cNvPicPr>
            <a:picLocks noChangeAspect="1"/>
          </p:cNvPicPr>
          <p:nvPr/>
        </p:nvPicPr>
        <p:blipFill>
          <a:blip r:embed="rId3"/>
          <a:stretch>
            <a:fillRect/>
          </a:stretch>
        </p:blipFill>
        <p:spPr>
          <a:xfrm>
            <a:off x="5105400" y="0"/>
            <a:ext cx="5143500" cy="6858000"/>
          </a:xfrm>
          <a:prstGeom prst="rect">
            <a:avLst/>
          </a:prstGeom>
        </p:spPr>
      </p:pic>
      <p:pic>
        <p:nvPicPr>
          <p:cNvPr id="33" name="图片 32" descr="龙康壮LOGO"/>
          <p:cNvPicPr>
            <a:picLocks noChangeAspect="1"/>
          </p:cNvPicPr>
          <p:nvPr/>
        </p:nvPicPr>
        <p:blipFill>
          <a:blip r:embed="rId4"/>
          <a:stretch>
            <a:fillRect/>
          </a:stretch>
        </p:blipFill>
        <p:spPr>
          <a:xfrm>
            <a:off x="76200" y="27305"/>
            <a:ext cx="513715" cy="602615"/>
          </a:xfrm>
          <a:prstGeom prst="rect">
            <a:avLst/>
          </a:prstGeom>
        </p:spPr>
      </p:pic>
      <p:sp>
        <p:nvSpPr>
          <p:cNvPr id="34" name="文本框 33"/>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574882" y="1165346"/>
            <a:ext cx="5016408" cy="5733525"/>
          </a:xfrm>
          <a:prstGeom prst="parallelogram">
            <a:avLst/>
          </a:prstGeom>
          <a:solidFill>
            <a:schemeClr val="accent2">
              <a:alpha val="100000"/>
            </a:schemeClr>
          </a:solidFill>
        </p:spPr>
      </p:sp>
      <p:pic>
        <p:nvPicPr>
          <p:cNvPr id="3" name="Picture 3"/>
          <p:cNvPicPr>
            <a:picLocks noChangeAspect="1"/>
          </p:cNvPicPr>
          <p:nvPr/>
        </p:nvPicPr>
        <p:blipFill>
          <a:blip r:embed="rId2">
            <a:alphaModFix amt="70000"/>
          </a:blip>
          <a:srcRect l="16844" r="16844"/>
          <a:stretch>
            <a:fillRect/>
          </a:stretch>
        </p:blipFill>
        <p:spPr>
          <a:xfrm>
            <a:off x="161995" y="1165346"/>
            <a:ext cx="4300144" cy="5733525"/>
          </a:xfrm>
          <a:prstGeom prst="parallelogram">
            <a:avLst/>
          </a:prstGeom>
        </p:spPr>
      </p:pic>
      <p:sp>
        <p:nvSpPr>
          <p:cNvPr id="4" name="TextBox 4"/>
          <p:cNvSpPr txBox="1"/>
          <p:nvPr/>
        </p:nvSpPr>
        <p:spPr>
          <a:xfrm>
            <a:off x="5272221" y="1165346"/>
            <a:ext cx="6288526" cy="755904"/>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提取法</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3908867" y="1360418"/>
            <a:ext cx="701468" cy="550104"/>
          </a:xfrm>
          <a:prstGeom prst="rect">
            <a:avLst/>
          </a:prstGeom>
          <a:solidFill>
            <a:schemeClr val="accent2">
              <a:alpha val="100000"/>
            </a:schemeClr>
          </a:solidFill>
        </p:spPr>
      </p:sp>
      <p:sp>
        <p:nvSpPr>
          <p:cNvPr id="6" name="AutoShape 6"/>
          <p:cNvSpPr/>
          <p:nvPr/>
        </p:nvSpPr>
        <p:spPr>
          <a:xfrm>
            <a:off x="4351619" y="1360418"/>
            <a:ext cx="550104" cy="550104"/>
          </a:xfrm>
          <a:prstGeom prst="ellipse">
            <a:avLst/>
          </a:prstGeom>
          <a:solidFill>
            <a:schemeClr val="accent2">
              <a:alpha val="100000"/>
            </a:schemeClr>
          </a:solidFill>
        </p:spPr>
      </p:sp>
      <p:sp>
        <p:nvSpPr>
          <p:cNvPr id="7" name="AutoShape 7"/>
          <p:cNvSpPr/>
          <p:nvPr/>
        </p:nvSpPr>
        <p:spPr>
          <a:xfrm>
            <a:off x="3633815" y="1360418"/>
            <a:ext cx="550104" cy="550104"/>
          </a:xfrm>
          <a:prstGeom prst="ellipse">
            <a:avLst/>
          </a:prstGeom>
          <a:solidFill>
            <a:schemeClr val="accent2">
              <a:alpha val="100000"/>
            </a:schemeClr>
          </a:solidFill>
        </p:spPr>
      </p:sp>
      <p:sp>
        <p:nvSpPr>
          <p:cNvPr id="8" name="TextBox 8"/>
          <p:cNvSpPr txBox="1"/>
          <p:nvPr/>
        </p:nvSpPr>
        <p:spPr>
          <a:xfrm>
            <a:off x="3810637" y="1233134"/>
            <a:ext cx="799698" cy="79248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72221" y="1692114"/>
            <a:ext cx="6124237"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从天然动植物中提取具有关节保护作用的肽类物质，经过分离纯化获得关节肽。这种方法保留了肽的天然活性，但提取效率可能受到原料来源和提取技术的限制。</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832636" y="2904135"/>
            <a:ext cx="6288526" cy="755904"/>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生物合成法</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3469283" y="3099207"/>
            <a:ext cx="701468" cy="550104"/>
          </a:xfrm>
          <a:prstGeom prst="rect">
            <a:avLst/>
          </a:prstGeom>
          <a:solidFill>
            <a:schemeClr val="accent2">
              <a:alpha val="100000"/>
            </a:schemeClr>
          </a:solidFill>
        </p:spPr>
      </p:sp>
      <p:sp>
        <p:nvSpPr>
          <p:cNvPr id="12" name="AutoShape 12"/>
          <p:cNvSpPr/>
          <p:nvPr/>
        </p:nvSpPr>
        <p:spPr>
          <a:xfrm>
            <a:off x="3912035" y="3099207"/>
            <a:ext cx="550104" cy="550104"/>
          </a:xfrm>
          <a:prstGeom prst="ellipse">
            <a:avLst/>
          </a:prstGeom>
          <a:solidFill>
            <a:schemeClr val="accent2">
              <a:alpha val="100000"/>
            </a:schemeClr>
          </a:solidFill>
        </p:spPr>
      </p:sp>
      <p:sp>
        <p:nvSpPr>
          <p:cNvPr id="13" name="AutoShape 13"/>
          <p:cNvSpPr/>
          <p:nvPr/>
        </p:nvSpPr>
        <p:spPr>
          <a:xfrm>
            <a:off x="3194231" y="3099207"/>
            <a:ext cx="550104" cy="550104"/>
          </a:xfrm>
          <a:prstGeom prst="ellipse">
            <a:avLst/>
          </a:prstGeom>
          <a:solidFill>
            <a:schemeClr val="accent2">
              <a:alpha val="100000"/>
            </a:schemeClr>
          </a:solidFill>
        </p:spPr>
      </p:sp>
      <p:sp>
        <p:nvSpPr>
          <p:cNvPr id="14" name="TextBox 14"/>
          <p:cNvSpPr txBox="1"/>
          <p:nvPr/>
        </p:nvSpPr>
        <p:spPr>
          <a:xfrm>
            <a:off x="3249042" y="2971923"/>
            <a:ext cx="1102577" cy="79248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832636" y="3430903"/>
            <a:ext cx="6124237"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通过生物工程技术，利用特定的酶或微生物细胞将氨基酸合成为关节肽。这种方法可以实现大规模生产，且产品质量稳定可控，是目前主流的关节肽制备方法之一。</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4431562" y="4642924"/>
            <a:ext cx="6288526" cy="755904"/>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化学合成法</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3068208" y="4837996"/>
            <a:ext cx="701468" cy="550104"/>
          </a:xfrm>
          <a:prstGeom prst="rect">
            <a:avLst/>
          </a:prstGeom>
          <a:solidFill>
            <a:schemeClr val="accent2">
              <a:alpha val="100000"/>
            </a:schemeClr>
          </a:solidFill>
        </p:spPr>
      </p:sp>
      <p:sp>
        <p:nvSpPr>
          <p:cNvPr id="18" name="AutoShape 18"/>
          <p:cNvSpPr/>
          <p:nvPr/>
        </p:nvSpPr>
        <p:spPr>
          <a:xfrm>
            <a:off x="3510960" y="4837996"/>
            <a:ext cx="550104" cy="550104"/>
          </a:xfrm>
          <a:prstGeom prst="ellipse">
            <a:avLst/>
          </a:prstGeom>
          <a:solidFill>
            <a:schemeClr val="accent2">
              <a:alpha val="100000"/>
            </a:schemeClr>
          </a:solidFill>
        </p:spPr>
      </p:sp>
      <p:sp>
        <p:nvSpPr>
          <p:cNvPr id="19" name="AutoShape 19"/>
          <p:cNvSpPr/>
          <p:nvPr/>
        </p:nvSpPr>
        <p:spPr>
          <a:xfrm>
            <a:off x="2793156" y="4837996"/>
            <a:ext cx="550104" cy="550104"/>
          </a:xfrm>
          <a:prstGeom prst="ellipse">
            <a:avLst/>
          </a:prstGeom>
          <a:solidFill>
            <a:schemeClr val="accent2">
              <a:alpha val="100000"/>
            </a:schemeClr>
          </a:solidFill>
        </p:spPr>
      </p:sp>
      <p:sp>
        <p:nvSpPr>
          <p:cNvPr id="20" name="TextBox 20"/>
          <p:cNvSpPr txBox="1"/>
          <p:nvPr/>
        </p:nvSpPr>
        <p:spPr>
          <a:xfrm>
            <a:off x="2878500" y="4710712"/>
            <a:ext cx="1115711" cy="79248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nvSpPr>
        <p:spPr>
          <a:xfrm>
            <a:off x="4431562" y="5169692"/>
            <a:ext cx="6124237"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在实验室条件下，通过化学手段将氨基酸逐个连接起来形成关节肽。这种方法可以精确控制肽的序列和结构，但成本较高且可能存在潜在的化学残留问题，因此在实际应用中相对较少采用。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22" name="Group 22"/>
          <p:cNvGrpSpPr/>
          <p:nvPr/>
        </p:nvGrpSpPr>
        <p:grpSpPr>
          <a:xfrm rot="0">
            <a:off x="988363" y="93878"/>
            <a:ext cx="10641129" cy="914400"/>
            <a:chOff x="454963" y="93878"/>
            <a:chExt cx="10641129" cy="914400"/>
          </a:xfrm>
        </p:grpSpPr>
        <p:sp>
          <p:nvSpPr>
            <p:cNvPr id="23" name="AutoShape 23"/>
            <p:cNvSpPr/>
            <p:nvPr/>
          </p:nvSpPr>
          <p:spPr>
            <a:xfrm>
              <a:off x="454963" y="331168"/>
              <a:ext cx="84147" cy="84147"/>
            </a:xfrm>
            <a:prstGeom prst="ellipse">
              <a:avLst/>
            </a:prstGeom>
            <a:solidFill>
              <a:schemeClr val="accent1">
                <a:alpha val="100000"/>
              </a:schemeClr>
            </a:solidFill>
          </p:spPr>
        </p:sp>
        <p:sp>
          <p:nvSpPr>
            <p:cNvPr id="24" name="AutoShape 24"/>
            <p:cNvSpPr/>
            <p:nvPr/>
          </p:nvSpPr>
          <p:spPr>
            <a:xfrm>
              <a:off x="575049" y="337743"/>
              <a:ext cx="78137" cy="78137"/>
            </a:xfrm>
            <a:prstGeom prst="ellipse">
              <a:avLst/>
            </a:prstGeom>
            <a:solidFill>
              <a:schemeClr val="accent1">
                <a:alpha val="80000"/>
              </a:schemeClr>
            </a:solidFill>
          </p:spPr>
        </p:sp>
        <p:sp>
          <p:nvSpPr>
            <p:cNvPr id="25" name="AutoShape 25"/>
            <p:cNvSpPr/>
            <p:nvPr/>
          </p:nvSpPr>
          <p:spPr>
            <a:xfrm>
              <a:off x="689125" y="339460"/>
              <a:ext cx="74704" cy="74704"/>
            </a:xfrm>
            <a:prstGeom prst="ellipse">
              <a:avLst/>
            </a:prstGeom>
            <a:solidFill>
              <a:schemeClr val="accent1">
                <a:alpha val="60000"/>
              </a:schemeClr>
            </a:solidFill>
          </p:spPr>
        </p:sp>
        <p:sp>
          <p:nvSpPr>
            <p:cNvPr id="26" name="AutoShape 26"/>
            <p:cNvSpPr/>
            <p:nvPr/>
          </p:nvSpPr>
          <p:spPr>
            <a:xfrm>
              <a:off x="799768" y="348430"/>
              <a:ext cx="69238" cy="69238"/>
            </a:xfrm>
            <a:prstGeom prst="ellipse">
              <a:avLst/>
            </a:prstGeom>
            <a:solidFill>
              <a:schemeClr val="accent1">
                <a:alpha val="40000"/>
              </a:schemeClr>
            </a:solidFill>
          </p:spPr>
        </p:sp>
        <p:sp>
          <p:nvSpPr>
            <p:cNvPr id="27" name="AutoShape 27"/>
            <p:cNvSpPr/>
            <p:nvPr/>
          </p:nvSpPr>
          <p:spPr>
            <a:xfrm>
              <a:off x="904945" y="344297"/>
              <a:ext cx="65594" cy="65594"/>
            </a:xfrm>
            <a:prstGeom prst="ellipse">
              <a:avLst/>
            </a:prstGeom>
            <a:solidFill>
              <a:schemeClr val="accent1">
                <a:alpha val="20000"/>
              </a:schemeClr>
            </a:solidFill>
          </p:spPr>
        </p:sp>
        <p:sp>
          <p:nvSpPr>
            <p:cNvPr id="28" name="AutoShape 28"/>
            <p:cNvSpPr/>
            <p:nvPr/>
          </p:nvSpPr>
          <p:spPr>
            <a:xfrm>
              <a:off x="454963" y="448942"/>
              <a:ext cx="84147" cy="84147"/>
            </a:xfrm>
            <a:prstGeom prst="ellipse">
              <a:avLst/>
            </a:prstGeom>
            <a:solidFill>
              <a:schemeClr val="accent1">
                <a:alpha val="100000"/>
              </a:schemeClr>
            </a:solidFill>
          </p:spPr>
        </p:sp>
        <p:sp>
          <p:nvSpPr>
            <p:cNvPr id="29" name="AutoShape 29"/>
            <p:cNvSpPr/>
            <p:nvPr/>
          </p:nvSpPr>
          <p:spPr>
            <a:xfrm>
              <a:off x="575049" y="455517"/>
              <a:ext cx="78137" cy="78137"/>
            </a:xfrm>
            <a:prstGeom prst="ellipse">
              <a:avLst/>
            </a:prstGeom>
            <a:solidFill>
              <a:schemeClr val="accent1">
                <a:alpha val="80000"/>
              </a:schemeClr>
            </a:solidFill>
          </p:spPr>
        </p:sp>
        <p:sp>
          <p:nvSpPr>
            <p:cNvPr id="30" name="AutoShape 30"/>
            <p:cNvSpPr/>
            <p:nvPr/>
          </p:nvSpPr>
          <p:spPr>
            <a:xfrm>
              <a:off x="689125" y="457233"/>
              <a:ext cx="74704" cy="74704"/>
            </a:xfrm>
            <a:prstGeom prst="ellipse">
              <a:avLst/>
            </a:prstGeom>
            <a:solidFill>
              <a:schemeClr val="accent1">
                <a:alpha val="60000"/>
              </a:schemeClr>
            </a:solidFill>
          </p:spPr>
        </p:sp>
        <p:sp>
          <p:nvSpPr>
            <p:cNvPr id="31" name="AutoShape 31"/>
            <p:cNvSpPr/>
            <p:nvPr/>
          </p:nvSpPr>
          <p:spPr>
            <a:xfrm>
              <a:off x="799768" y="466203"/>
              <a:ext cx="69238" cy="69238"/>
            </a:xfrm>
            <a:prstGeom prst="ellipse">
              <a:avLst/>
            </a:prstGeom>
            <a:solidFill>
              <a:schemeClr val="accent1">
                <a:alpha val="40000"/>
              </a:schemeClr>
            </a:solidFill>
          </p:spPr>
        </p:sp>
        <p:sp>
          <p:nvSpPr>
            <p:cNvPr id="32" name="AutoShape 32"/>
            <p:cNvSpPr/>
            <p:nvPr/>
          </p:nvSpPr>
          <p:spPr>
            <a:xfrm>
              <a:off x="904945" y="462070"/>
              <a:ext cx="65594" cy="65594"/>
            </a:xfrm>
            <a:prstGeom prst="ellipse">
              <a:avLst/>
            </a:prstGeom>
            <a:solidFill>
              <a:schemeClr val="accent1">
                <a:alpha val="20000"/>
              </a:schemeClr>
            </a:solidFill>
          </p:spPr>
        </p:sp>
        <p:sp>
          <p:nvSpPr>
            <p:cNvPr id="33" name="AutoShape 33"/>
            <p:cNvSpPr/>
            <p:nvPr/>
          </p:nvSpPr>
          <p:spPr>
            <a:xfrm>
              <a:off x="454963" y="566715"/>
              <a:ext cx="84147" cy="84147"/>
            </a:xfrm>
            <a:prstGeom prst="ellipse">
              <a:avLst/>
            </a:prstGeom>
            <a:solidFill>
              <a:schemeClr val="accent1">
                <a:alpha val="100000"/>
              </a:schemeClr>
            </a:solidFill>
          </p:spPr>
        </p:sp>
        <p:sp>
          <p:nvSpPr>
            <p:cNvPr id="34" name="AutoShape 34"/>
            <p:cNvSpPr/>
            <p:nvPr/>
          </p:nvSpPr>
          <p:spPr>
            <a:xfrm>
              <a:off x="575049" y="573291"/>
              <a:ext cx="78137" cy="78137"/>
            </a:xfrm>
            <a:prstGeom prst="ellipse">
              <a:avLst/>
            </a:prstGeom>
            <a:solidFill>
              <a:schemeClr val="accent1">
                <a:alpha val="80000"/>
              </a:schemeClr>
            </a:solidFill>
          </p:spPr>
        </p:sp>
        <p:sp>
          <p:nvSpPr>
            <p:cNvPr id="35" name="AutoShape 35"/>
            <p:cNvSpPr/>
            <p:nvPr/>
          </p:nvSpPr>
          <p:spPr>
            <a:xfrm>
              <a:off x="689125" y="575007"/>
              <a:ext cx="74704" cy="74704"/>
            </a:xfrm>
            <a:prstGeom prst="ellipse">
              <a:avLst/>
            </a:prstGeom>
            <a:solidFill>
              <a:schemeClr val="accent1">
                <a:alpha val="60000"/>
              </a:schemeClr>
            </a:solidFill>
          </p:spPr>
        </p:sp>
        <p:sp>
          <p:nvSpPr>
            <p:cNvPr id="36" name="AutoShape 36"/>
            <p:cNvSpPr/>
            <p:nvPr/>
          </p:nvSpPr>
          <p:spPr>
            <a:xfrm>
              <a:off x="799768" y="583977"/>
              <a:ext cx="69238" cy="69238"/>
            </a:xfrm>
            <a:prstGeom prst="ellipse">
              <a:avLst/>
            </a:prstGeom>
            <a:solidFill>
              <a:schemeClr val="accent1">
                <a:alpha val="40000"/>
              </a:schemeClr>
            </a:solidFill>
          </p:spPr>
        </p:sp>
        <p:sp>
          <p:nvSpPr>
            <p:cNvPr id="37" name="AutoShape 37"/>
            <p:cNvSpPr/>
            <p:nvPr/>
          </p:nvSpPr>
          <p:spPr>
            <a:xfrm>
              <a:off x="904945" y="579844"/>
              <a:ext cx="65594" cy="65594"/>
            </a:xfrm>
            <a:prstGeom prst="ellipse">
              <a:avLst/>
            </a:prstGeom>
            <a:solidFill>
              <a:schemeClr val="accent1">
                <a:alpha val="20000"/>
              </a:schemeClr>
            </a:solidFill>
          </p:spPr>
        </p:sp>
        <p:sp>
          <p:nvSpPr>
            <p:cNvPr id="38" name="AutoShape 38"/>
            <p:cNvSpPr/>
            <p:nvPr/>
          </p:nvSpPr>
          <p:spPr>
            <a:xfrm>
              <a:off x="454963" y="684489"/>
              <a:ext cx="84147" cy="84147"/>
            </a:xfrm>
            <a:prstGeom prst="ellipse">
              <a:avLst/>
            </a:prstGeom>
            <a:solidFill>
              <a:schemeClr val="accent1">
                <a:alpha val="100000"/>
              </a:schemeClr>
            </a:solidFill>
          </p:spPr>
        </p:sp>
        <p:sp>
          <p:nvSpPr>
            <p:cNvPr id="39" name="AutoShape 39"/>
            <p:cNvSpPr/>
            <p:nvPr/>
          </p:nvSpPr>
          <p:spPr>
            <a:xfrm>
              <a:off x="575049" y="691064"/>
              <a:ext cx="78137" cy="78137"/>
            </a:xfrm>
            <a:prstGeom prst="ellipse">
              <a:avLst/>
            </a:prstGeom>
            <a:solidFill>
              <a:schemeClr val="accent1">
                <a:alpha val="80000"/>
              </a:schemeClr>
            </a:solidFill>
          </p:spPr>
        </p:sp>
        <p:sp>
          <p:nvSpPr>
            <p:cNvPr id="40" name="AutoShape 40"/>
            <p:cNvSpPr/>
            <p:nvPr/>
          </p:nvSpPr>
          <p:spPr>
            <a:xfrm>
              <a:off x="689125" y="692781"/>
              <a:ext cx="74704" cy="74704"/>
            </a:xfrm>
            <a:prstGeom prst="ellipse">
              <a:avLst/>
            </a:prstGeom>
            <a:solidFill>
              <a:schemeClr val="accent1">
                <a:alpha val="60000"/>
              </a:schemeClr>
            </a:solidFill>
          </p:spPr>
        </p:sp>
        <p:sp>
          <p:nvSpPr>
            <p:cNvPr id="41" name="AutoShape 41"/>
            <p:cNvSpPr/>
            <p:nvPr/>
          </p:nvSpPr>
          <p:spPr>
            <a:xfrm>
              <a:off x="799768" y="701751"/>
              <a:ext cx="69238" cy="69238"/>
            </a:xfrm>
            <a:prstGeom prst="ellipse">
              <a:avLst/>
            </a:prstGeom>
            <a:solidFill>
              <a:schemeClr val="accent1">
                <a:alpha val="40000"/>
              </a:schemeClr>
            </a:solidFill>
          </p:spPr>
        </p:sp>
        <p:sp>
          <p:nvSpPr>
            <p:cNvPr id="42" name="AutoShape 42"/>
            <p:cNvSpPr/>
            <p:nvPr/>
          </p:nvSpPr>
          <p:spPr>
            <a:xfrm>
              <a:off x="904945" y="697618"/>
              <a:ext cx="65594" cy="65594"/>
            </a:xfrm>
            <a:prstGeom prst="ellipse">
              <a:avLst/>
            </a:prstGeom>
            <a:solidFill>
              <a:schemeClr val="accent1">
                <a:alpha val="20000"/>
              </a:schemeClr>
            </a:solidFill>
          </p:spPr>
        </p:sp>
        <p:sp>
          <p:nvSpPr>
            <p:cNvPr id="43" name="TextBox 43"/>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关节肽制备方法及工艺</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4" name="图片 43" descr="龙康壮LOGO"/>
          <p:cNvPicPr>
            <a:picLocks noChangeAspect="1"/>
          </p:cNvPicPr>
          <p:nvPr/>
        </p:nvPicPr>
        <p:blipFill>
          <a:blip r:embed="rId3"/>
          <a:stretch>
            <a:fillRect/>
          </a:stretch>
        </p:blipFill>
        <p:spPr>
          <a:xfrm>
            <a:off x="0" y="27305"/>
            <a:ext cx="513715" cy="602615"/>
          </a:xfrm>
          <a:prstGeom prst="rect">
            <a:avLst/>
          </a:prstGeom>
        </p:spPr>
      </p:pic>
      <p:sp>
        <p:nvSpPr>
          <p:cNvPr id="45" name="文本框 44"/>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rPr>
              <a:t>02</a:t>
            </a:r>
            <a:endParaRPr lang="en-US" sz="10275" b="1">
              <a:solidFill>
                <a:schemeClr val="lt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关节肽提高新陈代谢功能</a:t>
            </a:r>
            <a:endParaRPr lang="en-US" sz="3450" b="1">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pic>
        <p:nvPicPr>
          <p:cNvPr id="5" name="图片 4" descr="龙康壮LOGO"/>
          <p:cNvPicPr>
            <a:picLocks noChangeAspect="1"/>
          </p:cNvPicPr>
          <p:nvPr/>
        </p:nvPicPr>
        <p:blipFill>
          <a:blip r:embed="rId2"/>
          <a:stretch>
            <a:fillRect/>
          </a:stretch>
        </p:blipFill>
        <p:spPr>
          <a:xfrm>
            <a:off x="76200" y="27305"/>
            <a:ext cx="513715" cy="602615"/>
          </a:xfrm>
          <a:prstGeom prst="rect">
            <a:avLst/>
          </a:prstGeom>
        </p:spPr>
      </p:pic>
      <p:sp>
        <p:nvSpPr>
          <p:cNvPr id="6" name="文本框 5"/>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64563" y="331168"/>
            <a:ext cx="84147" cy="84147"/>
          </a:xfrm>
          <a:prstGeom prst="ellipse">
            <a:avLst/>
          </a:prstGeom>
          <a:solidFill>
            <a:schemeClr val="accent1">
              <a:alpha val="100000"/>
            </a:schemeClr>
          </a:solidFill>
        </p:spPr>
      </p:sp>
      <p:sp>
        <p:nvSpPr>
          <p:cNvPr id="3" name="AutoShape 3"/>
          <p:cNvSpPr/>
          <p:nvPr/>
        </p:nvSpPr>
        <p:spPr>
          <a:xfrm>
            <a:off x="1184649" y="337743"/>
            <a:ext cx="78137" cy="78137"/>
          </a:xfrm>
          <a:prstGeom prst="ellipse">
            <a:avLst/>
          </a:prstGeom>
          <a:solidFill>
            <a:schemeClr val="accent1">
              <a:alpha val="80000"/>
            </a:schemeClr>
          </a:solidFill>
        </p:spPr>
      </p:sp>
      <p:sp>
        <p:nvSpPr>
          <p:cNvPr id="4" name="AutoShape 4"/>
          <p:cNvSpPr/>
          <p:nvPr/>
        </p:nvSpPr>
        <p:spPr>
          <a:xfrm>
            <a:off x="1298725" y="339460"/>
            <a:ext cx="74704" cy="74704"/>
          </a:xfrm>
          <a:prstGeom prst="ellipse">
            <a:avLst/>
          </a:prstGeom>
          <a:solidFill>
            <a:schemeClr val="accent1">
              <a:alpha val="60000"/>
            </a:schemeClr>
          </a:solidFill>
        </p:spPr>
      </p:sp>
      <p:sp>
        <p:nvSpPr>
          <p:cNvPr id="5" name="AutoShape 5"/>
          <p:cNvSpPr/>
          <p:nvPr/>
        </p:nvSpPr>
        <p:spPr>
          <a:xfrm>
            <a:off x="1409368" y="348430"/>
            <a:ext cx="69238" cy="69238"/>
          </a:xfrm>
          <a:prstGeom prst="ellipse">
            <a:avLst/>
          </a:prstGeom>
          <a:solidFill>
            <a:schemeClr val="accent1">
              <a:alpha val="40000"/>
            </a:schemeClr>
          </a:solidFill>
        </p:spPr>
      </p:sp>
      <p:sp>
        <p:nvSpPr>
          <p:cNvPr id="6" name="AutoShape 6"/>
          <p:cNvSpPr/>
          <p:nvPr/>
        </p:nvSpPr>
        <p:spPr>
          <a:xfrm>
            <a:off x="1514545" y="344297"/>
            <a:ext cx="65594" cy="65594"/>
          </a:xfrm>
          <a:prstGeom prst="ellipse">
            <a:avLst/>
          </a:prstGeom>
          <a:solidFill>
            <a:schemeClr val="accent1">
              <a:alpha val="20000"/>
            </a:schemeClr>
          </a:solidFill>
        </p:spPr>
      </p:sp>
      <p:sp>
        <p:nvSpPr>
          <p:cNvPr id="7" name="AutoShape 7"/>
          <p:cNvSpPr/>
          <p:nvPr/>
        </p:nvSpPr>
        <p:spPr>
          <a:xfrm>
            <a:off x="1064563" y="448942"/>
            <a:ext cx="84147" cy="84147"/>
          </a:xfrm>
          <a:prstGeom prst="ellipse">
            <a:avLst/>
          </a:prstGeom>
          <a:solidFill>
            <a:schemeClr val="accent1">
              <a:alpha val="100000"/>
            </a:schemeClr>
          </a:solidFill>
        </p:spPr>
      </p:sp>
      <p:sp>
        <p:nvSpPr>
          <p:cNvPr id="8" name="AutoShape 8"/>
          <p:cNvSpPr/>
          <p:nvPr/>
        </p:nvSpPr>
        <p:spPr>
          <a:xfrm>
            <a:off x="1184649" y="455517"/>
            <a:ext cx="78137" cy="78137"/>
          </a:xfrm>
          <a:prstGeom prst="ellipse">
            <a:avLst/>
          </a:prstGeom>
          <a:solidFill>
            <a:schemeClr val="accent1">
              <a:alpha val="80000"/>
            </a:schemeClr>
          </a:solidFill>
        </p:spPr>
      </p:sp>
      <p:sp>
        <p:nvSpPr>
          <p:cNvPr id="9" name="AutoShape 9"/>
          <p:cNvSpPr/>
          <p:nvPr/>
        </p:nvSpPr>
        <p:spPr>
          <a:xfrm>
            <a:off x="1298725" y="457233"/>
            <a:ext cx="74704" cy="74704"/>
          </a:xfrm>
          <a:prstGeom prst="ellipse">
            <a:avLst/>
          </a:prstGeom>
          <a:solidFill>
            <a:schemeClr val="accent1">
              <a:alpha val="60000"/>
            </a:schemeClr>
          </a:solidFill>
        </p:spPr>
      </p:sp>
      <p:sp>
        <p:nvSpPr>
          <p:cNvPr id="10" name="AutoShape 10"/>
          <p:cNvSpPr/>
          <p:nvPr/>
        </p:nvSpPr>
        <p:spPr>
          <a:xfrm>
            <a:off x="1409368" y="466203"/>
            <a:ext cx="69238" cy="69238"/>
          </a:xfrm>
          <a:prstGeom prst="ellipse">
            <a:avLst/>
          </a:prstGeom>
          <a:solidFill>
            <a:schemeClr val="accent1">
              <a:alpha val="40000"/>
            </a:schemeClr>
          </a:solidFill>
        </p:spPr>
      </p:sp>
      <p:sp>
        <p:nvSpPr>
          <p:cNvPr id="11" name="AutoShape 11"/>
          <p:cNvSpPr/>
          <p:nvPr/>
        </p:nvSpPr>
        <p:spPr>
          <a:xfrm>
            <a:off x="1514545" y="462070"/>
            <a:ext cx="65594" cy="65594"/>
          </a:xfrm>
          <a:prstGeom prst="ellipse">
            <a:avLst/>
          </a:prstGeom>
          <a:solidFill>
            <a:schemeClr val="accent1">
              <a:alpha val="20000"/>
            </a:schemeClr>
          </a:solidFill>
        </p:spPr>
      </p:sp>
      <p:sp>
        <p:nvSpPr>
          <p:cNvPr id="12" name="AutoShape 12"/>
          <p:cNvSpPr/>
          <p:nvPr/>
        </p:nvSpPr>
        <p:spPr>
          <a:xfrm>
            <a:off x="1064563" y="566715"/>
            <a:ext cx="84147" cy="84147"/>
          </a:xfrm>
          <a:prstGeom prst="ellipse">
            <a:avLst/>
          </a:prstGeom>
          <a:solidFill>
            <a:schemeClr val="accent1">
              <a:alpha val="100000"/>
            </a:schemeClr>
          </a:solidFill>
        </p:spPr>
      </p:sp>
      <p:sp>
        <p:nvSpPr>
          <p:cNvPr id="13" name="AutoShape 13"/>
          <p:cNvSpPr/>
          <p:nvPr/>
        </p:nvSpPr>
        <p:spPr>
          <a:xfrm>
            <a:off x="1184649" y="573291"/>
            <a:ext cx="78137" cy="78137"/>
          </a:xfrm>
          <a:prstGeom prst="ellipse">
            <a:avLst/>
          </a:prstGeom>
          <a:solidFill>
            <a:schemeClr val="accent1">
              <a:alpha val="80000"/>
            </a:schemeClr>
          </a:solidFill>
        </p:spPr>
      </p:sp>
      <p:sp>
        <p:nvSpPr>
          <p:cNvPr id="14" name="AutoShape 14"/>
          <p:cNvSpPr/>
          <p:nvPr/>
        </p:nvSpPr>
        <p:spPr>
          <a:xfrm>
            <a:off x="1298725" y="575007"/>
            <a:ext cx="74704" cy="74704"/>
          </a:xfrm>
          <a:prstGeom prst="ellipse">
            <a:avLst/>
          </a:prstGeom>
          <a:solidFill>
            <a:schemeClr val="accent1">
              <a:alpha val="60000"/>
            </a:schemeClr>
          </a:solidFill>
        </p:spPr>
      </p:sp>
      <p:sp>
        <p:nvSpPr>
          <p:cNvPr id="15" name="AutoShape 15"/>
          <p:cNvSpPr/>
          <p:nvPr/>
        </p:nvSpPr>
        <p:spPr>
          <a:xfrm>
            <a:off x="1409368" y="583977"/>
            <a:ext cx="69238" cy="69238"/>
          </a:xfrm>
          <a:prstGeom prst="ellipse">
            <a:avLst/>
          </a:prstGeom>
          <a:solidFill>
            <a:schemeClr val="accent1">
              <a:alpha val="40000"/>
            </a:schemeClr>
          </a:solidFill>
        </p:spPr>
      </p:sp>
      <p:sp>
        <p:nvSpPr>
          <p:cNvPr id="16" name="AutoShape 16"/>
          <p:cNvSpPr/>
          <p:nvPr/>
        </p:nvSpPr>
        <p:spPr>
          <a:xfrm>
            <a:off x="1514545" y="579844"/>
            <a:ext cx="65594" cy="65594"/>
          </a:xfrm>
          <a:prstGeom prst="ellipse">
            <a:avLst/>
          </a:prstGeom>
          <a:solidFill>
            <a:schemeClr val="accent1">
              <a:alpha val="20000"/>
            </a:schemeClr>
          </a:solidFill>
        </p:spPr>
      </p:sp>
      <p:sp>
        <p:nvSpPr>
          <p:cNvPr id="17" name="AutoShape 17"/>
          <p:cNvSpPr/>
          <p:nvPr/>
        </p:nvSpPr>
        <p:spPr>
          <a:xfrm>
            <a:off x="1064563" y="684489"/>
            <a:ext cx="84147" cy="84147"/>
          </a:xfrm>
          <a:prstGeom prst="ellipse">
            <a:avLst/>
          </a:prstGeom>
          <a:solidFill>
            <a:schemeClr val="accent1">
              <a:alpha val="100000"/>
            </a:schemeClr>
          </a:solidFill>
        </p:spPr>
      </p:sp>
      <p:sp>
        <p:nvSpPr>
          <p:cNvPr id="18" name="AutoShape 18"/>
          <p:cNvSpPr/>
          <p:nvPr/>
        </p:nvSpPr>
        <p:spPr>
          <a:xfrm>
            <a:off x="1184649" y="691064"/>
            <a:ext cx="78137" cy="78137"/>
          </a:xfrm>
          <a:prstGeom prst="ellipse">
            <a:avLst/>
          </a:prstGeom>
          <a:solidFill>
            <a:schemeClr val="accent1">
              <a:alpha val="80000"/>
            </a:schemeClr>
          </a:solidFill>
        </p:spPr>
      </p:sp>
      <p:sp>
        <p:nvSpPr>
          <p:cNvPr id="19" name="AutoShape 19"/>
          <p:cNvSpPr/>
          <p:nvPr/>
        </p:nvSpPr>
        <p:spPr>
          <a:xfrm>
            <a:off x="1298725" y="692781"/>
            <a:ext cx="74704" cy="74704"/>
          </a:xfrm>
          <a:prstGeom prst="ellipse">
            <a:avLst/>
          </a:prstGeom>
          <a:solidFill>
            <a:schemeClr val="accent1">
              <a:alpha val="60000"/>
            </a:schemeClr>
          </a:solidFill>
        </p:spPr>
      </p:sp>
      <p:sp>
        <p:nvSpPr>
          <p:cNvPr id="20" name="AutoShape 20"/>
          <p:cNvSpPr/>
          <p:nvPr/>
        </p:nvSpPr>
        <p:spPr>
          <a:xfrm>
            <a:off x="1409368" y="701751"/>
            <a:ext cx="69238" cy="69238"/>
          </a:xfrm>
          <a:prstGeom prst="ellipse">
            <a:avLst/>
          </a:prstGeom>
          <a:solidFill>
            <a:schemeClr val="accent1">
              <a:alpha val="40000"/>
            </a:schemeClr>
          </a:solidFill>
        </p:spPr>
      </p:sp>
      <p:sp>
        <p:nvSpPr>
          <p:cNvPr id="21" name="AutoShape 21"/>
          <p:cNvSpPr/>
          <p:nvPr/>
        </p:nvSpPr>
        <p:spPr>
          <a:xfrm>
            <a:off x="1514545" y="697618"/>
            <a:ext cx="65594" cy="65594"/>
          </a:xfrm>
          <a:prstGeom prst="ellipse">
            <a:avLst/>
          </a:prstGeom>
          <a:solidFill>
            <a:schemeClr val="accent1">
              <a:alpha val="20000"/>
            </a:schemeClr>
          </a:solidFill>
        </p:spPr>
      </p:sp>
      <p:sp>
        <p:nvSpPr>
          <p:cNvPr id="22" name="TextBox 22"/>
          <p:cNvSpPr txBox="1"/>
          <p:nvPr/>
        </p:nvSpPr>
        <p:spPr>
          <a:xfrm>
            <a:off x="17044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新陈代谢概念及重要性</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AutoShape 23"/>
          <p:cNvSpPr/>
          <p:nvPr/>
        </p:nvSpPr>
        <p:spPr>
          <a:xfrm>
            <a:off x="10334625" y="3917442"/>
            <a:ext cx="993838" cy="2434495"/>
          </a:xfrm>
          <a:prstGeom prst="rect">
            <a:avLst/>
          </a:prstGeom>
          <a:solidFill>
            <a:schemeClr val="accent1">
              <a:alpha val="100000"/>
            </a:schemeClr>
          </a:solidFill>
        </p:spPr>
      </p:sp>
      <p:sp>
        <p:nvSpPr>
          <p:cNvPr id="24" name="AutoShape 24"/>
          <p:cNvSpPr/>
          <p:nvPr/>
        </p:nvSpPr>
        <p:spPr>
          <a:xfrm>
            <a:off x="6486155" y="1295907"/>
            <a:ext cx="993838" cy="2434495"/>
          </a:xfrm>
          <a:prstGeom prst="rect">
            <a:avLst/>
          </a:prstGeom>
          <a:solidFill>
            <a:schemeClr val="accent1">
              <a:lumMod val="75000"/>
              <a:alpha val="100000"/>
            </a:schemeClr>
          </a:solidFill>
        </p:spPr>
      </p:sp>
      <p:sp>
        <p:nvSpPr>
          <p:cNvPr id="25" name="AutoShape 25"/>
          <p:cNvSpPr/>
          <p:nvPr/>
        </p:nvSpPr>
        <p:spPr>
          <a:xfrm>
            <a:off x="1277409" y="1295907"/>
            <a:ext cx="5026343" cy="2434495"/>
          </a:xfrm>
          <a:prstGeom prst="rect">
            <a:avLst/>
          </a:prstGeom>
          <a:solidFill>
            <a:schemeClr val="accent1">
              <a:alpha val="100000"/>
            </a:schemeClr>
          </a:solidFill>
        </p:spPr>
      </p:sp>
      <p:sp>
        <p:nvSpPr>
          <p:cNvPr id="26" name="AutoShape 26"/>
          <p:cNvSpPr/>
          <p:nvPr/>
        </p:nvSpPr>
        <p:spPr>
          <a:xfrm>
            <a:off x="5125879" y="3917442"/>
            <a:ext cx="5026343" cy="2434495"/>
          </a:xfrm>
          <a:prstGeom prst="rect">
            <a:avLst/>
          </a:prstGeom>
          <a:solidFill>
            <a:schemeClr val="accent1">
              <a:lumMod val="75000"/>
              <a:alpha val="100000"/>
            </a:schemeClr>
          </a:solidFill>
        </p:spPr>
      </p:sp>
      <p:pic>
        <p:nvPicPr>
          <p:cNvPr id="27" name="Picture 27"/>
          <p:cNvPicPr>
            <a:picLocks noChangeAspect="1"/>
          </p:cNvPicPr>
          <p:nvPr/>
        </p:nvPicPr>
        <p:blipFill>
          <a:blip r:embed="rId2"/>
          <a:srcRect/>
          <a:stretch>
            <a:fillRect/>
          </a:stretch>
        </p:blipFill>
        <p:spPr>
          <a:xfrm>
            <a:off x="1267884" y="3917442"/>
            <a:ext cx="3668353" cy="2434495"/>
          </a:xfrm>
          <a:prstGeom prst="rect">
            <a:avLst/>
          </a:prstGeom>
        </p:spPr>
      </p:pic>
      <p:pic>
        <p:nvPicPr>
          <p:cNvPr id="28" name="Picture 28"/>
          <p:cNvPicPr>
            <a:picLocks noChangeAspect="1"/>
          </p:cNvPicPr>
          <p:nvPr/>
        </p:nvPicPr>
        <p:blipFill>
          <a:blip r:embed="rId3"/>
          <a:srcRect/>
          <a:stretch>
            <a:fillRect/>
          </a:stretch>
        </p:blipFill>
        <p:spPr>
          <a:xfrm>
            <a:off x="7660111" y="1295907"/>
            <a:ext cx="3668353" cy="2434495"/>
          </a:xfrm>
          <a:prstGeom prst="rect">
            <a:avLst/>
          </a:prstGeom>
        </p:spPr>
      </p:pic>
      <p:sp>
        <p:nvSpPr>
          <p:cNvPr id="29" name="TextBox 29"/>
          <p:cNvSpPr txBox="1"/>
          <p:nvPr/>
        </p:nvSpPr>
        <p:spPr>
          <a:xfrm>
            <a:off x="1796326" y="1693146"/>
            <a:ext cx="4050670"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rPr>
              <a:t>定义</a:t>
            </a:r>
            <a:endPar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sp>
        <p:nvSpPr>
          <p:cNvPr id="30" name="TextBox 30"/>
          <p:cNvSpPr txBox="1"/>
          <p:nvPr/>
        </p:nvSpPr>
        <p:spPr>
          <a:xfrm>
            <a:off x="1796326" y="2207632"/>
            <a:ext cx="4050670" cy="1087811"/>
          </a:xfrm>
          <a:prstGeom prst="rect">
            <a:avLst/>
          </a:prstGeom>
        </p:spPr>
        <p:txBody>
          <a:bodyPr vert="horz" wrap="square" lIns="66008" tIns="33052" rIns="66008" bIns="33052" rtlCol="0" anchor="t" anchorCtr="1">
            <a:normAutofit/>
          </a:bodyPr>
          <a:lstStyle/>
          <a:p>
            <a:pPr algn="ctr">
              <a:lnSpc>
                <a:spcPct val="140000"/>
              </a:lnSpc>
            </a:pPr>
            <a:r>
              <a:rPr lang="en-US" sz="1500">
                <a:solidFill>
                  <a:srgbClr val="FDFCFC">
                    <a:alpha val="100000"/>
                  </a:srgbClr>
                </a:solidFill>
                <a:latin typeface="微软雅黑" panose="020B0503020204020204" charset="-122"/>
                <a:ea typeface="微软雅黑" panose="020B0503020204020204" charset="-122"/>
                <a:cs typeface="微软雅黑" panose="020B0503020204020204" charset="-122"/>
              </a:rPr>
              <a:t>新陈代谢是生物体内维持生命活动所需的化学变化总称，包括物质代谢和能量代谢。</a:t>
            </a:r>
            <a:endParaRPr lang="en-US" sz="1500">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sp>
        <p:nvSpPr>
          <p:cNvPr id="31" name="TextBox 31"/>
          <p:cNvSpPr txBox="1"/>
          <p:nvPr/>
        </p:nvSpPr>
        <p:spPr>
          <a:xfrm>
            <a:off x="5572382" y="4300692"/>
            <a:ext cx="4050670"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rPr>
              <a:t>重要性</a:t>
            </a:r>
            <a:endPar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sp>
        <p:nvSpPr>
          <p:cNvPr id="32" name="TextBox 32"/>
          <p:cNvSpPr txBox="1"/>
          <p:nvPr/>
        </p:nvSpPr>
        <p:spPr>
          <a:xfrm>
            <a:off x="5572382" y="4815178"/>
            <a:ext cx="4050670" cy="1117070"/>
          </a:xfrm>
          <a:prstGeom prst="rect">
            <a:avLst/>
          </a:prstGeom>
        </p:spPr>
        <p:txBody>
          <a:bodyPr vert="horz" wrap="square" lIns="66008" tIns="33052" rIns="66008" bIns="33052" rtlCol="0" anchor="t" anchorCtr="1">
            <a:normAutofit/>
          </a:bodyPr>
          <a:lstStyle/>
          <a:p>
            <a:pPr algn="ctr">
              <a:lnSpc>
                <a:spcPct val="140000"/>
              </a:lnSpc>
            </a:pPr>
            <a:r>
              <a:rPr lang="en-US" sz="1500">
                <a:solidFill>
                  <a:srgbClr val="FDFCFC">
                    <a:alpha val="100000"/>
                  </a:srgbClr>
                </a:solidFill>
                <a:latin typeface="微软雅黑" panose="020B0503020204020204" charset="-122"/>
                <a:ea typeface="微软雅黑" panose="020B0503020204020204" charset="-122"/>
                <a:cs typeface="微软雅黑" panose="020B0503020204020204" charset="-122"/>
              </a:rPr>
              <a:t>新陈代谢是生命活动的基础，其正常运作对于维持人体健康至关重要。新陈代谢紊乱会导致多种疾病的发生。</a:t>
            </a:r>
            <a:endParaRPr lang="en-US" sz="1500">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33" name="图片 32" descr="龙康壮LOGO"/>
          <p:cNvPicPr>
            <a:picLocks noChangeAspect="1"/>
          </p:cNvPicPr>
          <p:nvPr/>
        </p:nvPicPr>
        <p:blipFill>
          <a:blip r:embed="rId4"/>
          <a:stretch>
            <a:fillRect/>
          </a:stretch>
        </p:blipFill>
        <p:spPr>
          <a:xfrm>
            <a:off x="76200" y="27305"/>
            <a:ext cx="513715" cy="602615"/>
          </a:xfrm>
          <a:prstGeom prst="rect">
            <a:avLst/>
          </a:prstGeom>
        </p:spPr>
      </p:pic>
      <p:sp>
        <p:nvSpPr>
          <p:cNvPr id="34" name="文本框 33"/>
          <p:cNvSpPr txBox="1"/>
          <p:nvPr/>
        </p:nvSpPr>
        <p:spPr>
          <a:xfrm>
            <a:off x="9663430" y="6452870"/>
            <a:ext cx="2527935" cy="368300"/>
          </a:xfrm>
          <a:prstGeom prst="rect">
            <a:avLst/>
          </a:prstGeom>
          <a:noFill/>
        </p:spPr>
        <p:txBody>
          <a:bodyPr wrap="square" rtlCol="0">
            <a:spAutoFit/>
          </a:bodyPr>
          <a:p>
            <a:r>
              <a:rPr lang="zh-CN" altLang="en-US"/>
              <a:t>柏维生物科技有限</a:t>
            </a:r>
            <a:r>
              <a:rPr lang="zh-CN" altLang="en-US"/>
              <a:t>公司</a:t>
            </a:r>
            <a:endParaRPr lang="zh-CN" altLang="en-US"/>
          </a:p>
        </p:txBody>
      </p:sp>
    </p:spTree>
  </p:cSld>
  <p:clrMapOvr>
    <a:masterClrMapping/>
  </p:clrMapOvr>
</p:sld>
</file>

<file path=ppt/tags/tag1.xml><?xml version="1.0" encoding="utf-8"?>
<p:tagLst xmlns:p="http://schemas.openxmlformats.org/presentationml/2006/main">
  <p:tag name="KSO_WM_DIAGRAM_VIRTUALLY_FRAME" val="{&quot;height&quot;:323.4005511811023,&quot;left&quot;:1.92,&quot;top&quot;:117.97551181102362,&quot;width&quot;:953.0244881889763}"/>
</p:tagLst>
</file>

<file path=ppt/tags/tag10.xml><?xml version="1.0" encoding="utf-8"?>
<p:tagLst xmlns:p="http://schemas.openxmlformats.org/presentationml/2006/main">
  <p:tag name="KSO_WM_DIAGRAM_VIRTUALLY_FRAME" val="{&quot;height&quot;:323.4005511811023,&quot;left&quot;:1.92,&quot;top&quot;:117.97551181102362,&quot;width&quot;:953.0244881889763}"/>
</p:tagLst>
</file>

<file path=ppt/tags/tag11.xml><?xml version="1.0" encoding="utf-8"?>
<p:tagLst xmlns:p="http://schemas.openxmlformats.org/presentationml/2006/main">
  <p:tag name="KSO_WM_DIAGRAM_VIRTUALLY_FRAME" val="{&quot;height&quot;:323.4005511811023,&quot;left&quot;:1.92,&quot;top&quot;:117.97551181102362,&quot;width&quot;:953.0244881889763}"/>
</p:tagLst>
</file>

<file path=ppt/tags/tag12.xml><?xml version="1.0" encoding="utf-8"?>
<p:tagLst xmlns:p="http://schemas.openxmlformats.org/presentationml/2006/main">
  <p:tag name="KSO_WM_DIAGRAM_VIRTUALLY_FRAME" val="{&quot;height&quot;:323.4005511811023,&quot;left&quot;:1.92,&quot;top&quot;:117.97551181102362,&quot;width&quot;:953.0244881889763}"/>
</p:tagLst>
</file>

<file path=ppt/tags/tag13.xml><?xml version="1.0" encoding="utf-8"?>
<p:tagLst xmlns:p="http://schemas.openxmlformats.org/presentationml/2006/main">
  <p:tag name="KSO_WM_DIAGRAM_VIRTUALLY_FRAME" val="{&quot;height&quot;:323.4005511811023,&quot;left&quot;:1.92,&quot;top&quot;:117.97551181102362,&quot;width&quot;:953.0244881889763}"/>
</p:tagLst>
</file>

<file path=ppt/tags/tag14.xml><?xml version="1.0" encoding="utf-8"?>
<p:tagLst xmlns:p="http://schemas.openxmlformats.org/presentationml/2006/main">
  <p:tag name="KSO_WM_DIAGRAM_VIRTUALLY_FRAME" val="{&quot;height&quot;:323.4005511811023,&quot;left&quot;:1.92,&quot;top&quot;:117.97551181102362,&quot;width&quot;:953.0244881889763}"/>
</p:tagLst>
</file>

<file path=ppt/tags/tag15.xml><?xml version="1.0" encoding="utf-8"?>
<p:tagLst xmlns:p="http://schemas.openxmlformats.org/presentationml/2006/main">
  <p:tag name="KSO_WM_DIAGRAM_VIRTUALLY_FRAME" val="{&quot;height&quot;:323.4005511811023,&quot;left&quot;:1.92,&quot;top&quot;:117.97551181102362,&quot;width&quot;:953.0244881889763}"/>
</p:tagLst>
</file>

<file path=ppt/tags/tag16.xml><?xml version="1.0" encoding="utf-8"?>
<p:tagLst xmlns:p="http://schemas.openxmlformats.org/presentationml/2006/main">
  <p:tag name="KSO_WM_DIAGRAM_VIRTUALLY_FRAME" val="{&quot;height&quot;:323.4005511811023,&quot;left&quot;:1.92,&quot;top&quot;:117.97551181102362,&quot;width&quot;:953.0244881889763}"/>
</p:tagLst>
</file>

<file path=ppt/tags/tag17.xml><?xml version="1.0" encoding="utf-8"?>
<p:tagLst xmlns:p="http://schemas.openxmlformats.org/presentationml/2006/main">
  <p:tag name="KSO_WM_DIAGRAM_VIRTUALLY_FRAME" val="{&quot;height&quot;:323.4005511811023,&quot;left&quot;:1.92,&quot;top&quot;:117.97551181102362,&quot;width&quot;:953.0244881889763}"/>
</p:tagLst>
</file>

<file path=ppt/tags/tag18.xml><?xml version="1.0" encoding="utf-8"?>
<p:tagLst xmlns:p="http://schemas.openxmlformats.org/presentationml/2006/main">
  <p:tag name="KSO_WM_DIAGRAM_VIRTUALLY_FRAME" val="{&quot;height&quot;:323.4005511811023,&quot;left&quot;:1.92,&quot;top&quot;:117.97551181102362,&quot;width&quot;:953.0244881889763}"/>
</p:tagLst>
</file>

<file path=ppt/tags/tag19.xml><?xml version="1.0" encoding="utf-8"?>
<p:tagLst xmlns:p="http://schemas.openxmlformats.org/presentationml/2006/main">
  <p:tag name="KSO_WM_DIAGRAM_VIRTUALLY_FRAME" val="{&quot;height&quot;:323.4005511811023,&quot;left&quot;:1.92,&quot;top&quot;:117.97551181102362,&quot;width&quot;:953.0244881889763}"/>
</p:tagLst>
</file>

<file path=ppt/tags/tag2.xml><?xml version="1.0" encoding="utf-8"?>
<p:tagLst xmlns:p="http://schemas.openxmlformats.org/presentationml/2006/main">
  <p:tag name="KSO_WM_DIAGRAM_VIRTUALLY_FRAME" val="{&quot;height&quot;:323.4005511811023,&quot;left&quot;:1.92,&quot;top&quot;:117.97551181102362,&quot;width&quot;:953.0244881889763}"/>
</p:tagLst>
</file>

<file path=ppt/tags/tag20.xml><?xml version="1.0" encoding="utf-8"?>
<p:tagLst xmlns:p="http://schemas.openxmlformats.org/presentationml/2006/main">
  <p:tag name="KSO_WM_DIAGRAM_VIRTUALLY_FRAME" val="{&quot;height&quot;:323.4005511811023,&quot;left&quot;:1.92,&quot;top&quot;:117.97551181102362,&quot;width&quot;:953.0244881889763}"/>
</p:tagLst>
</file>

<file path=ppt/tags/tag21.xml><?xml version="1.0" encoding="utf-8"?>
<p:tagLst xmlns:p="http://schemas.openxmlformats.org/presentationml/2006/main">
  <p:tag name="KSO_WM_DIAGRAM_VIRTUALLY_FRAME" val="{&quot;height&quot;:323.4005511811023,&quot;left&quot;:1.92,&quot;top&quot;:117.97551181102362,&quot;width&quot;:953.0244881889763}"/>
</p:tagLst>
</file>

<file path=ppt/tags/tag22.xml><?xml version="1.0" encoding="utf-8"?>
<p:tagLst xmlns:p="http://schemas.openxmlformats.org/presentationml/2006/main">
  <p:tag name="commondata" val="eyJoZGlkIjoiOWFjZmNhOTNmOTZkYjY1MDRlYjFlYmNjYWU4NGM0YmMifQ=="/>
</p:tagLst>
</file>

<file path=ppt/tags/tag3.xml><?xml version="1.0" encoding="utf-8"?>
<p:tagLst xmlns:p="http://schemas.openxmlformats.org/presentationml/2006/main">
  <p:tag name="KSO_WM_DIAGRAM_VIRTUALLY_FRAME" val="{&quot;height&quot;:323.4005511811023,&quot;left&quot;:1.92,&quot;top&quot;:117.97551181102362,&quot;width&quot;:953.0244881889763}"/>
</p:tagLst>
</file>

<file path=ppt/tags/tag4.xml><?xml version="1.0" encoding="utf-8"?>
<p:tagLst xmlns:p="http://schemas.openxmlformats.org/presentationml/2006/main">
  <p:tag name="KSO_WM_DIAGRAM_VIRTUALLY_FRAME" val="{&quot;height&quot;:323.4005511811023,&quot;left&quot;:1.92,&quot;top&quot;:117.97551181102362,&quot;width&quot;:953.0244881889763}"/>
</p:tagLst>
</file>

<file path=ppt/tags/tag5.xml><?xml version="1.0" encoding="utf-8"?>
<p:tagLst xmlns:p="http://schemas.openxmlformats.org/presentationml/2006/main">
  <p:tag name="KSO_WM_DIAGRAM_VIRTUALLY_FRAME" val="{&quot;height&quot;:323.4005511811023,&quot;left&quot;:1.92,&quot;top&quot;:117.97551181102362,&quot;width&quot;:953.0244881889763}"/>
</p:tagLst>
</file>

<file path=ppt/tags/tag6.xml><?xml version="1.0" encoding="utf-8"?>
<p:tagLst xmlns:p="http://schemas.openxmlformats.org/presentationml/2006/main">
  <p:tag name="KSO_WM_DIAGRAM_VIRTUALLY_FRAME" val="{&quot;height&quot;:323.4005511811023,&quot;left&quot;:1.92,&quot;top&quot;:117.97551181102362,&quot;width&quot;:953.0244881889763}"/>
</p:tagLst>
</file>

<file path=ppt/tags/tag7.xml><?xml version="1.0" encoding="utf-8"?>
<p:tagLst xmlns:p="http://schemas.openxmlformats.org/presentationml/2006/main">
  <p:tag name="KSO_WM_DIAGRAM_VIRTUALLY_FRAME" val="{&quot;height&quot;:323.4005511811023,&quot;left&quot;:1.92,&quot;top&quot;:117.97551181102362,&quot;width&quot;:953.0244881889763}"/>
</p:tagLst>
</file>

<file path=ppt/tags/tag8.xml><?xml version="1.0" encoding="utf-8"?>
<p:tagLst xmlns:p="http://schemas.openxmlformats.org/presentationml/2006/main">
  <p:tag name="KSO_WM_DIAGRAM_VIRTUALLY_FRAME" val="{&quot;height&quot;:323.4005511811023,&quot;left&quot;:1.92,&quot;top&quot;:117.97551181102362,&quot;width&quot;:953.0244881889763}"/>
</p:tagLst>
</file>

<file path=ppt/tags/tag9.xml><?xml version="1.0" encoding="utf-8"?>
<p:tagLst xmlns:p="http://schemas.openxmlformats.org/presentationml/2006/main">
  <p:tag name="KSO_WM_DIAGRAM_VIRTUALLY_FRAME" val="{&quot;height&quot;:323.4005511811023,&quot;left&quot;:1.92,&quot;top&quot;:117.97551181102362,&quot;width&quot;:953.0244881889763}"/>
</p:tagLst>
</file>

<file path=ppt/theme/theme1.xml><?xml version="1.0" encoding="utf-8"?>
<a:theme xmlns:a="http://schemas.openxmlformats.org/drawingml/2006/main" name="Office Theme">
  <a:themeElements>
    <a:clrScheme name="Office">
      <a:dk1>
        <a:srgbClr val="000000"/>
      </a:dk1>
      <a:lt1>
        <a:srgbClr val="ECF8EA"/>
      </a:lt1>
      <a:dk2>
        <a:srgbClr val="000000"/>
      </a:dk2>
      <a:lt2>
        <a:srgbClr val="C7E9BF"/>
      </a:lt2>
      <a:accent1>
        <a:srgbClr val="6CBE50"/>
      </a:accent1>
      <a:accent2>
        <a:srgbClr val="6CBE50"/>
      </a:accent2>
      <a:accent3>
        <a:srgbClr val="5AA83F"/>
      </a:accent3>
      <a:accent4>
        <a:srgbClr val="5A9745"/>
      </a:accent4>
      <a:accent5>
        <a:srgbClr val="498933"/>
      </a:accent5>
      <a:accent6>
        <a:srgbClr val="397C2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3699</Words>
  <Application>WPS 演示</Application>
  <PresentationFormat>On-screen Show (4:3)</PresentationFormat>
  <Paragraphs>423</Paragraphs>
  <Slides>33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Arial</vt:lpstr>
      <vt:lpstr>宋体</vt:lpstr>
      <vt:lpstr>Wingdings</vt:lpstr>
      <vt:lpstr>微软雅黑</vt:lpstr>
      <vt:lpstr>Arial</vt:lpstr>
      <vt:lpstr>Arial Unicode MS</vt:lpstr>
      <vt:lpstr>Calibri</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陈良先</cp:lastModifiedBy>
  <cp:revision>26</cp:revision>
  <dcterms:created xsi:type="dcterms:W3CDTF">2006-08-16T00:00:00Z</dcterms:created>
  <dcterms:modified xsi:type="dcterms:W3CDTF">2024-06-05T07:02:54Z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401059B1C3914560B564A7A15A4F92CC_12</vt:lpwstr>
  </property>
  <property fmtid="{D5CDD505-2E9C-101B-9397-08002B2CF9AE}" pid="3" name="KSOProductBuildVer">
    <vt:lpwstr>2052-12.1.0.16929</vt:lpwstr>
  </property>
</Properties>
</file>