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6" r:id="rId25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8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5.jpe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16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.png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6400" y="2362200"/>
            <a:ext cx="9339580" cy="122174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蛹虫草胶囊的功效与作用</a:t>
            </a:r>
            <a:endParaRPr lang="en-US" sz="60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85800"/>
            <a:ext cx="1813560" cy="2127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77400" y="6400800"/>
            <a:ext cx="2637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982796" y="3170591"/>
            <a:ext cx="5783287" cy="1172718"/>
            <a:chOff x="5982796" y="3170591"/>
            <a:chExt cx="5783287" cy="1172718"/>
          </a:xfrm>
        </p:grpSpPr>
        <p:sp>
          <p:nvSpPr>
            <p:cNvPr id="3" name="TextBox 3"/>
            <p:cNvSpPr txBox="1"/>
            <p:nvPr/>
          </p:nvSpPr>
          <p:spPr>
            <a:xfrm>
              <a:off x="5982796" y="3170591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与其他药物的联合应用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82796" y="3641126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蛹虫草胶囊可以与其他药物联合使用，产生协同作用，提高治疗效果。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982796" y="4823246"/>
            <a:ext cx="5783287" cy="1172718"/>
            <a:chOff x="5982796" y="4823246"/>
            <a:chExt cx="5783287" cy="1172718"/>
          </a:xfrm>
        </p:grpSpPr>
        <p:sp>
          <p:nvSpPr>
            <p:cNvPr id="6" name="TextBox 6"/>
            <p:cNvSpPr txBox="1"/>
            <p:nvPr/>
          </p:nvSpPr>
          <p:spPr>
            <a:xfrm>
              <a:off x="5982796" y="4823246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安全性与耐受性评估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82796" y="5293781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长期的临床观察显示，蛹虫草胶囊具有良好的安全性和耐受性，适合广大患者使用。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4805646" y="4913047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grpSp>
        <p:nvGrpSpPr>
          <p:cNvPr id="9" name="Group 9"/>
          <p:cNvGrpSpPr/>
          <p:nvPr/>
        </p:nvGrpSpPr>
        <p:grpSpPr>
          <a:xfrm rot="0">
            <a:off x="5982796" y="1521950"/>
            <a:ext cx="5687135" cy="1172718"/>
            <a:chOff x="5982796" y="1521950"/>
            <a:chExt cx="5687135" cy="1172718"/>
          </a:xfrm>
        </p:grpSpPr>
        <p:sp>
          <p:nvSpPr>
            <p:cNvPr id="10" name="TextBox 10"/>
            <p:cNvSpPr txBox="1"/>
            <p:nvPr/>
          </p:nvSpPr>
          <p:spPr>
            <a:xfrm>
              <a:off x="5982796" y="1521950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止咳化痰的显著疗效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982796" y="1992485"/>
              <a:ext cx="5687135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在多项临床研究中，蛹虫草胶囊被证实能够显著改善咳嗽和咳痰症状，提高患者的生活质量。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4805646" y="3272584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4805646" y="1611485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1457" y="1735931"/>
            <a:ext cx="3722789" cy="3981079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5014447" y="3486249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6" name="Freeform 16"/>
          <p:cNvSpPr/>
          <p:nvPr/>
        </p:nvSpPr>
        <p:spPr>
          <a:xfrm>
            <a:off x="5014447" y="1795508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7" name="Freeform 17"/>
          <p:cNvSpPr/>
          <p:nvPr/>
        </p:nvSpPr>
        <p:spPr>
          <a:xfrm>
            <a:off x="5026640" y="5128951"/>
            <a:ext cx="378428" cy="378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pic>
        <p:nvPicPr>
          <p:cNvPr id="18" name="Picture 18" descr="c:/users/administrator/desktop/柏维公司资料/包装盒/蛹虫草.jpg蛹虫草"/>
          <p:cNvPicPr>
            <a:picLocks noChangeAspect="1"/>
          </p:cNvPicPr>
          <p:nvPr/>
        </p:nvPicPr>
        <p:blipFill>
          <a:blip r:embed="rId2">
            <a:alphaModFix amt="100000"/>
          </a:blip>
          <a:srcRect t="696" b="696"/>
          <a:stretch>
            <a:fillRect/>
          </a:stretch>
        </p:blipFill>
        <p:spPr>
          <a:xfrm>
            <a:off x="641457" y="1883900"/>
            <a:ext cx="3722789" cy="367108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临床应用案例与效果评估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1" name="图片 40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363" y="3338766"/>
            <a:ext cx="9439275" cy="1610307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润肤防皱抗衰老作用阐述</a:t>
            </a:r>
            <a:endParaRPr lang="en-US" sz="45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32518" y="2021239"/>
            <a:ext cx="3326964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PingFang SC"/>
                <a:ea typeface="PingFang SC"/>
                <a:cs typeface="PingFang SC"/>
              </a:rPr>
              <a:t>03</a:t>
            </a:r>
            <a:endParaRPr lang="en-US" sz="84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PingFang SC"/>
              <a:ea typeface="PingFang SC"/>
              <a:cs typeface="PingFang SC"/>
            </a:endParaRPr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74882" y="1165346"/>
            <a:ext cx="5016408" cy="5733525"/>
          </a:xfrm>
          <a:prstGeom prst="parallelogram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0000"/>
          </a:blip>
          <a:srcRect l="25000" r="25000"/>
          <a:stretch>
            <a:fillRect/>
          </a:stretch>
        </p:blipFill>
        <p:spPr>
          <a:xfrm>
            <a:off x="161995" y="1165346"/>
            <a:ext cx="4300144" cy="5733525"/>
          </a:xfrm>
          <a:prstGeom prst="parallelogram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2221" y="1165346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多糖成分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908867" y="1360418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351619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633815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3810637" y="1233134"/>
            <a:ext cx="799698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221" y="1692114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蛹虫草含有丰富的多糖，这些多糖具有良好的保水性能，能有效锁住皮肤水分，增强皮肤弹性，从而起到润肤和防皱的作用。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32636" y="2904135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氨基酸和肽类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469283" y="3099207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3912035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194231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3249042" y="2971923"/>
            <a:ext cx="1102577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32636" y="3430903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蛹虫草中的氨基酸和肽类成分对皮肤具有极好的亲和性，易于被皮肤吸收。它们能够促进皮肤细胞的新陈代谢，修复受损皮肤组织，使皮肤更加光滑细腻。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31562" y="4642924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维生素和矿物质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3068208" y="4837996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510960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2793156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2878500" y="4710712"/>
            <a:ext cx="1115711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31562" y="5169692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蛹虫草还富含维生素和矿物质，这些营养成分能够滋养皮肤，抗氧化，延缓衰老，使皮肤保持年轻态。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蛹虫草中的美容成分分析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4" name="图片 43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29637" y="143487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3764381" y="156961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4" name="Connector 4"/>
          <p:cNvCxnSpPr/>
          <p:nvPr/>
        </p:nvCxnSpPr>
        <p:spPr>
          <a:xfrm>
            <a:off x="3948703" y="2073002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5"/>
          <p:cNvSpPr txBox="1"/>
          <p:nvPr/>
        </p:nvSpPr>
        <p:spPr>
          <a:xfrm>
            <a:off x="4406789" y="1220516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精准计量，方便服用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06789" y="1769156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蛹虫草胶囊通过精准计量，将有效成分浓缩于胶囊中，方便消费者服用。同时，胶囊剂型能够保护有效成分免受外界因素的破坏，确保功效的稳定发挥。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-545608" y="2453663"/>
            <a:ext cx="3870955" cy="387095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-344549" y="2654723"/>
            <a:ext cx="3468836" cy="3468836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3629637" y="3155196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3764381" y="3289940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1" name="Connector 11"/>
          <p:cNvCxnSpPr/>
          <p:nvPr/>
        </p:nvCxnSpPr>
        <p:spPr>
          <a:xfrm>
            <a:off x="3948703" y="3793327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2"/>
          <p:cNvSpPr txBox="1"/>
          <p:nvPr/>
        </p:nvSpPr>
        <p:spPr>
          <a:xfrm>
            <a:off x="4406789" y="2940841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缓释技术，持久作用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06789" y="3489481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采用先进的缓释技术，使蛹虫草中的有效成分在肠道内缓慢释放，保持血药浓度的稳定。这样能够使蛹虫草的美容成分持续作用于皮肤，发挥润肤防皱的长期效果。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3629637" y="487552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3764381" y="501026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6" name="Connector 16"/>
          <p:cNvCxnSpPr/>
          <p:nvPr/>
        </p:nvCxnSpPr>
        <p:spPr>
          <a:xfrm>
            <a:off x="3948703" y="5513651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4406789" y="4661166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配合其他成分，协同增效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06789" y="5209806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蛹虫草胶囊中往往还会添加其他具有美容功效的成分，如胶原蛋白、透明质酸等。这些成分能够与蛹虫草中的美容成分协同作用，增强润肤防皱效果。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胶囊如何助力润肤防皱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1" name="图片 40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1209188" y="1082466"/>
            <a:ext cx="0" cy="5775534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873196" y="1332346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88282" y="1447432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152036" y="1308906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-5400000">
            <a:off x="1919801" y="147390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2152036" y="306732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5400000">
            <a:off x="1919801" y="323232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2152036" y="482574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 rot="-5400000">
            <a:off x="1919801" y="4990741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2272111" y="1332346"/>
            <a:ext cx="8763000" cy="5543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临床研究支持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60628" y="2068171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多项临床研究表明，蛹虫草中的多糖、氨基酸等成分能够显著提高皮肤的水分含量，改善皮肤干燥、粗糙等问题。同时，这些成分还能够减少皱纹的深度和数量，使皮肤更加紧致有弹性。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92537" y="3112406"/>
            <a:ext cx="8763000" cy="5543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生物学机制解析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60628" y="3840062"/>
            <a:ext cx="8972550" cy="76353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从生物学机制来看，蛹虫草中的抗氧化成分能够清除体内的自由基，减少氧化应激反应对皮肤细胞的损伤。此外，蛹虫草还能够调节皮肤细胞的生长周期，促进皮肤细胞的更新和修复，从而延缓皮肤衰老的进程。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29113" y="4825747"/>
            <a:ext cx="8766979" cy="6445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用户反馈良好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60628" y="5562499"/>
            <a:ext cx="8972550" cy="7649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大量用户在使用蛹虫草胶囊后反馈，皮肤状况得到了明显改善，皱纹减少、肤色提亮、弹性增加等效果显著。这些实际案例为蛹虫草胶囊的抗衰老效果提供了有力的实证支持。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73196" y="306732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988282" y="318241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873196" y="482574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988282" y="494083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21" name="Group 21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抗衰老效果的科学依据与实证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3" name="图片 42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363" y="3338766"/>
            <a:ext cx="9439275" cy="1610307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保肺益肾养肝功能探讨</a:t>
            </a:r>
            <a:endParaRPr lang="en-US" sz="45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32518" y="2021239"/>
            <a:ext cx="3326964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PingFang SC"/>
                <a:ea typeface="PingFang SC"/>
                <a:cs typeface="PingFang SC"/>
              </a:rPr>
              <a:t>04</a:t>
            </a:r>
            <a:endParaRPr lang="en-US" sz="84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PingFang SC"/>
              <a:ea typeface="PingFang SC"/>
              <a:cs typeface="PingFang SC"/>
            </a:endParaRPr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50141" y="2021983"/>
            <a:ext cx="3939528" cy="3939528"/>
          </a:xfrm>
          <a:prstGeom prst="ellipse">
            <a:avLst/>
          </a:prstGeom>
          <a:solidFill>
            <a:schemeClr val="accent2">
              <a:lumMod val="60000"/>
              <a:lumOff val="40000"/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54963" y="2034175"/>
            <a:ext cx="5826389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蛹虫草含有多种活性成分，能够润肺止咳，减缓肺部干燥和不适感，有助于保持呼吸道湿润。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157583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润肺作用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530045"/>
            <a:ext cx="5826389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蛹虫草具有一定的抗炎效果，能够减轻肺部炎症反应，缓解呼吸道炎症症状，改善呼吸功能。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307170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抗炎作用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5118981"/>
            <a:ext cx="6018344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蛹虫草中的抗氧化物质可以清除肺部自由基，减少氧化应激损伤，保护肺细胞免受损害。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4963" y="4660638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抗氧化作用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 descr="c:/users/administrator/desktop/柏维公司资料/瓶子抠像/蛹虫草.png蛹虫草"/>
          <p:cNvPicPr>
            <a:picLocks noChangeAspect="1"/>
          </p:cNvPicPr>
          <p:nvPr/>
        </p:nvPicPr>
        <p:blipFill>
          <a:blip r:embed="rId2"/>
          <a:srcRect t="12508" b="12508"/>
          <a:stretch>
            <a:fillRect/>
          </a:stretch>
        </p:blipFill>
        <p:spPr>
          <a:xfrm>
            <a:off x="7620790" y="1981388"/>
            <a:ext cx="2887741" cy="2887741"/>
          </a:xfrm>
          <a:prstGeom prst="ellipse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663168" y="1482987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921648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0386775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8906663" y="1691796"/>
            <a:ext cx="426486" cy="426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4" name="Freeform 14"/>
          <p:cNvSpPr/>
          <p:nvPr/>
        </p:nvSpPr>
        <p:spPr>
          <a:xfrm>
            <a:off x="10639092" y="4837698"/>
            <a:ext cx="426194" cy="42619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Freeform 15"/>
          <p:cNvSpPr/>
          <p:nvPr/>
        </p:nvSpPr>
        <p:spPr>
          <a:xfrm>
            <a:off x="7137949" y="4833774"/>
            <a:ext cx="482811" cy="4828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16" name="Group 16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蛹虫草对肺部的保护作用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8" name="图片 37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蛹虫草被传统中医认为具有补肾壮阳的功效，能够改善肾功能，增强体力和精力。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补肾壮阳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6792" r="16792"/>
          <a:stretch>
            <a:fillRect/>
          </a:stretch>
        </p:blipFill>
        <p:spPr>
          <a:xfrm>
            <a:off x="5039938" y="1393187"/>
            <a:ext cx="2231507" cy="22315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保护肾脏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利尿作用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16667" r="16667"/>
          <a:stretch>
            <a:fillRect/>
          </a:stretch>
        </p:blipFill>
        <p:spPr>
          <a:xfrm>
            <a:off x="1358558" y="1454147"/>
            <a:ext cx="2231507" cy="2231507"/>
          </a:xfrm>
          <a:prstGeom prst="ellipse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蛹虫草中的活性成分可以减轻肾脏损伤，促进肾脏细胞的修复和再生，维护肾脏健康。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蛹虫草能够促进尿液排出，具有利尿作用，有助于清除体内代谢废物和毒素，减轻肾脏负担。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蛹虫草在益肾方面的效果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8" name="图片 47" descr="龙康壮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69578" y="3104315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4406217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6131145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6131145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4406217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591125" y="2215669"/>
            <a:ext cx="3280773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蛹虫草胶囊提供了丰富的营养成分，包括维生素、矿物质和氨基酸等，这些成分对肝脏的正常功能至关重要，能够帮助养肝。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7698" y="1707297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营养成分供应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935056" y="4494721"/>
            <a:ext cx="539810" cy="53981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  <a:close/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6659855" y="2769663"/>
            <a:ext cx="540068" cy="54006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4934927" y="2769663"/>
            <a:ext cx="540068" cy="54006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62" y="147228"/>
                </a:moveTo>
                <a:lnTo>
                  <a:pt x="304800" y="75419"/>
                </a:lnTo>
                <a:lnTo>
                  <a:pt x="304800" y="38100"/>
                </a:lnTo>
                <a:lnTo>
                  <a:pt x="0" y="38100"/>
                </a:lnTo>
                <a:lnTo>
                  <a:pt x="0" y="75305"/>
                </a:lnTo>
                <a:close/>
                <a:moveTo>
                  <a:pt x="152438" y="189347"/>
                </a:moveTo>
                <a:lnTo>
                  <a:pt x="0" y="117348"/>
                </a:lnTo>
                <a:lnTo>
                  <a:pt x="0" y="266700"/>
                </a:lnTo>
                <a:lnTo>
                  <a:pt x="304800" y="266700"/>
                </a:lnTo>
                <a:lnTo>
                  <a:pt x="304800" y="117577"/>
                </a:lnTo>
                <a:close/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12" name="Freeform 12"/>
          <p:cNvSpPr/>
          <p:nvPr/>
        </p:nvSpPr>
        <p:spPr>
          <a:xfrm>
            <a:off x="6659855" y="4494592"/>
            <a:ext cx="540068" cy="54006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13" name="TextBox 13"/>
          <p:cNvSpPr txBox="1"/>
          <p:nvPr/>
        </p:nvSpPr>
        <p:spPr>
          <a:xfrm>
            <a:off x="563125" y="4474254"/>
            <a:ext cx="3280773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胶囊中的蛹虫草提取物富含抗氧化物质，可以抵御自由基对肝脏的损害，保护肝细胞免受氧化应激的伤害。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9698" y="3965882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抗氧化保护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69424" y="2215669"/>
            <a:ext cx="3280773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肝脏是体内重要的解毒器官，蛹虫草胶囊中的成分能够协助肝脏更有效地排除有害物质，从而减轻肝脏负担，达到护肝效果。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285997" y="1707297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促进解毒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241424" y="4474254"/>
            <a:ext cx="3280773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良好的血液循环对肝脏健康至关重要，蛹虫草胶囊中的某些成分可能有助于促进血液循环，包括改善肝脏的微循环，从而支持肝脏功能。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257997" y="3965882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改善循环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797858" y="3605801"/>
            <a:ext cx="518508" cy="51850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7150" y="114300"/>
                </a:moveTo>
                <a:lnTo>
                  <a:pt x="0" y="171450"/>
                </a:lnTo>
                <a:lnTo>
                  <a:pt x="114300" y="285750"/>
                </a:lnTo>
                <a:lnTo>
                  <a:pt x="304800" y="95250"/>
                </a:lnTo>
                <a:lnTo>
                  <a:pt x="247650" y="38100"/>
                </a:lnTo>
                <a:lnTo>
                  <a:pt x="114300" y="1714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20" name="Group 20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如何通过胶囊养肝护肝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2" name="图片 41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363" y="3338766"/>
            <a:ext cx="9439275" cy="1610307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改善睡眠、增强免疫力及心血管功能</a:t>
            </a:r>
            <a:endParaRPr lang="en-US" sz="45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32518" y="2021239"/>
            <a:ext cx="3326964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PingFang SC"/>
                <a:ea typeface="PingFang SC"/>
                <a:cs typeface="PingFang SC"/>
              </a:rPr>
              <a:t>05</a:t>
            </a:r>
            <a:endParaRPr lang="en-US" sz="84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PingFang SC"/>
              <a:ea typeface="PingFang SC"/>
              <a:cs typeface="PingFang SC"/>
            </a:endParaRPr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20184" y="1664440"/>
            <a:ext cx="5507355" cy="343281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3">
                    <a:lumMod val="50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蛹虫草胶囊基本介绍</a:t>
            </a:r>
            <a:endParaRPr lang="en-US" sz="2400">
              <a:solidFill>
                <a:schemeClr val="accent3">
                  <a:lumMod val="50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3">
                    <a:lumMod val="50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止咳化痰功效分析</a:t>
            </a:r>
            <a:endParaRPr lang="en-US" sz="2400">
              <a:solidFill>
                <a:schemeClr val="accent3">
                  <a:lumMod val="50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3">
                    <a:lumMod val="50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润肤防皱抗衰老作用阐述</a:t>
            </a:r>
            <a:endParaRPr lang="en-US" sz="2400">
              <a:solidFill>
                <a:schemeClr val="accent3">
                  <a:lumMod val="50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3">
                    <a:lumMod val="50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保肺益肾养肝功能探讨</a:t>
            </a:r>
            <a:endParaRPr lang="en-US" sz="2400">
              <a:solidFill>
                <a:schemeClr val="accent3">
                  <a:lumMod val="50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3">
                    <a:lumMod val="50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改善睡眠、增强免疫力及心血管功能</a:t>
            </a:r>
            <a:endParaRPr lang="en-US" sz="2400">
              <a:solidFill>
                <a:schemeClr val="accent3">
                  <a:lumMod val="50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3">
                    <a:lumMod val="50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蛹虫草胶囊使用指南与注意事项</a:t>
            </a:r>
            <a:endParaRPr lang="en-US" sz="2400">
              <a:solidFill>
                <a:schemeClr val="accent3">
                  <a:lumMod val="50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0359" y="1391165"/>
            <a:ext cx="3354206" cy="15487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84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Songti SC"/>
                <a:ea typeface="Songti SC"/>
                <a:cs typeface="Songti SC"/>
              </a:rPr>
              <a:t>目录</a:t>
            </a:r>
            <a:endParaRPr lang="en-US" sz="8400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Songti SC"/>
              <a:ea typeface="Songti SC"/>
              <a:cs typeface="Songti SC"/>
            </a:endParaRPr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177564" y="2255615"/>
            <a:ext cx="3902678" cy="3182683"/>
            <a:chOff x="7177564" y="2255615"/>
            <a:chExt cx="3902678" cy="3182683"/>
          </a:xfrm>
        </p:grpSpPr>
        <p:sp>
          <p:nvSpPr>
            <p:cNvPr id="3" name="Freeform 3"/>
            <p:cNvSpPr/>
            <p:nvPr/>
          </p:nvSpPr>
          <p:spPr>
            <a:xfrm>
              <a:off x="7177564" y="2255615"/>
              <a:ext cx="3902678" cy="2368105"/>
            </a:xfrm>
            <a:custGeom>
              <a:avLst/>
              <a:gdLst/>
              <a:ahLst/>
              <a:cxnLst/>
              <a:rect l="l" t="t" r="r" b="b"/>
              <a:pathLst>
                <a:path w="1214" h="735">
                  <a:moveTo>
                    <a:pt x="0" y="735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1201" y="0"/>
                    <a:pt x="1214" y="12"/>
                    <a:pt x="1214" y="27"/>
                  </a:cubicBezTo>
                  <a:cubicBezTo>
                    <a:pt x="1214" y="735"/>
                    <a:pt x="1214" y="735"/>
                    <a:pt x="1214" y="735"/>
                  </a:cubicBezTo>
                  <a:lnTo>
                    <a:pt x="0" y="735"/>
                  </a:lnTo>
                  <a:close/>
                </a:path>
              </a:pathLst>
            </a:custGeom>
            <a:solidFill>
              <a:schemeClr val="dk1">
                <a:lumMod val="75000"/>
                <a:lumOff val="25000"/>
                <a:alpha val="100000"/>
              </a:scheme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7177564" y="4623721"/>
              <a:ext cx="3902678" cy="355282"/>
            </a:xfrm>
            <a:custGeom>
              <a:avLst/>
              <a:gdLst/>
              <a:ahLst/>
              <a:cxnLst/>
              <a:rect l="l" t="t" r="r" b="b"/>
              <a:pathLst>
                <a:path w="1214" h="110">
                  <a:moveTo>
                    <a:pt x="1186" y="110"/>
                  </a:moveTo>
                  <a:cubicBezTo>
                    <a:pt x="27" y="110"/>
                    <a:pt x="27" y="110"/>
                    <a:pt x="27" y="110"/>
                  </a:cubicBezTo>
                  <a:cubicBezTo>
                    <a:pt x="12" y="110"/>
                    <a:pt x="0" y="97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14" y="82"/>
                    <a:pt x="1214" y="82"/>
                    <a:pt x="1214" y="82"/>
                  </a:cubicBezTo>
                  <a:cubicBezTo>
                    <a:pt x="1214" y="97"/>
                    <a:pt x="1201" y="110"/>
                    <a:pt x="1186" y="110"/>
                  </a:cubicBezTo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8505349" y="4965287"/>
              <a:ext cx="1307592" cy="473011"/>
            </a:xfrm>
            <a:custGeom>
              <a:avLst/>
              <a:gdLst/>
              <a:ahLst/>
              <a:cxnLst/>
              <a:rect l="l" t="t" r="r" b="b"/>
              <a:pathLst>
                <a:path w="962" h="348">
                  <a:moveTo>
                    <a:pt x="0" y="348"/>
                  </a:moveTo>
                  <a:lnTo>
                    <a:pt x="0" y="313"/>
                  </a:lnTo>
                  <a:lnTo>
                    <a:pt x="113" y="299"/>
                  </a:lnTo>
                  <a:lnTo>
                    <a:pt x="191" y="0"/>
                  </a:lnTo>
                  <a:lnTo>
                    <a:pt x="770" y="0"/>
                  </a:lnTo>
                  <a:lnTo>
                    <a:pt x="851" y="299"/>
                  </a:lnTo>
                  <a:lnTo>
                    <a:pt x="962" y="313"/>
                  </a:lnTo>
                  <a:lnTo>
                    <a:pt x="962" y="348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9144095" y="2311241"/>
              <a:ext cx="41815" cy="41148"/>
            </a:xfrm>
            <a:prstGeom prst="ellipse">
              <a:avLst/>
            </a:prstGeom>
            <a:solidFill>
              <a:srgbClr val="E9E9E9">
                <a:alpha val="100000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7296626" y="2410111"/>
              <a:ext cx="3660267" cy="2059686"/>
            </a:xfrm>
            <a:prstGeom prst="rect">
              <a:avLst/>
            </a:prstGeom>
            <a:solidFill>
              <a:srgbClr val="89C9E5">
                <a:alpha val="100000"/>
              </a:srgb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8752904" y="4965287"/>
              <a:ext cx="815435" cy="75152"/>
            </a:xfrm>
            <a:custGeom>
              <a:avLst/>
              <a:gdLst/>
              <a:ahLst/>
              <a:cxnLst/>
              <a:rect l="l" t="t" r="r" b="b"/>
              <a:pathLst>
                <a:path w="600" h="55">
                  <a:moveTo>
                    <a:pt x="588" y="0"/>
                  </a:moveTo>
                  <a:lnTo>
                    <a:pt x="9" y="0"/>
                  </a:lnTo>
                  <a:lnTo>
                    <a:pt x="0" y="55"/>
                  </a:lnTo>
                  <a:lnTo>
                    <a:pt x="600" y="55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300" t="28655" r="23760" b="-1788"/>
          <a:stretch>
            <a:fillRect/>
          </a:stretch>
        </p:blipFill>
        <p:spPr>
          <a:xfrm>
            <a:off x="7299580" y="2336436"/>
            <a:ext cx="3688954" cy="2211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96621" y="2336436"/>
            <a:ext cx="3691914" cy="2156527"/>
          </a:xfrm>
          <a:prstGeom prst="rect">
            <a:avLst/>
          </a:prstGeom>
        </p:spPr>
      </p:pic>
      <p:pic>
        <p:nvPicPr>
          <p:cNvPr id="11" name="Picture 11" descr="c:/users/administrator/desktop/柏维公司资料/包装瓶/蛹虫草.jpg蛹虫草"/>
          <p:cNvPicPr>
            <a:picLocks noChangeAspect="1"/>
          </p:cNvPicPr>
          <p:nvPr/>
        </p:nvPicPr>
        <p:blipFill>
          <a:blip r:embed="rId4"/>
          <a:srcRect t="20988" b="20988"/>
          <a:stretch>
            <a:fillRect/>
          </a:stretch>
        </p:blipFill>
        <p:spPr>
          <a:xfrm>
            <a:off x="7290803" y="2336436"/>
            <a:ext cx="3716519" cy="215652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3" name="AutoShape 1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蛹虫草胶囊改善睡眠质量研究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4" name="Freeform 34"/>
          <p:cNvSpPr/>
          <p:nvPr/>
        </p:nvSpPr>
        <p:spPr>
          <a:xfrm rot="5400000">
            <a:off x="799768" y="1650340"/>
            <a:ext cx="399002" cy="399002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5" name="Freeform 35"/>
          <p:cNvSpPr/>
          <p:nvPr/>
        </p:nvSpPr>
        <p:spPr>
          <a:xfrm rot="5400000">
            <a:off x="799768" y="3220888"/>
            <a:ext cx="399002" cy="399002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36" name="Freeform 36"/>
          <p:cNvSpPr/>
          <p:nvPr/>
        </p:nvSpPr>
        <p:spPr>
          <a:xfrm rot="5400000">
            <a:off x="799768" y="4829994"/>
            <a:ext cx="399002" cy="399002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37" name="TextBox 37"/>
          <p:cNvSpPr txBox="1"/>
          <p:nvPr/>
        </p:nvSpPr>
        <p:spPr>
          <a:xfrm>
            <a:off x="1347399" y="1527861"/>
            <a:ext cx="2426717" cy="59892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临床试验证明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347399" y="2055334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通过多项双盲随机对照试验，证实蛹虫草胶囊能够显著缩短入睡时间，延长睡眠时间，提高睡眠效率。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347399" y="3125631"/>
            <a:ext cx="2426717" cy="558203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025" b="1">
                <a:solidFill>
                  <a:schemeClr val="accen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作用机制解析</a:t>
            </a:r>
            <a:endParaRPr lang="en-US" sz="2025" b="1">
              <a:solidFill>
                <a:schemeClr val="accen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47399" y="3606674"/>
            <a:ext cx="4970070" cy="79656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蛹虫草胶囊中的活性成分能够调节人体内分泌系统，促进松果体分泌褪黑素，从而改善睡眠质量。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347399" y="4694015"/>
            <a:ext cx="2426717" cy="59892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025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安全性评价</a:t>
            </a:r>
            <a:endParaRPr lang="en-US" sz="2025" b="1">
              <a:solidFill>
                <a:schemeClr val="accent3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347399" y="5215780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长期使用蛹虫草胶囊无明显副作用，适合各年龄段人群使用。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3" name="图片 42" descr="龙康壮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70003" y="1095611"/>
            <a:ext cx="5251994" cy="5251994"/>
          </a:xfrm>
          <a:prstGeom prst="ellipse">
            <a:avLst/>
          </a:prstGeom>
          <a:gradFill>
            <a:gsLst>
              <a:gs pos="0">
                <a:schemeClr val="accent2">
                  <a:alpha val="40000"/>
                  <a:lumMod val="60000"/>
                  <a:lumOff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3637982" y="1263590"/>
            <a:ext cx="4916037" cy="4916037"/>
          </a:xfrm>
          <a:prstGeom prst="ellipse">
            <a:avLst/>
          </a:prstGeom>
          <a:solidFill>
            <a:schemeClr val="l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282803" y="1908411"/>
            <a:ext cx="3626394" cy="362639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5" name="Picture 5" descr="c:/users/administrator/desktop/柏维公司资料/包装盒/蛹虫草.jpg蛹虫草"/>
          <p:cNvPicPr>
            <a:picLocks noChangeAspect="1"/>
          </p:cNvPicPr>
          <p:nvPr/>
        </p:nvPicPr>
        <p:blipFill>
          <a:blip r:embed="rId2"/>
          <a:srcRect t="6" b="6"/>
          <a:stretch>
            <a:fillRect/>
          </a:stretch>
        </p:blipFill>
        <p:spPr>
          <a:xfrm>
            <a:off x="4796012" y="2421620"/>
            <a:ext cx="2599976" cy="2599976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7568742" y="1485755"/>
            <a:ext cx="845312" cy="8453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150292" y="3006344"/>
            <a:ext cx="845312" cy="8453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641893" y="4903343"/>
            <a:ext cx="845312" cy="8453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7725002" y="1690784"/>
            <a:ext cx="532790" cy="43525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3382144" y="3262579"/>
            <a:ext cx="381610" cy="38161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7866091" y="5133975"/>
            <a:ext cx="396240" cy="38404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539110" y="317235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免疫力提升实证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6662" y="1612351"/>
            <a:ext cx="222741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蛹虫草胶囊中的有效成分具有抗炎、抗氧化作用，能够减轻炎症反应，保护免疫细胞免受氧化损伤。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6662" y="1063099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抗炎抗氧化作用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46662" y="397721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预防感染疾病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6662" y="4535996"/>
            <a:ext cx="222741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长期服用蛹虫草胶囊可降低感冒、咳嗽等常见感染性疾病的发病率，缩短病程。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9110" y="3796745"/>
            <a:ext cx="222741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蛹虫草胶囊能够增强人体免疫细胞的活性，提高免疫球蛋白的水平，从而全面提升机体免疫力。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Group 18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提升免疫力的具体表现与机制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0" name="图片 39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1837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94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376738" y="3721608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771733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2638" b="2638"/>
          <a:stretch>
            <a:fillRect/>
          </a:stretch>
        </p:blipFill>
        <p:spPr>
          <a:xfrm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2638" b="2638"/>
          <a:stretch>
            <a:fillRect/>
          </a:stretch>
        </p:blipFill>
        <p:spPr>
          <a:xfrm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2638" b="2638"/>
          <a:stretch>
            <a:fillRect/>
          </a:stretch>
        </p:blipFill>
        <p:spPr>
          <a:xfrm>
            <a:off x="7771733" y="3721608"/>
            <a:ext cx="3394942" cy="21438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9" name="AutoShape 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对心血管功能的积极影响及案例分享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81837" y="160486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血压调控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90562" y="2039620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蛹虫草胶囊能够调节血压，降低高血压患者的收缩压和舒张压，减少心脑血管事件的发生。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376833" y="3748751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血脂改善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485558" y="4183504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 lnSpcReduction="20000"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蛹虫草胶囊中的某些成分能够降低血脂水平，尤其是甘油三酯和低密度脂蛋白胆固醇，预防动脉粥样硬化的发生。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771733" y="160486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案例分享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880459" y="2039620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 lnSpcReduction="20000"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许多患者在服用蛹虫草胶囊后，心血管功能得到明显改善，如胸闷、心悸等症状减轻或消失，生活质量显著提高。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" name="图片 35" descr="龙康壮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5995" y="3741761"/>
            <a:ext cx="4543425" cy="5048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25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感谢观看</a:t>
            </a:r>
            <a:endParaRPr lang="en-US" sz="2025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67038" y="2134008"/>
            <a:ext cx="6257925" cy="19431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THANKS</a:t>
            </a:r>
            <a:endParaRPr lang="en-US" sz="96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3" name="Picture 3" descr="C:/Users/Administrator/Desktop/柏维公司资料/包装盒/蛹虫草.jpg蛹虫草"/>
          <p:cNvPicPr>
            <a:picLocks noChangeAspect="1"/>
          </p:cNvPicPr>
          <p:nvPr/>
        </p:nvPicPr>
        <p:blipFill>
          <a:blip r:embed="rId2">
            <a:alphaModFix amt="70000"/>
          </a:blip>
          <a:srcRect t="2" b="2"/>
          <a:stretch>
            <a:fillRect/>
          </a:stretch>
        </p:blipFill>
        <p:spPr>
          <a:xfrm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935912" y="5095961"/>
            <a:ext cx="993758" cy="993758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899336" y="5251464"/>
            <a:ext cx="979144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74571" y="5019816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蛹虫草胶囊作为蛹虫草的一种现代制剂形式，融合了传统智慧与现代科技，为人们提供了更为便捷、高效的保健选择。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935912" y="1819581"/>
            <a:ext cx="993758" cy="993758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926142" y="1987276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74571" y="1819581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蛹虫草是一种传统的中草药，具有悠久的历史，被广泛应用于中医保健领域。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926142" y="3625466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096000" y="3521834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近年来，随着人们对健康的关注度不断提高，蛹虫草的药用价值逐渐得到更深入的挖掘和研究。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Group 13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4" name="AutoShape 1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蛹虫草背景知识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5" name="图片 34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363" y="3338766"/>
            <a:ext cx="9439275" cy="1610307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蛹虫草胶囊基本介绍</a:t>
            </a:r>
            <a:endParaRPr lang="en-US" sz="45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32518" y="2021239"/>
            <a:ext cx="3326964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PingFang SC"/>
                <a:ea typeface="PingFang SC"/>
                <a:cs typeface="PingFang SC"/>
              </a:rPr>
              <a:t>01</a:t>
            </a:r>
            <a:endParaRPr lang="en-US" sz="84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PingFang SC"/>
              <a:ea typeface="PingFang SC"/>
              <a:cs typeface="PingFang SC"/>
            </a:endParaRPr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122" r="18122"/>
          <a:stretch>
            <a:fillRect/>
          </a:stretch>
        </p:blipFill>
        <p:spPr>
          <a:xfrm>
            <a:off x="6416218" y="1873250"/>
            <a:ext cx="2285143" cy="24396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6341" b="16341"/>
          <a:stretch>
            <a:fillRect/>
          </a:stretch>
        </p:blipFill>
        <p:spPr>
          <a:xfrm>
            <a:off x="705451" y="1873250"/>
            <a:ext cx="2286000" cy="23083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8724" r="18724"/>
          <a:stretch>
            <a:fillRect/>
          </a:stretch>
        </p:blipFill>
        <p:spPr>
          <a:xfrm>
            <a:off x="9265251" y="1892300"/>
            <a:ext cx="2271183" cy="2420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7846" r="17846"/>
          <a:stretch>
            <a:fillRect/>
          </a:stretch>
        </p:blipFill>
        <p:spPr>
          <a:xfrm>
            <a:off x="3571418" y="1892300"/>
            <a:ext cx="2266949" cy="242062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416218" y="3460761"/>
            <a:ext cx="2285143" cy="745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416218" y="4197615"/>
            <a:ext cx="2288381" cy="2112169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571418" y="3460761"/>
            <a:ext cx="2285429" cy="85215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3571418" y="4206759"/>
            <a:ext cx="2288096" cy="2103025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9265251" y="3460761"/>
            <a:ext cx="2286000" cy="745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9265251" y="4204473"/>
            <a:ext cx="2286000" cy="2105311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</p:spPr>
      </p:sp>
      <p:grpSp>
        <p:nvGrpSpPr>
          <p:cNvPr id="12" name="Group 12"/>
          <p:cNvGrpSpPr/>
          <p:nvPr/>
        </p:nvGrpSpPr>
        <p:grpSpPr>
          <a:xfrm rot="0">
            <a:off x="705451" y="3460761"/>
            <a:ext cx="2286000" cy="2849023"/>
            <a:chOff x="705451" y="3460761"/>
            <a:chExt cx="2286000" cy="2849023"/>
          </a:xfrm>
        </p:grpSpPr>
        <p:sp>
          <p:nvSpPr>
            <p:cNvPr id="13" name="AutoShape 13"/>
            <p:cNvSpPr/>
            <p:nvPr/>
          </p:nvSpPr>
          <p:spPr>
            <a:xfrm>
              <a:off x="705451" y="3460761"/>
              <a:ext cx="2286000" cy="88392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05451" y="4206759"/>
              <a:ext cx="2286000" cy="2103025"/>
            </a:xfrm>
            <a:prstGeom prst="rect">
              <a:avLst/>
            </a:prstGeom>
            <a:solidFill>
              <a:schemeClr val="accent1">
                <a:lumMod val="50000"/>
                <a:alpha val="100000"/>
              </a:scheme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05451" y="3461492"/>
            <a:ext cx="2287905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71418" y="3467100"/>
            <a:ext cx="2287905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265251" y="3471017"/>
            <a:ext cx="2287905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Group 18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胶囊制剂的优势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756455" y="4477571"/>
            <a:ext cx="2164942" cy="1552257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胶囊制剂能够准确控制药物剂量，确保用药的安全性和有效性。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628568" y="4477571"/>
            <a:ext cx="2164942" cy="1552257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 fontScale="90000"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胶囊外壳能够保护药物成分免受外界环境的影响，从而确保药效的稳定。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466794" y="4477571"/>
            <a:ext cx="2164942" cy="1552257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胶囊剂携带方便，使用简单，适合现代快节奏的生活方式。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9318371" y="4477571"/>
            <a:ext cx="2164942" cy="1552257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胶囊剂型能够减缓药物释放速度，使药效更加持久。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416218" y="3461492"/>
            <a:ext cx="2287905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5" name="图片 44" descr="龙康壮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4679004" y="2401236"/>
            <a:ext cx="2799547" cy="2789959"/>
          </a:xfrm>
          <a:prstGeom prst="rect">
            <a:avLst/>
          </a:prstGeom>
          <a:solidFill>
            <a:schemeClr val="lt1">
              <a:alpha val="51000"/>
            </a:schemeClr>
          </a:solidFill>
          <a:ln w="28575">
            <a:solidFill>
              <a:schemeClr val="accent2">
                <a:alpha val="51000"/>
              </a:schemeClr>
            </a:solidFill>
            <a:prstDash val="solid"/>
          </a:ln>
        </p:spPr>
      </p:sp>
      <p:sp>
        <p:nvSpPr>
          <p:cNvPr id="3" name="TextBox 3"/>
          <p:cNvSpPr txBox="1"/>
          <p:nvPr/>
        </p:nvSpPr>
        <p:spPr>
          <a:xfrm>
            <a:off x="575049" y="2110528"/>
            <a:ext cx="3324353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蛹虫草胶囊定位于中高端保健品市场，以满足消费者对高品质生活的追求。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7375" r="17375"/>
          <a:stretch>
            <a:fillRect/>
          </a:stretch>
        </p:blipFill>
        <p:spPr>
          <a:xfrm>
            <a:off x="4284507" y="2196060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41641" y="2196060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5708" r="15708"/>
          <a:stretch>
            <a:fillRect/>
          </a:stretch>
        </p:blipFill>
        <p:spPr>
          <a:xfrm>
            <a:off x="4284507" y="4288263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41641" y="4288263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8" name="TextBox 8"/>
          <p:cNvSpPr txBox="1"/>
          <p:nvPr/>
        </p:nvSpPr>
        <p:spPr>
          <a:xfrm>
            <a:off x="653186" y="4288263"/>
            <a:ext cx="3324353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蛹虫草胶囊凭借其独特的功效和制剂优势，在竞争激烈的保健品市场中脱颖而出，成为消费者的优选之一。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3483" y="2110528"/>
            <a:ext cx="3337912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该产品主要针对注重健康、追求天然无副作用保健方式的消费群体。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91168" y="4288263"/>
            <a:ext cx="3337912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随着健康观念的普及和消费者对保健品认知的提升，蛹虫草胶囊的市场前景广阔，具有巨大的发展潜力。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Group 11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蛹虫草胶囊市场定位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3" name="图片 32" descr="龙康壮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363" y="3338766"/>
            <a:ext cx="9439275" cy="1610307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STKaiti"/>
                <a:ea typeface="STKaiti"/>
                <a:cs typeface="STKaiti"/>
              </a:rPr>
              <a:t>止咳化痰功效分析</a:t>
            </a:r>
            <a:endParaRPr lang="en-US" sz="45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STKaiti"/>
              <a:ea typeface="STKaiti"/>
              <a:cs typeface="STKait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32518" y="2021239"/>
            <a:ext cx="3326964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PingFang SC"/>
                <a:ea typeface="PingFang SC"/>
                <a:cs typeface="PingFang SC"/>
              </a:rPr>
              <a:t>02</a:t>
            </a:r>
            <a:endParaRPr lang="en-US" sz="84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PingFang SC"/>
              <a:ea typeface="PingFang SC"/>
              <a:cs typeface="PingFang SC"/>
            </a:endParaRPr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/users/administrator/desktop/柏维公司资料/包装瓶/蛹虫草.jpg蛹虫草"/>
          <p:cNvPicPr>
            <a:picLocks noChangeAspect="1"/>
          </p:cNvPicPr>
          <p:nvPr/>
        </p:nvPicPr>
        <p:blipFill>
          <a:blip r:embed="rId2">
            <a:alphaModFix amt="100000"/>
          </a:blip>
          <a:srcRect t="2" b="2"/>
          <a:stretch>
            <a:fillRect/>
          </a:stretch>
        </p:blipFill>
        <p:spPr>
          <a:xfrm>
            <a:off x="7092557" y="1559288"/>
            <a:ext cx="4492828" cy="4492828"/>
          </a:xfrm>
          <a:prstGeom prst="roundRect">
            <a:avLst/>
          </a:prstGeom>
        </p:spPr>
      </p:pic>
      <p:sp>
        <p:nvSpPr>
          <p:cNvPr id="3" name="Freeform 3"/>
          <p:cNvSpPr/>
          <p:nvPr>
            <p:custDataLst>
              <p:tags r:id="rId3"/>
            </p:custDataLst>
          </p:nvPr>
        </p:nvSpPr>
        <p:spPr>
          <a:xfrm>
            <a:off x="539110" y="148837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4" name="TextBox 4"/>
          <p:cNvSpPr txBox="1"/>
          <p:nvPr>
            <p:custDataLst>
              <p:tags r:id="rId4"/>
            </p:custDataLst>
          </p:nvPr>
        </p:nvSpPr>
        <p:spPr>
          <a:xfrm>
            <a:off x="739477" y="137065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Freeform 5"/>
          <p:cNvSpPr/>
          <p:nvPr>
            <p:custDataLst>
              <p:tags r:id="rId5"/>
            </p:custDataLst>
          </p:nvPr>
        </p:nvSpPr>
        <p:spPr>
          <a:xfrm>
            <a:off x="539110" y="320584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6" name="TextBox 6"/>
          <p:cNvSpPr txBox="1"/>
          <p:nvPr>
            <p:custDataLst>
              <p:tags r:id="rId6"/>
            </p:custDataLst>
          </p:nvPr>
        </p:nvSpPr>
        <p:spPr>
          <a:xfrm>
            <a:off x="739477" y="308812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>
            <p:custDataLst>
              <p:tags r:id="rId7"/>
            </p:custDataLst>
          </p:nvPr>
        </p:nvSpPr>
        <p:spPr>
          <a:xfrm>
            <a:off x="539110" y="4984278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>
            <p:custDataLst>
              <p:tags r:id="rId8"/>
            </p:custDataLst>
          </p:nvPr>
        </p:nvSpPr>
        <p:spPr>
          <a:xfrm>
            <a:off x="739477" y="4866556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9"/>
            </p:custDataLst>
          </p:nvPr>
        </p:nvSpPr>
        <p:spPr>
          <a:xfrm>
            <a:off x="2248535" y="1715158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蛹虫草含有多种生物碱、多糖和甾醇类化合物，这些活性成分能够有效抑制呼吸道炎症，减少咳嗽反射。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10"/>
            </p:custDataLst>
          </p:nvPr>
        </p:nvSpPr>
        <p:spPr>
          <a:xfrm>
            <a:off x="2248535" y="1250513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蛹虫草中的活性成分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11"/>
            </p:custDataLst>
          </p:nvPr>
        </p:nvSpPr>
        <p:spPr>
          <a:xfrm>
            <a:off x="2248535" y="3368732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通过实验室研究和临床试验，发现蛹虫草的某些成分能够降低呼吸道黏膜的敏感性，从而减轻咳嗽症状。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12"/>
            </p:custDataLst>
          </p:nvPr>
        </p:nvSpPr>
        <p:spPr>
          <a:xfrm>
            <a:off x="2248535" y="2928472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镇咳机制的探讨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13"/>
            </p:custDataLst>
          </p:nvPr>
        </p:nvSpPr>
        <p:spPr>
          <a:xfrm>
            <a:off x="2248535" y="5134585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相较于一些传统的止咳药，蛹虫草胶囊具有更小的副作用和更好的耐受性，适合长期使用。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14"/>
            </p:custDataLst>
          </p:nvPr>
        </p:nvSpPr>
        <p:spPr>
          <a:xfrm>
            <a:off x="2248535" y="4694325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与传统止咳药的比较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蛹虫草成分对咳嗽的抑制作用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7" name="图片 36" descr="龙康壮LOGO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/users/administrator/desktop/柏维公司资料/瓶子抠像/蛹虫草.png蛹虫草"/>
          <p:cNvPicPr>
            <a:picLocks noChangeAspect="1"/>
          </p:cNvPicPr>
          <p:nvPr/>
        </p:nvPicPr>
        <p:blipFill>
          <a:blip r:embed="rId2"/>
          <a:srcRect t="12503" b="12503"/>
          <a:stretch>
            <a:fillRect/>
          </a:stretch>
        </p:blipFill>
        <p:spPr>
          <a:xfrm>
            <a:off x="-581660" y="-381000"/>
            <a:ext cx="5560060" cy="5560060"/>
          </a:xfrm>
          <a:prstGeom prst="ellipse">
            <a:avLst/>
          </a:prstGeom>
        </p:spPr>
      </p:pic>
      <p:grpSp>
        <p:nvGrpSpPr>
          <p:cNvPr id="3" name="Group 3"/>
          <p:cNvGrpSpPr/>
          <p:nvPr>
            <p:custDataLst>
              <p:tags r:id="rId3"/>
            </p:custDataLst>
          </p:nvPr>
        </p:nvGrpSpPr>
        <p:grpSpPr>
          <a:xfrm rot="0">
            <a:off x="5163133" y="1294832"/>
            <a:ext cx="6264882" cy="1468186"/>
            <a:chOff x="5163133" y="1294832"/>
            <a:chExt cx="6264882" cy="1468186"/>
          </a:xfrm>
        </p:grpSpPr>
        <p:sp>
          <p:nvSpPr>
            <p:cNvPr id="4" name="AutoShape 4"/>
            <p:cNvSpPr/>
            <p:nvPr>
              <p:custDataLst>
                <p:tags r:id="rId4"/>
              </p:custDataLst>
            </p:nvPr>
          </p:nvSpPr>
          <p:spPr>
            <a:xfrm>
              <a:off x="5328795" y="1294832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5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5632910" y="1424361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胶囊的缓释效果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TextBox 6"/>
            <p:cNvSpPr txBox="1"/>
            <p:nvPr>
              <p:custDataLst>
                <p:tags r:id="rId6"/>
              </p:custDataLst>
            </p:nvPr>
          </p:nvSpPr>
          <p:spPr>
            <a:xfrm>
              <a:off x="5632910" y="1910708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蛹虫草胶囊采用先进的制药技术，使药物在体内缓慢释放，保持稳定的血药浓度，从而持续发挥化痰作用。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AutoShape 7"/>
            <p:cNvSpPr/>
            <p:nvPr>
              <p:custDataLst>
                <p:tags r:id="rId7"/>
              </p:custDataLst>
            </p:nvPr>
          </p:nvSpPr>
          <p:spPr>
            <a:xfrm>
              <a:off x="5163133" y="1294832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8" name="Group 8"/>
          <p:cNvGrpSpPr/>
          <p:nvPr>
            <p:custDataLst>
              <p:tags r:id="rId8"/>
            </p:custDataLst>
          </p:nvPr>
        </p:nvGrpSpPr>
        <p:grpSpPr>
          <a:xfrm rot="0">
            <a:off x="5163133" y="2945066"/>
            <a:ext cx="6264882" cy="1468186"/>
            <a:chOff x="5163133" y="2945066"/>
            <a:chExt cx="6264882" cy="1468186"/>
          </a:xfrm>
        </p:grpSpPr>
        <p:sp>
          <p:nvSpPr>
            <p:cNvPr id="9" name="AutoShape 9"/>
            <p:cNvSpPr/>
            <p:nvPr>
              <p:custDataLst>
                <p:tags r:id="rId9"/>
              </p:custDataLst>
            </p:nvPr>
          </p:nvSpPr>
          <p:spPr>
            <a:xfrm>
              <a:off x="5328795" y="2945066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0" name="TextBox 10"/>
            <p:cNvSpPr txBox="1"/>
            <p:nvPr>
              <p:custDataLst>
                <p:tags r:id="rId10"/>
              </p:custDataLst>
            </p:nvPr>
          </p:nvSpPr>
          <p:spPr>
            <a:xfrm>
              <a:off x="5632910" y="3074595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提高药物稳定性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1"/>
            <p:cNvSpPr txBox="1"/>
            <p:nvPr>
              <p:custDataLst>
                <p:tags r:id="rId11"/>
              </p:custDataLst>
            </p:nvPr>
          </p:nvSpPr>
          <p:spPr>
            <a:xfrm>
              <a:off x="5632910" y="3560941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胶囊剂型能够保护药物免受胃酸和消化酶的破坏，确保药物在肠道内稳定释放并吸收。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AutoShape 12"/>
            <p:cNvSpPr/>
            <p:nvPr>
              <p:custDataLst>
                <p:tags r:id="rId12"/>
              </p:custDataLst>
            </p:nvPr>
          </p:nvSpPr>
          <p:spPr>
            <a:xfrm>
              <a:off x="5163133" y="2945066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3" name="Group 13"/>
          <p:cNvGrpSpPr/>
          <p:nvPr>
            <p:custDataLst>
              <p:tags r:id="rId13"/>
            </p:custDataLst>
          </p:nvPr>
        </p:nvGrpSpPr>
        <p:grpSpPr>
          <a:xfrm rot="0">
            <a:off x="5163133" y="4595300"/>
            <a:ext cx="6264882" cy="1468186"/>
            <a:chOff x="5163133" y="4595300"/>
            <a:chExt cx="6264882" cy="1468186"/>
          </a:xfrm>
        </p:grpSpPr>
        <p:sp>
          <p:nvSpPr>
            <p:cNvPr id="14" name="AutoShape 14"/>
            <p:cNvSpPr/>
            <p:nvPr>
              <p:custDataLst>
                <p:tags r:id="rId14"/>
              </p:custDataLst>
            </p:nvPr>
          </p:nvSpPr>
          <p:spPr>
            <a:xfrm>
              <a:off x="5328795" y="4595300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5" name="TextBox 15"/>
            <p:cNvSpPr txBox="1"/>
            <p:nvPr>
              <p:custDataLst>
                <p:tags r:id="rId15"/>
              </p:custDataLst>
            </p:nvPr>
          </p:nvSpPr>
          <p:spPr>
            <a:xfrm>
              <a:off x="5632910" y="4724828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便于携带和使用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TextBox 16"/>
            <p:cNvSpPr txBox="1"/>
            <p:nvPr>
              <p:custDataLst>
                <p:tags r:id="rId16"/>
              </p:custDataLst>
            </p:nvPr>
          </p:nvSpPr>
          <p:spPr>
            <a:xfrm>
              <a:off x="5632910" y="5211175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胶囊剂型方便携带，使用简单，适合忙碌的现代生活节奏。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AutoShape 17"/>
            <p:cNvSpPr/>
            <p:nvPr>
              <p:custDataLst>
                <p:tags r:id="rId17"/>
              </p:custDataLst>
            </p:nvPr>
          </p:nvSpPr>
          <p:spPr>
            <a:xfrm>
              <a:off x="5163133" y="4595300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胶囊剂型在化痰方面的优势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0" name="Picture 2" descr="c:/users/administrator/desktop/柏维公司资料/瓶子抠像/蛹虫草.png蛹虫草"/>
          <p:cNvPicPr>
            <a:picLocks noChangeAspect="1"/>
          </p:cNvPicPr>
          <p:nvPr/>
        </p:nvPicPr>
        <p:blipFill>
          <a:blip r:embed="rId2"/>
          <a:srcRect t="12503" b="12503"/>
          <a:stretch>
            <a:fillRect/>
          </a:stretch>
        </p:blipFill>
        <p:spPr>
          <a:xfrm>
            <a:off x="383540" y="-177800"/>
            <a:ext cx="5560060" cy="5560060"/>
          </a:xfrm>
          <a:prstGeom prst="ellipse">
            <a:avLst/>
          </a:prstGeom>
        </p:spPr>
      </p:pic>
      <p:pic>
        <p:nvPicPr>
          <p:cNvPr id="41" name="图片 40" descr="龙康壮LOGO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200" y="0"/>
            <a:ext cx="784225" cy="920115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618345" y="6400800"/>
            <a:ext cx="2802255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0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1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2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13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14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15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16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17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18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19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2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20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21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22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23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24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25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26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27.xml><?xml version="1.0" encoding="utf-8"?>
<p:tagLst xmlns:p="http://schemas.openxmlformats.org/presentationml/2006/main">
  <p:tag name="KSO_WM_DIAGRAM_VIRTUALLY_FRAME" val="{&quot;height&quot;:375.48456692913385,&quot;left&quot;:406.545905511811,&quot;top&quot;:101.95527559055118,&quot;width&quot;:493.2977952755906}"/>
</p:tagLst>
</file>

<file path=ppt/tags/tag28.xml><?xml version="1.0" encoding="utf-8"?>
<p:tagLst xmlns:p="http://schemas.openxmlformats.org/presentationml/2006/main">
  <p:tag name="commondata" val="eyJoZGlkIjoiOWFjZmNhOTNmOTZkYjY1MDRlYjFlYmNjYWU4NGM0YmMifQ=="/>
</p:tagLst>
</file>

<file path=ppt/tags/tag3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4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5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6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7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8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9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282828"/>
      </a:dk1>
      <a:lt1>
        <a:srgbClr val="F4F1D8"/>
      </a:lt1>
      <a:dk2>
        <a:srgbClr val="406A39"/>
      </a:dk2>
      <a:lt2>
        <a:srgbClr val="D9DAC3"/>
      </a:lt2>
      <a:accent1>
        <a:srgbClr val="6F9987"/>
      </a:accent1>
      <a:accent2>
        <a:srgbClr val="6F9987"/>
      </a:accent2>
      <a:accent3>
        <a:srgbClr val="5B8674"/>
      </a:accent3>
      <a:accent4>
        <a:srgbClr val="46705E"/>
      </a:accent4>
      <a:accent5>
        <a:srgbClr val="38594B"/>
      </a:accent5>
      <a:accent6>
        <a:srgbClr val="324C4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3016</Words>
  <Application>WPS 演示</Application>
  <PresentationFormat>On-screen Show (4:3)</PresentationFormat>
  <Paragraphs>315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STKaiti</vt:lpstr>
      <vt:lpstr>Segoe Print</vt:lpstr>
      <vt:lpstr>Arial</vt:lpstr>
      <vt:lpstr>Songti SC</vt:lpstr>
      <vt:lpstr>PingFang SC</vt:lpstr>
      <vt:lpstr>微软雅黑</vt:lpstr>
      <vt:lpstr>Arial Unicode MS</vt:lpstr>
      <vt:lpstr>Calibri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陈良先</cp:lastModifiedBy>
  <cp:revision>23</cp:revision>
  <dcterms:created xsi:type="dcterms:W3CDTF">2006-08-16T00:00:00Z</dcterms:created>
  <dcterms:modified xsi:type="dcterms:W3CDTF">2024-06-04T09:19:05Z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9C3B91F0B87E42D6B37A03C8661D9787_12</vt:lpwstr>
  </property>
  <property fmtid="{D5CDD505-2E9C-101B-9397-08002B2CF9AE}" pid="3" name="KSOProductBuildVer">
    <vt:lpwstr>2052-12.1.0.16929</vt:lpwstr>
  </property>
</Properties>
</file>