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2911" y="1728749"/>
            <a:ext cx="6329487" cy="2085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</a:t>
            </a:r>
            <a:endParaRPr lang="en-US" sz="54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功效与作用</a:t>
            </a:r>
            <a:endParaRPr lang="en-US" sz="54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-1016000" y="4038600"/>
            <a:ext cx="2612390" cy="3177540"/>
            <a:chOff x="-1600" y="6720"/>
            <a:chExt cx="4114" cy="5004"/>
          </a:xfrm>
        </p:grpSpPr>
        <p:pic>
          <p:nvPicPr>
            <p:cNvPr id="5" name="图片 4" descr="鹿骨髓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40" y="6720"/>
              <a:ext cx="3514" cy="4685"/>
            </a:xfrm>
            <a:prstGeom prst="rect">
              <a:avLst/>
            </a:prstGeom>
          </p:spPr>
        </p:pic>
        <p:pic>
          <p:nvPicPr>
            <p:cNvPr id="6" name="图片 5" descr="鹿骨髓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00" y="6920"/>
              <a:ext cx="3514" cy="4685"/>
            </a:xfrm>
            <a:prstGeom prst="rect">
              <a:avLst/>
            </a:prstGeom>
          </p:spPr>
        </p:pic>
        <p:pic>
          <p:nvPicPr>
            <p:cNvPr id="9" name="图片 8" descr="鹿骨髓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00" y="7040"/>
              <a:ext cx="3514" cy="46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真实案例分享与讨论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19847" y="2080558"/>
            <a:ext cx="4660646" cy="143621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许多使用鹿骨髓钙片的患者反馈，在服用一段时间后，明显感觉到骨骼变得更强壮，行走、站立等动作也更为轻松自如。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19847" y="4282417"/>
            <a:ext cx="4660646" cy="143621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一些原本患有骨质疏松症的患者表示，在服用鹿骨髓钙片后，疼痛等症状得到了明显缓解，同时心情也变得更为愉悦。这些真实案例证明了鹿骨髓钙片在补钙强骨方面的显著效果。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  <p:pic>
        <p:nvPicPr>
          <p:cNvPr id="6" name="图片 5" descr="鹿骨髓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-685165"/>
            <a:ext cx="5143500" cy="6858000"/>
          </a:xfrm>
          <a:prstGeom prst="rect">
            <a:avLst/>
          </a:prstGeom>
        </p:spPr>
      </p:pic>
      <p:pic>
        <p:nvPicPr>
          <p:cNvPr id="11" name="图片 10" descr="鹿骨髓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-253365"/>
            <a:ext cx="5143500" cy="6858000"/>
          </a:xfrm>
          <a:prstGeom prst="rect">
            <a:avLst/>
          </a:prstGeom>
        </p:spPr>
      </p:pic>
      <p:pic>
        <p:nvPicPr>
          <p:cNvPr id="12" name="图片 11" descr="鹿骨髓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2200" y="127635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4088" y="2061207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000" b="1">
                <a:solidFill>
                  <a:srgbClr val="3A947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6000" b="1">
              <a:solidFill>
                <a:srgbClr val="3A947B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3159" y="3200163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补血健脾作用阐述</a:t>
            </a:r>
            <a:endParaRPr lang="en-US" sz="45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6575" y="1250443"/>
            <a:ext cx="10458850" cy="2287219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1304547" y="1787738"/>
            <a:ext cx="95821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铁元素是构成血红蛋白的重要成分，鹿骨髓钙片中的铁元素能够有效促进血红蛋白的合成，提高血液的携氧能力。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866575" y="3830586"/>
            <a:ext cx="10458850" cy="2286677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218874" y="4371944"/>
            <a:ext cx="95821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鹿骨髓钙片还富含其他多种微量元素，如锌、铜等，这些元素对维持血液的正常生理功能也发挥着重要作用。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铁及微量元素对血液影响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147" y="1711503"/>
            <a:ext cx="6975360" cy="14937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鹿骨髓钙片中的活性成分能够扩张血管，降低血液粘稠度，从而改善血液循环，使血液更加顺畅地流经身体各个部位。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31147" y="4329083"/>
            <a:ext cx="6975360" cy="1548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通过促进血液循环，鹿骨髓钙片还能够帮助身体排除代谢废物和毒素，保持内环境的稳定。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689593" y="3429000"/>
            <a:ext cx="712396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>
            <a:off x="689593" y="6029346"/>
            <a:ext cx="709076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0000"/>
          </a:blip>
          <a:srcRect l="21875" r="21875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促进血液循环机制剖析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 l="17974" r="17974"/>
          <a:stretch>
            <a:fillRect/>
          </a:stretch>
        </p:blipFill>
        <p:spPr>
          <a:xfrm>
            <a:off x="7499392" y="1724389"/>
            <a:ext cx="4069839" cy="42359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增加血红蛋白含量途径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691317" y="1724389"/>
            <a:ext cx="6490051" cy="1975572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023418" y="1979437"/>
            <a:ext cx="5825848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鹿骨髓钙片能够刺激骨髓造血功能，促进红细胞的生成，从而提高血红蛋白含量，改善贫血症状。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98792" y="3984765"/>
            <a:ext cx="6490051" cy="1975572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030893" y="4239813"/>
            <a:ext cx="5825848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同时，鹿骨髓钙片中的营养成分还能够为身体提供足够的能量和原料，支持红细胞的正常发育和更新。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3738378" y="3298301"/>
            <a:ext cx="840901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Connector 3"/>
          <p:cNvCxnSpPr/>
          <p:nvPr/>
        </p:nvCxnSpPr>
        <p:spPr>
          <a:xfrm>
            <a:off x="1321501" y="5911350"/>
            <a:ext cx="10844603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3560911" y="1643705"/>
            <a:ext cx="7841305" cy="155419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鹿骨髓钙片中的某些成分具有调节血压的作用，能够帮助身体维持正常的血压水平，预防高血压等心血管疾病的发生。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3471" y="4205614"/>
            <a:ext cx="7810500" cy="1540418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此外，鹿骨髓钙片还能够改善消化功能，促进脾胃对营养物质的吸收和利用，为身体提供更加全面的营养支持。这不仅有助于改善贫血和脾胃虚弱的症状，还能够提高身体的整体健康水平。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平衡血压及消化益处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998634" y="1681805"/>
            <a:ext cx="374653" cy="42299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905000" y="952500"/>
                </a:lnTo>
                <a:lnTo>
                  <a:pt x="0" y="1905000"/>
                </a:lnTo>
                <a:lnTo>
                  <a:pt x="5715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660311" y="4282652"/>
            <a:ext cx="374653" cy="42299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905000" y="952500"/>
                </a:lnTo>
                <a:lnTo>
                  <a:pt x="0" y="1905000"/>
                </a:lnTo>
                <a:lnTo>
                  <a:pt x="5715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9" name="图片 8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4088" y="2061207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000" b="1">
                <a:solidFill>
                  <a:srgbClr val="3A947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6000" b="1">
              <a:solidFill>
                <a:srgbClr val="3A947B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3159" y="3200163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养肝护肾功能解读</a:t>
            </a:r>
            <a:endParaRPr lang="en-US" sz="45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微量元素对肝肾滋养作用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315871" y="2339960"/>
            <a:ext cx="4119819" cy="2507459"/>
          </a:xfrm>
          <a:prstGeom prst="roundRect">
            <a:avLst>
              <a:gd name="adj" fmla="val 7971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7000"/>
              </a:srgb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1662165" y="2714532"/>
            <a:ext cx="3427232" cy="1758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鹿骨髓钙片含有丰富的微量元素，如钙、磷、锌等，这些元素对肝肾细胞具有直接的滋养作用，有助于维持肝肾的正常生理功能。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964505" y="1988594"/>
            <a:ext cx="702732" cy="70273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107955" y="2151094"/>
            <a:ext cx="415832" cy="41583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6675983" y="2336617"/>
            <a:ext cx="4119819" cy="2507459"/>
          </a:xfrm>
          <a:prstGeom prst="roundRect">
            <a:avLst>
              <a:gd name="adj" fmla="val 7971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7000"/>
              </a:srgbClr>
            </a:outerShdw>
          </a:effectLst>
        </p:spPr>
      </p:sp>
      <p:sp>
        <p:nvSpPr>
          <p:cNvPr id="8" name="TextBox 8"/>
          <p:cNvSpPr txBox="1"/>
          <p:nvPr/>
        </p:nvSpPr>
        <p:spPr>
          <a:xfrm>
            <a:off x="7022277" y="2714532"/>
            <a:ext cx="3427232" cy="1758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微量元素能够参与肝肾的代谢过程，促进有害物质的排泄，减轻肝肾负担，从而起到保护肝肾的作用。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324617" y="1985251"/>
            <a:ext cx="702732" cy="70273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6498516" y="2140100"/>
            <a:ext cx="354935" cy="35493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pic>
        <p:nvPicPr>
          <p:cNvPr id="11" name="图片 10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/users/administrator/desktop/柏维公司资料/包装盒/鹿骨髓肽.jpg鹿骨髓肽"/>
          <p:cNvPicPr>
            <a:picLocks noChangeAspect="1"/>
          </p:cNvPicPr>
          <p:nvPr/>
        </p:nvPicPr>
        <p:blipFill>
          <a:blip r:embed="rId2">
            <a:alphaModFix amt="70000"/>
          </a:blip>
          <a:srcRect t="9252" b="9252"/>
          <a:stretch>
            <a:fillRect/>
          </a:stretch>
        </p:blipFill>
        <p:spPr>
          <a:xfrm>
            <a:off x="1056516" y="1883462"/>
            <a:ext cx="4901797" cy="3994800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肾亏和肝衰调养原理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19847" y="2080558"/>
            <a:ext cx="4660646" cy="143621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鹿骨髓钙片中的活性成分能够温补肾阳，改善肾阳虚引起的症状，如腰膝酸软、畏寒肢冷等，对肾亏患者具有良好的调养效果。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19847" y="4282417"/>
            <a:ext cx="4660646" cy="143621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该钙片还能够滋养肝阴，缓解肝阴不足导致的头晕耳鸣、视力减退等症状，对肝衰患者也有一定的辅助治疗作用。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683563" y="93878"/>
            <a:ext cx="10641129" cy="914400"/>
            <a:chOff x="454963" y="93878"/>
            <a:chExt cx="10641129" cy="914400"/>
          </a:xfrm>
        </p:grpSpPr>
        <p:sp>
          <p:nvSpPr>
            <p:cNvPr id="3" name="AutoShape 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改善肝肾功能指标数据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>
            <a:off x="847501" y="2530042"/>
            <a:ext cx="4859767" cy="2304677"/>
          </a:xfrm>
          <a:prstGeom prst="roundRect">
            <a:avLst>
              <a:gd name="adj" fmla="val 8034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6000"/>
              </a:srgbClr>
            </a:outerShdw>
          </a:effectLst>
        </p:spPr>
      </p:sp>
      <p:sp>
        <p:nvSpPr>
          <p:cNvPr id="25" name="TextBox 25"/>
          <p:cNvSpPr txBox="1"/>
          <p:nvPr/>
        </p:nvSpPr>
        <p:spPr>
          <a:xfrm>
            <a:off x="1143582" y="2744834"/>
            <a:ext cx="4267604" cy="187509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临床研究表明，鹿骨髓钙片能够降低血清中的肌酐和尿素氮含量，提高肾小球滤过率，从而改善肾功能指标数据。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6490592" y="2530042"/>
            <a:ext cx="4859767" cy="2304677"/>
          </a:xfrm>
          <a:prstGeom prst="roundRect">
            <a:avLst>
              <a:gd name="adj" fmla="val 8034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6000"/>
              </a:srgbClr>
            </a:outerShdw>
          </a:effectLst>
        </p:spPr>
      </p:sp>
      <p:sp>
        <p:nvSpPr>
          <p:cNvPr id="27" name="TextBox 27"/>
          <p:cNvSpPr txBox="1"/>
          <p:nvPr/>
        </p:nvSpPr>
        <p:spPr>
          <a:xfrm>
            <a:off x="6786674" y="2744834"/>
            <a:ext cx="4267604" cy="187509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同时，该钙片还能够降低血清中的转氨酶水平，减轻肝脏炎症反应，有助于恢复肝功能正常。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74667" y="1607675"/>
            <a:ext cx="982980" cy="25774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15000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“</a:t>
            </a:r>
            <a:endParaRPr lang="en-US" sz="15000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129175" y="1607675"/>
            <a:ext cx="982980" cy="25774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15000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“</a:t>
            </a:r>
            <a:endParaRPr lang="en-US" sz="15000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pic>
        <p:nvPicPr>
          <p:cNvPr id="30" name="图片 29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48000" y="990600"/>
            <a:ext cx="1736090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5400" b="1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14477" y="1447615"/>
            <a:ext cx="8034371" cy="52065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鹿骨髓钙片基本介绍</a:t>
            </a:r>
            <a:endParaRPr lang="en-US" sz="240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补钙强骨功效分析</a:t>
            </a:r>
            <a:endParaRPr lang="en-US" sz="240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补血健脾作用阐述</a:t>
            </a:r>
            <a:endParaRPr lang="en-US" sz="240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养肝护肾功能解读</a:t>
            </a:r>
            <a:endParaRPr lang="en-US" sz="240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鹿骨髓钙片安全性评价</a:t>
            </a:r>
            <a:endParaRPr lang="en-US" sz="240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None/>
            </a:pPr>
            <a:endParaRPr lang="en-US" sz="240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/users/administrator/desktop/柏维公司资料/包装瓶/鹿骨髓肽.jpg鹿骨髓肽"/>
          <p:cNvPicPr>
            <a:picLocks noChangeAspect="1"/>
          </p:cNvPicPr>
          <p:nvPr/>
        </p:nvPicPr>
        <p:blipFill>
          <a:blip r:embed="rId2">
            <a:alphaModFix amt="100000"/>
          </a:blip>
          <a:srcRect t="5016" b="5016"/>
          <a:stretch>
            <a:fillRect/>
          </a:stretch>
        </p:blipFill>
        <p:spPr>
          <a:xfrm>
            <a:off x="6591755" y="1559288"/>
            <a:ext cx="4993628" cy="4492828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585516" y="1557734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TextBox 4"/>
          <p:cNvSpPr txBox="1"/>
          <p:nvPr/>
        </p:nvSpPr>
        <p:spPr>
          <a:xfrm>
            <a:off x="599803" y="1495821"/>
            <a:ext cx="1114425" cy="12668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85516" y="3259964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TextBox 6"/>
          <p:cNvSpPr txBox="1"/>
          <p:nvPr/>
        </p:nvSpPr>
        <p:spPr>
          <a:xfrm>
            <a:off x="599803" y="3198051"/>
            <a:ext cx="1114425" cy="12668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85516" y="4965242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8" name="TextBox 8"/>
          <p:cNvSpPr txBox="1"/>
          <p:nvPr/>
        </p:nvSpPr>
        <p:spPr>
          <a:xfrm>
            <a:off x="646157" y="4903330"/>
            <a:ext cx="1019175" cy="12668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34210" y="1442283"/>
            <a:ext cx="4235703" cy="1373901"/>
          </a:xfrm>
          <a:prstGeom prst="rect">
            <a:avLst/>
          </a:prstGeom>
        </p:spPr>
        <p:txBody>
          <a:bodyPr vert="horz" wrap="square" lIns="95250" tIns="95250" rIns="47625" bIns="952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多数患者在使用鹿骨髓钙片后表示，腰膝酸软、畏寒肢冷等肾阳虚症状得到明显改善，生活质量有所提高。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34210" y="3144514"/>
            <a:ext cx="4235703" cy="1373901"/>
          </a:xfrm>
          <a:prstGeom prst="rect">
            <a:avLst/>
          </a:prstGeom>
        </p:spPr>
        <p:txBody>
          <a:bodyPr vert="horz" wrap="square" lIns="95250" tIns="95250" rIns="47625" bIns="952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部分肝衰患者反馈，在使用该钙片后，头晕耳鸣、视力减退等症状得到缓解，肝功能指标也有所好转。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34210" y="4849792"/>
            <a:ext cx="4235703" cy="1373901"/>
          </a:xfrm>
          <a:prstGeom prst="rect">
            <a:avLst/>
          </a:prstGeom>
        </p:spPr>
        <p:txBody>
          <a:bodyPr vert="horz" wrap="square" lIns="95250" tIns="95250" rIns="47625" bIns="952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总体而言，鹿骨髓钙片在养肝护肾方面表现出良好的疗效，受到患者的广泛认可。但需注意，使用前请咨询专业医生，以确保安全有效。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患者使用反馈收集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4088" y="2061207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000" b="1">
                <a:solidFill>
                  <a:srgbClr val="3A947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6000" b="1">
              <a:solidFill>
                <a:srgbClr val="3A947B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3159" y="3200163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鹿骨髓钙片安全性评价</a:t>
            </a:r>
            <a:endParaRPr lang="en-US" sz="45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17233" y="1508032"/>
            <a:ext cx="3311882" cy="4326814"/>
          </a:xfrm>
          <a:prstGeom prst="roundRect">
            <a:avLst>
              <a:gd name="adj" fmla="val 9570"/>
            </a:avLst>
          </a:prstGeom>
          <a:solidFill>
            <a:schemeClr val="lt2">
              <a:alpha val="100000"/>
            </a:schemeClr>
          </a:solidFill>
          <a:effectLst>
            <a:outerShdw blurRad="342900" dist="95250">
              <a:schemeClr val="dk1">
                <a:alpha val="7000"/>
              </a:schemeClr>
            </a:outerShdw>
          </a:effectLst>
        </p:spPr>
      </p:sp>
      <p:sp>
        <p:nvSpPr>
          <p:cNvPr id="3" name="AutoShape 3"/>
          <p:cNvSpPr/>
          <p:nvPr/>
        </p:nvSpPr>
        <p:spPr>
          <a:xfrm>
            <a:off x="4490139" y="1508032"/>
            <a:ext cx="3311882" cy="4326814"/>
          </a:xfrm>
          <a:prstGeom prst="roundRect">
            <a:avLst>
              <a:gd name="adj" fmla="val 9570"/>
            </a:avLst>
          </a:prstGeom>
          <a:solidFill>
            <a:schemeClr val="lt2">
              <a:alpha val="100000"/>
            </a:schemeClr>
          </a:solidFill>
          <a:effectLst>
            <a:outerShdw blurRad="342900" dist="95250">
              <a:schemeClr val="dk1">
                <a:alpha val="7000"/>
              </a:schemeClr>
            </a:outerShdw>
          </a:effectLst>
        </p:spPr>
      </p:sp>
      <p:sp>
        <p:nvSpPr>
          <p:cNvPr id="4" name="AutoShape 4"/>
          <p:cNvSpPr/>
          <p:nvPr/>
        </p:nvSpPr>
        <p:spPr>
          <a:xfrm>
            <a:off x="654686" y="1508032"/>
            <a:ext cx="3311882" cy="4326814"/>
          </a:xfrm>
          <a:prstGeom prst="roundRect">
            <a:avLst>
              <a:gd name="adj" fmla="val 9570"/>
            </a:avLst>
          </a:prstGeom>
          <a:solidFill>
            <a:schemeClr val="lt2">
              <a:alpha val="100000"/>
            </a:schemeClr>
          </a:solidFill>
          <a:effectLst>
            <a:outerShdw blurRad="342900" dist="95250">
              <a:schemeClr val="dk1">
                <a:alpha val="7000"/>
              </a:schemeClr>
            </a:outerShdw>
          </a:effectLst>
        </p:spPr>
      </p:sp>
      <p:sp>
        <p:nvSpPr>
          <p:cNvPr id="5" name="TextBox 5"/>
          <p:cNvSpPr txBox="1"/>
          <p:nvPr/>
        </p:nvSpPr>
        <p:spPr>
          <a:xfrm>
            <a:off x="4638346" y="4240389"/>
            <a:ext cx="2918307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品原料采购自正规渠道，确保原料质量符合标准。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414020" y="4240389"/>
            <a:ext cx="2918307" cy="133747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成品经过严格的质量检验，包括重金属、微生物等多项指标，确保产品质量安全可靠。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556" r="9556"/>
          <a:stretch>
            <a:fillRect/>
          </a:stretch>
        </p:blipFill>
        <p:spPr>
          <a:xfrm>
            <a:off x="972038" y="1771933"/>
            <a:ext cx="2672865" cy="2203993"/>
          </a:xfrm>
          <a:prstGeom prst="round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7569" b="7569"/>
          <a:stretch>
            <a:fillRect/>
          </a:stretch>
        </p:blipFill>
        <p:spPr>
          <a:xfrm>
            <a:off x="4761067" y="1771933"/>
            <a:ext cx="2672865" cy="2203993"/>
          </a:xfrm>
          <a:prstGeom prst="round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36741" y="1771933"/>
            <a:ext cx="2672865" cy="2203993"/>
          </a:xfrm>
          <a:prstGeom prst="round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13909" y="4240389"/>
            <a:ext cx="2916151" cy="133747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鹿骨髓钙片的生产过程严格遵循国家药品生产质量管理规范。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</a:t>
            </a: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品质量标准介绍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 descr="龙康壮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578836" y="2697291"/>
            <a:ext cx="6703289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1160026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160026" y="2444878"/>
            <a:ext cx="692012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5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5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496698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3505842" y="2444878"/>
            <a:ext cx="673724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5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5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931843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2673709" y="2697291"/>
            <a:ext cx="0" cy="2857056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Picture 9" descr="c:/users/administrator/desktop/柏维公司资料/瓶子抠像/鹿骨髓肽.png鹿骨髓肽"/>
          <p:cNvPicPr>
            <a:picLocks noChangeAspect="1"/>
          </p:cNvPicPr>
          <p:nvPr/>
        </p:nvPicPr>
        <p:blipFill>
          <a:blip r:embed="rId2"/>
          <a:srcRect t="13084" b="13084"/>
          <a:stretch>
            <a:fillRect/>
          </a:stretch>
        </p:blipFill>
        <p:spPr>
          <a:xfrm>
            <a:off x="7409886" y="990663"/>
            <a:ext cx="3801447" cy="3742281"/>
          </a:xfrm>
          <a:prstGeom prst="ellipse">
            <a:avLst/>
          </a:prstGeom>
        </p:spPr>
      </p:pic>
      <p:cxnSp>
        <p:nvCxnSpPr>
          <p:cNvPr id="10" name="Connector 10"/>
          <p:cNvCxnSpPr/>
          <p:nvPr/>
        </p:nvCxnSpPr>
        <p:spPr>
          <a:xfrm>
            <a:off x="5042099" y="2697291"/>
            <a:ext cx="0" cy="2857056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1"/>
          <p:cNvSpPr txBox="1"/>
          <p:nvPr/>
        </p:nvSpPr>
        <p:spPr>
          <a:xfrm>
            <a:off x="5931843" y="2444878"/>
            <a:ext cx="673724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6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6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3425" y="3479778"/>
            <a:ext cx="1905215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鹿骨髓钙片在临床试验中表现出了良好的安全性，大部分受试者未出现明显不良反应。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90097" y="3479778"/>
            <a:ext cx="1905215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少数受试者出现轻微胃肠道不适，但症状在短时间内自行缓解，无需特殊处理。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25241" y="3479778"/>
            <a:ext cx="1905215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临床试验数据表明，鹿骨髓钙片对肝肾功能无显著影响。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临床试验安全性验证结果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414" r="9414"/>
          <a:stretch>
            <a:fillRect/>
          </a:stretch>
        </p:blipFill>
        <p:spPr>
          <a:xfrm>
            <a:off x="469589" y="1457346"/>
            <a:ext cx="3082869" cy="2531987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长期使用注意事项提示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13454" y="334245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42900" dist="95250">
              <a:schemeClr val="dk1">
                <a:alpha val="6000"/>
              </a:schemeClr>
            </a:outerShdw>
          </a:effectLst>
        </p:spPr>
      </p:sp>
      <p:sp>
        <p:nvSpPr>
          <p:cNvPr id="5" name="TextBox 5"/>
          <p:cNvSpPr txBox="1"/>
          <p:nvPr/>
        </p:nvSpPr>
        <p:spPr>
          <a:xfrm>
            <a:off x="1094974" y="4609240"/>
            <a:ext cx="2566646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建议在医生指导下使用鹿骨髓钙片，确保用药合理安全。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2599" y="349145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95966" y="1452436"/>
            <a:ext cx="3082869" cy="2531987"/>
          </a:xfrm>
          <a:prstGeom prst="round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4836297" y="333754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42900" dist="95250">
              <a:schemeClr val="dk1">
                <a:alpha val="6000"/>
              </a:schemeClr>
            </a:outerShdw>
          </a:effectLst>
        </p:spPr>
      </p:sp>
      <p:sp>
        <p:nvSpPr>
          <p:cNvPr id="9" name="TextBox 9"/>
          <p:cNvSpPr txBox="1"/>
          <p:nvPr/>
        </p:nvSpPr>
        <p:spPr>
          <a:xfrm>
            <a:off x="5017816" y="4604330"/>
            <a:ext cx="2566646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长期使用过程中，应定期检查血钙水平，防止出现高钙血症。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55441" y="348654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9414" r="9414"/>
          <a:stretch>
            <a:fillRect/>
          </a:stretch>
        </p:blipFill>
        <p:spPr>
          <a:xfrm>
            <a:off x="8322344" y="1497606"/>
            <a:ext cx="3082869" cy="2531987"/>
          </a:xfrm>
          <a:prstGeom prst="round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8766209" y="338271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52425" dist="95250">
              <a:schemeClr val="dk1">
                <a:alpha val="6000"/>
              </a:schemeClr>
            </a:outerShdw>
          </a:effectLst>
        </p:spPr>
      </p:sp>
      <p:sp>
        <p:nvSpPr>
          <p:cNvPr id="13" name="TextBox 13"/>
          <p:cNvSpPr txBox="1"/>
          <p:nvPr/>
        </p:nvSpPr>
        <p:spPr>
          <a:xfrm>
            <a:off x="8947729" y="4649499"/>
            <a:ext cx="2566646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孕妇、哺乳期妇女及儿童等特殊人群在使用前请咨询专业医生意见。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985354" y="353171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 descr="龙康壮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/users/administrator/desktop/柏维公司资料/包装盒/鹿骨髓肽.jpg鹿骨髓肽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76023" y="1726817"/>
            <a:ext cx="4434840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药物相互作用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鹿骨髓钙片可能与其他药物发生相互作用，导致药效增强或减弱，因此在使用前应告知医生正在使用的其他药物，以便医生调整治疗方案。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胃肠道反应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如恶心、呕吐、腹泻等，一般症状较轻微，可适当调整用药剂量或饭后服用以减轻症状。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过敏反应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对鹿骨髓钙片中的成分过敏者可能出现皮疹、瘙痒等过敏症状，应立即停药并就医。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可能出现副作用及处理方法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13" name="图片 12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9322" y="2349160"/>
            <a:ext cx="7924800" cy="18764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225" b="1">
                <a:solidFill>
                  <a:srgbClr val="3A947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9225" b="1">
              <a:solidFill>
                <a:srgbClr val="3A947B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92332" y="4057906"/>
            <a:ext cx="4943475" cy="4953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200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4088" y="2061207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000" b="1">
                <a:solidFill>
                  <a:srgbClr val="3A947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6000" b="1">
              <a:solidFill>
                <a:srgbClr val="3A947B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3159" y="3200163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鹿骨髓钙片基本介绍</a:t>
            </a:r>
            <a:endParaRPr lang="en-US" sz="45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t="4069" b="4069"/>
          <a:stretch>
            <a:fillRect/>
          </a:stretch>
        </p:blipFill>
        <p:spPr>
          <a:xfrm>
            <a:off x="615557" y="1293101"/>
            <a:ext cx="3938035" cy="525071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232060" y="1718638"/>
            <a:ext cx="7211308" cy="4522346"/>
          </a:xfrm>
          <a:prstGeom prst="roundRect">
            <a:avLst>
              <a:gd name="adj" fmla="val 4504"/>
            </a:avLst>
          </a:prstGeom>
          <a:solidFill>
            <a:srgbClr val="FFFFFF">
              <a:alpha val="100000"/>
            </a:srgbClr>
          </a:solidFill>
          <a:effectLst>
            <a:outerShdw blurRad="381000">
              <a:srgbClr val="000000">
                <a:alpha val="7000"/>
              </a:srgb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4599214" y="2711090"/>
            <a:ext cx="6477000" cy="1257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鹿骨髓钙片主要提取自鹿科鹿属动物的骨骼，如梅花鹿或马鹿的骨骼。这些鹿骨在杀鹿时取出，经过专业处理除去筋肉后制成。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99214" y="2143575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品来源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99214" y="4589063"/>
            <a:ext cx="6477000" cy="127152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鹿骨髓钙片含有丰富的鹿骨髓、钙及其他辅助成分。鹿骨髓中富含多种营养成分，如蛋白质、氨基酸、矿物质等，具有极高的药用价值。钙是人体必需的微量元素，对于维持骨骼和牙齿的健康至关重要。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99214" y="4153214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品成分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</a:t>
            </a: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品来源与成分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9593" y="1595455"/>
            <a:ext cx="6734175" cy="771853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适用人群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9593" y="2246047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鹿骨髓钙片适用于需要补充钙元素、改善骨质疏松、缓解关节疼痛的人群。特别对于中老年人、孕妇及哺乳期妇女等钙需求量较大的人群具有显著的保健效果。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9593" y="4139505"/>
            <a:ext cx="6734175" cy="7590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用法用量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9593" y="47983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个人需求和医生建议，鹿骨髓钙片的具体用法用量可能有所不同。一般来说，建议按照产品说明书上的推荐剂量进行服用。可以选择口服，用温水送服，饭后服用更佳。如有特殊情况或疑虑，请及时咨询专业医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Connector 6"/>
          <p:cNvCxnSpPr/>
          <p:nvPr/>
        </p:nvCxnSpPr>
        <p:spPr>
          <a:xfrm>
            <a:off x="756268" y="6181746"/>
            <a:ext cx="778453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" name="Picture 7" descr="c:/users/administrator/desktop/柏维公司资料/包装瓶/鹿骨髓肽.jpg鹿骨髓肽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506" r="12506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cxnSp>
        <p:nvCxnSpPr>
          <p:cNvPr id="8" name="Connector 8"/>
          <p:cNvCxnSpPr/>
          <p:nvPr/>
        </p:nvCxnSpPr>
        <p:spPr>
          <a:xfrm>
            <a:off x="756268" y="3856089"/>
            <a:ext cx="7083417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适用人群及用法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4088" y="2061207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000" b="1">
                <a:solidFill>
                  <a:srgbClr val="3A947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6000" b="1">
              <a:solidFill>
                <a:srgbClr val="3A947B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3159" y="3200163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补钙强骨功效分析</a:t>
            </a:r>
            <a:endParaRPr lang="en-US" sz="4500" b="1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钙质及微量元素含量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691317" y="1724389"/>
            <a:ext cx="6490051" cy="1975572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023418" y="1979437"/>
            <a:ext cx="5825848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鹿骨髓钙片含有丰富的钙质，每片中的钙含量高于普通钙片，能够满足人体每日对钙的需求。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98792" y="3984765"/>
            <a:ext cx="6490051" cy="1975572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030893" y="4239813"/>
            <a:ext cx="5825848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除了钙质，鹿骨髓钙片还含有磷、镁、锌等多种微量元素，这些元素对于骨骼的生长发育和维持正常生理功能具有重要作用。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  <p:pic>
        <p:nvPicPr>
          <p:cNvPr id="11" name="图片 10" descr="鹿骨髓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120" y="238760"/>
            <a:ext cx="4549775" cy="5431155"/>
          </a:xfrm>
          <a:prstGeom prst="rect">
            <a:avLst/>
          </a:prstGeom>
        </p:spPr>
      </p:pic>
      <p:pic>
        <p:nvPicPr>
          <p:cNvPr id="12" name="图片 11" descr="鹿骨髓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715" y="470535"/>
            <a:ext cx="4549775" cy="5431155"/>
          </a:xfrm>
          <a:prstGeom prst="rect">
            <a:avLst/>
          </a:prstGeom>
        </p:spPr>
      </p:pic>
      <p:pic>
        <p:nvPicPr>
          <p:cNvPr id="13" name="图片 12" descr="鹿骨髓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85800"/>
            <a:ext cx="4549775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增强骨骼强度原理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315871" y="2339960"/>
            <a:ext cx="4119819" cy="2507459"/>
          </a:xfrm>
          <a:prstGeom prst="roundRect">
            <a:avLst>
              <a:gd name="adj" fmla="val 7971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7000"/>
              </a:srgb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1662165" y="2714532"/>
            <a:ext cx="3427232" cy="1758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鹿骨髓钙片中的钙和其他微量元素能够直接被人体吸收利用，补充骨骼中的钙质流失，从而增强骨骼的强度和硬度。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964505" y="1988594"/>
            <a:ext cx="702732" cy="70273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107955" y="2151094"/>
            <a:ext cx="415832" cy="41583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6675983" y="2336617"/>
            <a:ext cx="4119819" cy="2507459"/>
          </a:xfrm>
          <a:prstGeom prst="roundRect">
            <a:avLst>
              <a:gd name="adj" fmla="val 7971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7000"/>
              </a:srgbClr>
            </a:outerShdw>
          </a:effectLst>
        </p:spPr>
      </p:sp>
      <p:sp>
        <p:nvSpPr>
          <p:cNvPr id="8" name="TextBox 8"/>
          <p:cNvSpPr txBox="1"/>
          <p:nvPr/>
        </p:nvSpPr>
        <p:spPr>
          <a:xfrm>
            <a:off x="7022277" y="2714532"/>
            <a:ext cx="3427232" cy="1758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鹿骨髓钙片还含有促进骨骼生长和修复的物质，能够刺激成骨细胞的活性，加速骨骼的形成和修复过程。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324617" y="1985251"/>
            <a:ext cx="702732" cy="70273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6498516" y="2140100"/>
            <a:ext cx="354935" cy="35493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pic>
        <p:nvPicPr>
          <p:cNvPr id="11" name="图片 10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683563" y="93878"/>
            <a:ext cx="10641129" cy="914400"/>
            <a:chOff x="454963" y="93878"/>
            <a:chExt cx="10641129" cy="914400"/>
          </a:xfrm>
        </p:grpSpPr>
        <p:sp>
          <p:nvSpPr>
            <p:cNvPr id="3" name="AutoShape 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预防和治疗骨质疏松症效果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>
            <a:off x="847501" y="2530042"/>
            <a:ext cx="4859767" cy="2304677"/>
          </a:xfrm>
          <a:prstGeom prst="roundRect">
            <a:avLst>
              <a:gd name="adj" fmla="val 8034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6000"/>
              </a:srgbClr>
            </a:outerShdw>
          </a:effectLst>
        </p:spPr>
      </p:sp>
      <p:sp>
        <p:nvSpPr>
          <p:cNvPr id="25" name="TextBox 25"/>
          <p:cNvSpPr txBox="1"/>
          <p:nvPr/>
        </p:nvSpPr>
        <p:spPr>
          <a:xfrm>
            <a:off x="1143582" y="2744834"/>
            <a:ext cx="4267604" cy="187509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骨质疏松症是骨骼变薄、变弱，导致骨折风险增加的一种疾病。鹿骨髓钙片通过补充钙质和微量元素，能够预防和治疗骨质疏松症，降低骨折的风险。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6490592" y="2530042"/>
            <a:ext cx="4859767" cy="2304677"/>
          </a:xfrm>
          <a:prstGeom prst="roundRect">
            <a:avLst>
              <a:gd name="adj" fmla="val 8034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6000"/>
              </a:srgbClr>
            </a:outerShdw>
          </a:effectLst>
        </p:spPr>
      </p:sp>
      <p:sp>
        <p:nvSpPr>
          <p:cNvPr id="27" name="TextBox 27"/>
          <p:cNvSpPr txBox="1"/>
          <p:nvPr/>
        </p:nvSpPr>
        <p:spPr>
          <a:xfrm>
            <a:off x="6786674" y="2744834"/>
            <a:ext cx="4267604" cy="187509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鹿骨髓钙片还可以改善骨质疏松症患者出现的疼痛、乏力等症状，提高患者的生活质量。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74667" y="1607675"/>
            <a:ext cx="982980" cy="25774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15000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“</a:t>
            </a:r>
            <a:endParaRPr lang="en-US" sz="15000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129175" y="1607675"/>
            <a:ext cx="982980" cy="25774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15000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“</a:t>
            </a:r>
            <a:endParaRPr lang="en-US" sz="15000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pic>
        <p:nvPicPr>
          <p:cNvPr id="30" name="图片 29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575310" cy="61404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9677400" y="6464935"/>
            <a:ext cx="259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FjZmNhOTNmOTZkYjY1MDRlYjFlYmNjYWU4NGM0YmM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262626"/>
      </a:dk1>
      <a:lt1>
        <a:srgbClr val="DBF4EE"/>
      </a:lt1>
      <a:dk2>
        <a:srgbClr val="3A947B"/>
      </a:dk2>
      <a:lt2>
        <a:srgbClr val="B9DBD3"/>
      </a:lt2>
      <a:accent1>
        <a:srgbClr val="3A947B"/>
      </a:accent1>
      <a:accent2>
        <a:srgbClr val="3A947B"/>
      </a:accent2>
      <a:accent3>
        <a:srgbClr val="118866"/>
      </a:accent3>
      <a:accent4>
        <a:srgbClr val="3A8570"/>
      </a:accent4>
      <a:accent5>
        <a:srgbClr val="1AA365"/>
      </a:accent5>
      <a:accent6>
        <a:srgbClr val="39B3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2608</Words>
  <Application>WPS 演示</Application>
  <PresentationFormat>On-screen Show (4:3)</PresentationFormat>
  <Paragraphs>244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</vt:lpstr>
      <vt:lpstr>Helvetica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陈良先</cp:lastModifiedBy>
  <cp:revision>22</cp:revision>
  <dcterms:created xsi:type="dcterms:W3CDTF">2006-08-16T00:00:00Z</dcterms:created>
  <dcterms:modified xsi:type="dcterms:W3CDTF">2024-06-12T09:49:22Z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5B107075A3654470BC1AC934998C7D96_12</vt:lpwstr>
  </property>
  <property fmtid="{D5CDD505-2E9C-101B-9397-08002B2CF9AE}" pid="3" name="KSOProductBuildVer">
    <vt:lpwstr>2052-12.1.0.16929</vt:lpwstr>
  </property>
</Properties>
</file>