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3730" y="2099945"/>
            <a:ext cx="6723380" cy="174053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54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甲壳素的功效与作用</a:t>
            </a:r>
            <a:endParaRPr lang="en-US" sz="54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066800"/>
            <a:ext cx="1245235" cy="14611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09691" y="1250241"/>
            <a:ext cx="7848600" cy="524827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466496" y="3766754"/>
            <a:ext cx="3974251" cy="2472718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63624" y="1824409"/>
            <a:ext cx="2936423" cy="16045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甲壳素在小肠中形成一层保护膜，减缓胆固醇的吸收速度。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1724" y="4315960"/>
            <a:ext cx="3052052" cy="160459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通过与胆固醇结合，减少小肠对胆固醇的吸收量。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抑制小肠对胆固醇吸收过程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28" name="AutoShape 28"/>
          <p:cNvSpPr/>
          <p:nvPr/>
        </p:nvSpPr>
        <p:spPr>
          <a:xfrm>
            <a:off x="601724" y="3976765"/>
            <a:ext cx="2936423" cy="3391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降低胆固醇吸收量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563624" y="1405309"/>
            <a:ext cx="2936423" cy="3391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减缓胆固醇吸收速度</a:t>
            </a:r>
            <a:endParaRPr lang="en-US" sz="1100"/>
          </a:p>
        </p:txBody>
      </p:sp>
      <p:pic>
        <p:nvPicPr>
          <p:cNvPr id="30" name="图片 29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29" y="1414808"/>
            <a:ext cx="673417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保护良性胆固醇不被氧化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3829" y="2093647"/>
            <a:ext cx="67341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甲壳素具有抗氧化作用，可保护高密度脂蛋白（良性胆固醇）不被氧化，保持其正常功能。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9593" y="3949139"/>
            <a:ext cx="652462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促进良性胆固醇合成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9593" y="46459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通过调节相关基因表达，促进高密度脂蛋白的合成，从而提高其在血液中的含量。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9" name="Connector 9"/>
          <p:cNvCxnSpPr/>
          <p:nvPr/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 descr="c:/users/administrator/desktop/柏维公司资料/包装盒/甲壳素.jpg甲壳素"/>
          <p:cNvPicPr>
            <a:picLocks noChangeAspect="1"/>
          </p:cNvPicPr>
          <p:nvPr/>
        </p:nvPicPr>
        <p:blipFill>
          <a:blip r:embed="rId2">
            <a:alphaModFix amt="100000"/>
          </a:blip>
          <a:srcRect l="12506" r="12506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4" name="Connector 14"/>
          <p:cNvCxnSpPr/>
          <p:nvPr/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 rot="0">
            <a:off x="9883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提高良性胆固醇含量策略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7" name="图片 36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000" b="2000"/>
          <a:stretch>
            <a:fillRect/>
          </a:stretch>
        </p:blipFill>
        <p:spPr>
          <a:xfrm>
            <a:off x="736965" y="1348735"/>
            <a:ext cx="3481275" cy="2386781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4191" y="1348735"/>
            <a:ext cx="3481275" cy="2386781"/>
          </a:xfrm>
          <a:prstGeom prst="rect">
            <a:avLst/>
          </a:prstGeom>
          <a:noFill/>
        </p:spPr>
      </p:pic>
      <p:sp>
        <p:nvSpPr>
          <p:cNvPr id="4" name="AutoShape 4"/>
          <p:cNvSpPr/>
          <p:nvPr/>
        </p:nvSpPr>
        <p:spPr>
          <a:xfrm rot="5400000">
            <a:off x="2351479" y="3996985"/>
            <a:ext cx="252248" cy="26161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 rot="5400000">
            <a:off x="2351479" y="4202989"/>
            <a:ext cx="252248" cy="261610"/>
          </a:xfrm>
          <a:prstGeom prst="chevron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5400000">
            <a:off x="5969876" y="4026659"/>
            <a:ext cx="252248" cy="26161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5400000">
            <a:off x="5969876" y="4232663"/>
            <a:ext cx="252248" cy="261610"/>
          </a:xfrm>
          <a:prstGeom prst="chevron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5400000">
            <a:off x="9378704" y="4026659"/>
            <a:ext cx="252248" cy="261610"/>
          </a:xfrm>
          <a:prstGeom prst="chevron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 rot="5400000">
            <a:off x="9378704" y="4232663"/>
            <a:ext cx="252248" cy="261610"/>
          </a:xfrm>
          <a:prstGeom prst="chevron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1118272" y="4579482"/>
            <a:ext cx="271866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减少肝脏胆固醇合成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26078" y="5084444"/>
            <a:ext cx="270305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甲壳素可调节肝脏内胆固醇代谢相关酶的活性，从而降低肝脏胆固醇的合成。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37859" y="4579482"/>
            <a:ext cx="271866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加速肝脏胆固醇排泄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53471" y="5091918"/>
            <a:ext cx="270305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促进肝脏将多余的胆固醇转化为胆汁酸，随胆汁排入肠道，进而排出体外。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145498" y="4579482"/>
            <a:ext cx="271866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降低恶性胆固醇浓度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53303" y="5091918"/>
            <a:ext cx="2703050" cy="1245227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通过上述机制，综合作用降低低密度脂蛋白（恶性胆固醇）的浓度。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l="1320" r="1320"/>
          <a:stretch>
            <a:fillRect/>
          </a:stretch>
        </p:blipFill>
        <p:spPr>
          <a:xfrm>
            <a:off x="4254341" y="1348736"/>
            <a:ext cx="3481275" cy="2386781"/>
          </a:xfrm>
          <a:prstGeom prst="rect">
            <a:avLst/>
          </a:prstGeom>
          <a:noFill/>
        </p:spPr>
      </p:pic>
      <p:grpSp>
        <p:nvGrpSpPr>
          <p:cNvPr id="17" name="Group 17"/>
          <p:cNvGrpSpPr/>
          <p:nvPr/>
        </p:nvGrpSpPr>
        <p:grpSpPr>
          <a:xfrm rot="0">
            <a:off x="988363" y="93878"/>
            <a:ext cx="10641129" cy="914400"/>
            <a:chOff x="454963" y="93878"/>
            <a:chExt cx="10641129" cy="914400"/>
          </a:xfrm>
        </p:grpSpPr>
        <p:sp>
          <p:nvSpPr>
            <p:cNvPr id="18" name="AutoShape 1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减少肝脏堆积量及恶性胆固醇浓度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9" name="图片 38" descr="龙康壮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3596" y="425846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增强免疫力功能揭示</a:t>
            </a: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227" y="1168478"/>
            <a:ext cx="455409" cy="2069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72404" y="1375400"/>
            <a:ext cx="11247191" cy="4699510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</p:sp>
      <p:pic>
        <p:nvPicPr>
          <p:cNvPr id="4" name="Picture 4" descr="c:/users/administrator/desktop/柏维公司资料/瓶子抠像/甲壳素.png甲壳素"/>
          <p:cNvPicPr>
            <a:picLocks noChangeAspect="1"/>
          </p:cNvPicPr>
          <p:nvPr/>
        </p:nvPicPr>
        <p:blipFill>
          <a:blip r:embed="rId2">
            <a:alphaModFix amt="100000"/>
          </a:blip>
          <a:srcRect t="9" b="9"/>
          <a:stretch>
            <a:fillRect/>
          </a:stretch>
        </p:blipFill>
        <p:spPr>
          <a:xfrm>
            <a:off x="740688" y="1244678"/>
            <a:ext cx="3679824" cy="4906431"/>
          </a:xfrm>
          <a:prstGeom prst="parallelogram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499430" y="6236295"/>
            <a:ext cx="9220165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83810" y="6236295"/>
            <a:ext cx="740059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375876" y="6200641"/>
            <a:ext cx="158719" cy="15871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607200" y="6207253"/>
            <a:ext cx="147382" cy="147382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1827186" y="6213864"/>
            <a:ext cx="136045" cy="13604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027323" y="6220476"/>
            <a:ext cx="124708" cy="12470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2224635" y="6214895"/>
            <a:ext cx="113371" cy="11337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754880" y="1727606"/>
            <a:ext cx="6467541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提高免疫细胞活性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54880" y="2304006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实验结果显示，服用甲壳素后，实验对象的免疫细胞活性得到显著提高，包括T细胞、B细胞等，这些细胞在抵抗病原体和清除异常细胞方面发挥着关键作用。</a:t>
            </a:r>
            <a:endParaRPr lang="en-US" sz="13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754880" y="3783405"/>
            <a:ext cx="6240618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增进抗体产生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54880" y="4436820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甲壳素能够刺激机体产生更多的抗体，从而增强对特定病原体的识别和攻击能力，为机体提供更强的免疫保护。</a:t>
            </a:r>
            <a:endParaRPr lang="en-US" sz="13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强化免疫细胞功能实验结果展示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8" name="Picture 4" descr="c:/users/administrator/desktop/柏维公司资料/瓶子抠像/甲壳素.png甲壳素"/>
          <p:cNvPicPr>
            <a:picLocks noChangeAspect="1"/>
          </p:cNvPicPr>
          <p:nvPr/>
        </p:nvPicPr>
        <p:blipFill>
          <a:blip r:embed="rId2">
            <a:alphaModFix amt="100000"/>
          </a:blip>
          <a:srcRect t="9" b="9"/>
          <a:stretch>
            <a:fillRect/>
          </a:stretch>
        </p:blipFill>
        <p:spPr>
          <a:xfrm>
            <a:off x="29488" y="1447878"/>
            <a:ext cx="3679824" cy="4906431"/>
          </a:xfrm>
          <a:prstGeom prst="parallelogram">
            <a:avLst/>
          </a:prstGeom>
        </p:spPr>
      </p:pic>
      <p:pic>
        <p:nvPicPr>
          <p:cNvPr id="39" name="Picture 4" descr="c:/users/administrator/desktop/柏维公司资料/瓶子抠像/甲壳素.png甲壳素"/>
          <p:cNvPicPr>
            <a:picLocks noChangeAspect="1"/>
          </p:cNvPicPr>
          <p:nvPr/>
        </p:nvPicPr>
        <p:blipFill>
          <a:blip r:embed="rId2">
            <a:alphaModFix amt="100000"/>
          </a:blip>
          <a:srcRect t="9" b="9"/>
          <a:stretch>
            <a:fillRect/>
          </a:stretch>
        </p:blipFill>
        <p:spPr>
          <a:xfrm>
            <a:off x="867688" y="1676478"/>
            <a:ext cx="3679824" cy="4906431"/>
          </a:xfrm>
          <a:prstGeom prst="parallelogram">
            <a:avLst/>
          </a:prstGeom>
        </p:spPr>
      </p:pic>
      <p:pic>
        <p:nvPicPr>
          <p:cNvPr id="40" name="图片 39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/users/administrator/desktop/柏维公司资料/包装瓶/甲壳素.jpg甲壳素"/>
          <p:cNvPicPr>
            <a:picLocks noChangeAspect="1"/>
          </p:cNvPicPr>
          <p:nvPr/>
        </p:nvPicPr>
        <p:blipFill>
          <a:blip r:embed="rId2">
            <a:alphaModFix amt="100000"/>
          </a:blip>
          <a:srcRect t="2" b="2"/>
          <a:stretch>
            <a:fillRect/>
          </a:stretch>
        </p:blipFill>
        <p:spPr>
          <a:xfrm>
            <a:off x="7092556" y="1559288"/>
            <a:ext cx="4492828" cy="4492828"/>
          </a:xfrm>
          <a:prstGeom prst="round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539110" y="148837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39477" y="137065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539110" y="320584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739477" y="308812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539110" y="4984278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39477" y="4866556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577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48535" y="1715158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甲壳素能够激活人体内的巨噬细胞，增强其吞噬和清除病原体的能力，从而提高机体的免疫力。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48535" y="1250513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激活巨噬细胞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248535" y="3368732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通过刺激免疫细胞的增殖和分化，甲壳素有助于增强免疫系统的整体功能，使机体更有效地抵抗外界病原体的入侵。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48535" y="2928472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促进免疫细胞增殖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48535" y="5134585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甲壳素能够调节免疫系统的平衡，避免过度免疫或免疫抑制，确保机体在应对各种挑战时保持最佳免疫状态。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48535" y="4694325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调节免疫系统平衡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Group 15"/>
          <p:cNvGrpSpPr/>
          <p:nvPr/>
        </p:nvGrpSpPr>
        <p:grpSpPr>
          <a:xfrm rot="0">
            <a:off x="9883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甲壳素对免疫力提升作用概述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7" name="图片 36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/users/administrator/desktop/柏维公司资料/包装盒/甲壳素.jpg甲壳素"/>
          <p:cNvPicPr>
            <a:picLocks noChangeAspect="1"/>
          </p:cNvPicPr>
          <p:nvPr/>
        </p:nvPicPr>
        <p:blipFill>
          <a:blip r:embed="rId2">
            <a:alphaModFix amt="100000"/>
          </a:blip>
          <a:srcRect t="2" b="2"/>
          <a:stretch>
            <a:fillRect/>
          </a:stretch>
        </p:blipFill>
        <p:spPr>
          <a:xfrm>
            <a:off x="939482" y="1415327"/>
            <a:ext cx="4843296" cy="4843295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1748" y="2005888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甲壳素及其衍生物在实验中表现出对多种肿瘤细胞的抑制作用，通过诱导肿瘤细胞凋亡、阻止其增殖和转移等途径，减轻肿瘤对机体的伤害。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61748" y="1352723"/>
            <a:ext cx="4638675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抗肿瘤作用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61748" y="4499375"/>
            <a:ext cx="4762500" cy="1838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甲壳素能够促进肝脏细胞的再生和修复，改善肝脏功能，使受到损伤的肝脏逐渐恢复正常状态。这对于因疾病或药物导致的肝脏损伤具有积极的辅助治疗意义。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61748" y="3870593"/>
            <a:ext cx="5124450" cy="8382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肝脏保护作用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8" name="AutoShape 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减少肿瘤细胞伤害及促进肝脏细胞新生与正常化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29" name="图片 28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6575" y="1250443"/>
            <a:ext cx="10458850" cy="243840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1300074" y="2175786"/>
            <a:ext cx="9582906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甲壳素适用于免疫力低下、易感染疾病的人群，以及希望提高抗肿瘤能力和保护肝脏健康的人群。然而，过敏体质者在使用前应咨询医生建议。</a:t>
            </a:r>
            <a:endParaRPr lang="en-US" sz="15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00074" y="1380567"/>
            <a:ext cx="9417017" cy="85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适宜人群</a:t>
            </a:r>
            <a:endParaRPr lang="en-US" sz="201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866575" y="3952506"/>
            <a:ext cx="10458850" cy="24384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1287882" y="4870218"/>
            <a:ext cx="9582150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通常以胶囊或片剂的形式供人们服用。根据个人的具体情况和需求，建议在医生的指导下确定合适的剂量和使用周期。此外，保持良好的生活习惯和饮食结构，辅以适量的运动，有助于更好地发挥甲壳素的保健功效。</a:t>
            </a:r>
            <a:endParaRPr lang="en-US" sz="1500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7882" y="4099383"/>
            <a:ext cx="9677400" cy="72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使用方法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" name="Connector 8"/>
          <p:cNvCxnSpPr/>
          <p:nvPr/>
        </p:nvCxnSpPr>
        <p:spPr>
          <a:xfrm>
            <a:off x="1473659" y="4829453"/>
            <a:ext cx="9220298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 9"/>
          <p:cNvCxnSpPr/>
          <p:nvPr/>
        </p:nvCxnSpPr>
        <p:spPr>
          <a:xfrm>
            <a:off x="1481378" y="2175786"/>
            <a:ext cx="9220298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Group 10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适宜人群及使用方法指导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2" name="图片 31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3596" y="425846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吸附体内有害物质并排除体外能力阐述</a:t>
            </a: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667" r="16667"/>
          <a:stretch>
            <a:fillRect/>
          </a:stretch>
        </p:blipFill>
        <p:spPr>
          <a:xfrm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935912" y="509596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935912" y="525146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74571" y="4851539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积蓄影响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074571" y="534100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由于重金属难以被人体代谢排出，长期积蓄将加重健康风险。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935912" y="181958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935912" y="197508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074571" y="1538583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重金属来源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74571" y="200366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重金属广泛存在于环境、食品、水源等，通过食物链进入人体并逐渐积累。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4935912" y="361327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74571" y="3188965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危害程度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74571" y="3666241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重金属对人体具有严重的危害，包括损害神经系统、消化系统、免疫系统等，甚至引发癌症。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6" name="Group 16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体内重金属积蓄危害介绍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8" name="图片 37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776770" y="663596"/>
            <a:ext cx="2197085" cy="766889"/>
          </a:xfrm>
          <a:prstGeom prst="rect">
            <a:avLst/>
          </a:prstGeom>
        </p:spPr>
        <p:txBody>
          <a:bodyPr vert="horz" wrap="square" lIns="114300" tIns="57150" rIns="114300" bIns="57150" rtlCol="0" anchor="b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rgbClr val="232323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1200">
              <a:solidFill>
                <a:srgbClr val="232323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92225" y="198162"/>
            <a:ext cx="4405428" cy="9772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54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en-US" sz="54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929543" y="1484275"/>
            <a:ext cx="6612681" cy="4969951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甲壳素基本概念与来源</a:t>
            </a:r>
            <a:endParaRPr lang="en-US" sz="24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降低胆固醇效果分析</a:t>
            </a:r>
            <a:endParaRPr lang="en-US" sz="24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增强免疫力功能揭示</a:t>
            </a:r>
            <a:endParaRPr lang="en-US" sz="24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吸附体内有害物质并排除体外能力阐述</a:t>
            </a:r>
            <a:endParaRPr lang="en-US" sz="24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健胃整肠作用讲解</a:t>
            </a:r>
            <a:endParaRPr lang="en-US" sz="24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0" lvl="0" indent="-203200" algn="l">
              <a:lnSpc>
                <a:spcPct val="150000"/>
              </a:lnSpc>
              <a:spcBef>
                <a:spcPts val="375"/>
              </a:spcBef>
              <a:buFont typeface="Arial" panose="020B0604020202020204"/>
              <a:buChar char="•"/>
            </a:pPr>
            <a:r>
              <a:rPr lang="en-US" sz="24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正确使用甲壳素指南</a:t>
            </a:r>
            <a:endParaRPr lang="en-US" sz="24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 descr="甲壳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600" y="2333625"/>
            <a:ext cx="5638165" cy="5638165"/>
          </a:xfrm>
          <a:prstGeom prst="rect">
            <a:avLst/>
          </a:prstGeom>
        </p:spPr>
      </p:pic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6625" r="16625"/>
          <a:stretch>
            <a:fillRect/>
          </a:stretch>
        </p:blipFill>
        <p:spPr>
          <a:xfrm>
            <a:off x="454963" y="1569535"/>
            <a:ext cx="4219249" cy="4219249"/>
          </a:xfrm>
          <a:prstGeom prst="ellipse">
            <a:avLst/>
          </a:prstGeom>
        </p:spPr>
      </p:pic>
      <p:grpSp>
        <p:nvGrpSpPr>
          <p:cNvPr id="3" name="Group 3"/>
          <p:cNvGrpSpPr/>
          <p:nvPr/>
        </p:nvGrpSpPr>
        <p:grpSpPr>
          <a:xfrm rot="0">
            <a:off x="5163133" y="1294832"/>
            <a:ext cx="6264882" cy="1468186"/>
            <a:chOff x="5163133" y="1294832"/>
            <a:chExt cx="6264882" cy="1468186"/>
          </a:xfrm>
        </p:grpSpPr>
        <p:sp>
          <p:nvSpPr>
            <p:cNvPr id="4" name="AutoShape 4"/>
            <p:cNvSpPr/>
            <p:nvPr/>
          </p:nvSpPr>
          <p:spPr>
            <a:xfrm>
              <a:off x="5328795" y="1294832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5632910" y="1424361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吸附机制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632910" y="1910708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甲壳素通过其特殊的分子结构，能够与重金属离子发生螯合反应，从而有效吸附铜、镉、锌、铀等重金属。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5163133" y="1294832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8" name="Group 8"/>
          <p:cNvGrpSpPr/>
          <p:nvPr/>
        </p:nvGrpSpPr>
        <p:grpSpPr>
          <a:xfrm rot="0">
            <a:off x="5163133" y="2945066"/>
            <a:ext cx="6264882" cy="1468186"/>
            <a:chOff x="5163133" y="2945066"/>
            <a:chExt cx="6264882" cy="1468186"/>
          </a:xfrm>
        </p:grpSpPr>
        <p:sp>
          <p:nvSpPr>
            <p:cNvPr id="9" name="AutoShape 9"/>
            <p:cNvSpPr/>
            <p:nvPr/>
          </p:nvSpPr>
          <p:spPr>
            <a:xfrm>
              <a:off x="5328795" y="2945066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5632910" y="3074595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选择性吸附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632910" y="3560941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甲壳素对重金属离子具有一定的选择性，能够优先吸附对人体危害较大的重金属离子。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163133" y="2945066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0">
            <a:off x="5163133" y="4595300"/>
            <a:ext cx="6264882" cy="1468186"/>
            <a:chOff x="5163133" y="4595300"/>
            <a:chExt cx="6264882" cy="1468186"/>
          </a:xfrm>
        </p:grpSpPr>
        <p:sp>
          <p:nvSpPr>
            <p:cNvPr id="14" name="AutoShape 14"/>
            <p:cNvSpPr/>
            <p:nvPr/>
          </p:nvSpPr>
          <p:spPr>
            <a:xfrm>
              <a:off x="5328795" y="4595300"/>
              <a:ext cx="6099220" cy="1468186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5632910" y="4724828"/>
              <a:ext cx="3055242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  <a:spcBef>
                  <a:spcPts val="450"/>
                </a:spcBef>
              </a:pPr>
              <a:r>
                <a:rPr lang="en-US" sz="2325" b="1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影响因素</a:t>
              </a:r>
              <a:endPara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632910" y="5211175"/>
              <a:ext cx="5568066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rgbClr val="FFFFFF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甲壳素的吸附效果受pH值、温度、离子浓度等因素影响，通过优化条件可提高吸附效率。</a:t>
              </a:r>
              <a:endParaRPr lang="en-US" sz="15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163133" y="4595300"/>
              <a:ext cx="165663" cy="1468186"/>
            </a:xfrm>
            <a:prstGeom prst="rect">
              <a:avLst/>
            </a:pr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9" name="AutoShape 1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甲壳素吸附铜、镉、锌、铀等重金属原理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0" name="图片 39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3829" y="1628258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994345" y="2028557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被甲壳素吸附的重金属离子可通过人体的代谢系统，如粪便、尿液等排出体外。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4345" y="1509487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代谢途径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5" descr="c:/users/administrator/desktop/柏维公司资料/瓶子抠像/甲壳素.png甲壳素"/>
          <p:cNvPicPr>
            <a:picLocks noChangeAspect="1"/>
          </p:cNvPicPr>
          <p:nvPr/>
        </p:nvPicPr>
        <p:blipFill>
          <a:blip r:embed="rId2"/>
          <a:srcRect t="12501" b="12501"/>
          <a:stretch>
            <a:fillRect/>
          </a:stretch>
        </p:blipFill>
        <p:spPr>
          <a:xfrm>
            <a:off x="6096000" y="163383"/>
            <a:ext cx="5194483" cy="5194482"/>
          </a:xfrm>
          <a:prstGeom prst="ellipse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94345" y="3637901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经研究表明，甲壳素对人体无毒副作用，可安全有效地辅助排除体内重金属。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94345" y="3118831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安全性评估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94345" y="5274339"/>
            <a:ext cx="4394883" cy="7021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持续使用甲壳素可帮助人体逐渐降低重金属含量，减轻健康风险。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94345" y="4755268"/>
            <a:ext cx="4152900" cy="495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长期效果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63829" y="3237602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763829" y="4874039"/>
            <a:ext cx="230516" cy="23051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12" name="Group 12"/>
          <p:cNvGrpSpPr/>
          <p:nvPr/>
        </p:nvGrpSpPr>
        <p:grpSpPr>
          <a:xfrm rot="0">
            <a:off x="988363" y="93878"/>
            <a:ext cx="10641129" cy="914400"/>
            <a:chOff x="454963" y="93878"/>
            <a:chExt cx="10641129" cy="914400"/>
          </a:xfrm>
        </p:grpSpPr>
        <p:sp>
          <p:nvSpPr>
            <p:cNvPr id="13" name="AutoShape 1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排除体外过程剖析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4" name="图片 33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5982796" y="3170591"/>
            <a:ext cx="5783287" cy="1172718"/>
            <a:chOff x="5982796" y="3170591"/>
            <a:chExt cx="5783287" cy="1172718"/>
          </a:xfrm>
        </p:grpSpPr>
        <p:sp>
          <p:nvSpPr>
            <p:cNvPr id="3" name="TextBox 3"/>
            <p:cNvSpPr txBox="1"/>
            <p:nvPr/>
          </p:nvSpPr>
          <p:spPr>
            <a:xfrm>
              <a:off x="5982796" y="3170591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器官功能维护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982796" y="3641126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通过降低体内重金属含量，甲壳素有助于维护各器官的正常功能，预防器官功能失调。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5982796" y="4823246"/>
            <a:ext cx="5783287" cy="1172718"/>
            <a:chOff x="5982796" y="4823246"/>
            <a:chExt cx="5783287" cy="1172718"/>
          </a:xfrm>
        </p:grpSpPr>
        <p:sp>
          <p:nvSpPr>
            <p:cNvPr id="6" name="TextBox 6"/>
            <p:cNvSpPr txBox="1"/>
            <p:nvPr/>
          </p:nvSpPr>
          <p:spPr>
            <a:xfrm>
              <a:off x="5982796" y="4823246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临床研究支持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982796" y="5293781"/>
              <a:ext cx="5783287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多项临床研究表明，甲壳素在预防神经性病变和器官功能失调方面具有显著效果，受到医学界的广泛关注。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4805646" y="4913047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grpSp>
        <p:nvGrpSpPr>
          <p:cNvPr id="9" name="Group 9"/>
          <p:cNvGrpSpPr/>
          <p:nvPr/>
        </p:nvGrpSpPr>
        <p:grpSpPr>
          <a:xfrm rot="0">
            <a:off x="5982796" y="1521950"/>
            <a:ext cx="5687135" cy="1172718"/>
            <a:chOff x="5982796" y="1521950"/>
            <a:chExt cx="5687135" cy="1172718"/>
          </a:xfrm>
        </p:grpSpPr>
        <p:sp>
          <p:nvSpPr>
            <p:cNvPr id="10" name="TextBox 10"/>
            <p:cNvSpPr txBox="1"/>
            <p:nvPr/>
          </p:nvSpPr>
          <p:spPr>
            <a:xfrm>
              <a:off x="5982796" y="1521950"/>
              <a:ext cx="4521094" cy="398526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77000"/>
                </a:lnSpc>
              </a:pPr>
              <a:r>
                <a:rPr lang="en-US" sz="2325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神经保护</a:t>
              </a:r>
              <a:endPara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982796" y="1992485"/>
              <a:ext cx="5687135" cy="702183"/>
            </a:xfrm>
            <a:prstGeom prst="rect">
              <a:avLst/>
            </a:prstGeom>
          </p:spPr>
          <p:txBody>
            <a:bodyPr vert="horz" wrap="square" lIns="114300" tIns="57150" rIns="114300" bIns="57150" rtlCol="0" anchor="t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500">
                  <a:solidFill>
                    <a:schemeClr val="dk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甲壳素能够减轻重金属对神经系统的损害，预防神经性病变的发生和发展。</a:t>
              </a:r>
              <a:endPara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4805646" y="3272584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4805646" y="1611485"/>
            <a:ext cx="810236" cy="81023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1457" y="1735931"/>
            <a:ext cx="3722789" cy="3981079"/>
          </a:xfrm>
          <a:prstGeom prst="rect">
            <a:avLst/>
          </a:prstGeom>
          <a:solidFill>
            <a:schemeClr val="accent1">
              <a:alpha val="94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5014447" y="3486249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8693" y="85468"/>
                </a:moveTo>
                <a:lnTo>
                  <a:pt x="193700" y="180461"/>
                </a:lnTo>
                <a:lnTo>
                  <a:pt x="301971" y="180461"/>
                </a:lnTo>
                <a:cubicBezTo>
                  <a:pt x="303686" y="171298"/>
                  <a:pt x="304800" y="162001"/>
                  <a:pt x="304800" y="152400"/>
                </a:cubicBezTo>
                <a:cubicBezTo>
                  <a:pt x="304800" y="128273"/>
                  <a:pt x="298694" y="105747"/>
                  <a:pt x="288693" y="85468"/>
                </a:cubicBezTo>
                <a:close/>
                <a:moveTo>
                  <a:pt x="200549" y="145161"/>
                </a:moveTo>
                <a:lnTo>
                  <a:pt x="278682" y="67066"/>
                </a:lnTo>
                <a:cubicBezTo>
                  <a:pt x="260080" y="39643"/>
                  <a:pt x="232543" y="19241"/>
                  <a:pt x="200549" y="8525"/>
                </a:cubicBezTo>
                <a:lnTo>
                  <a:pt x="200549" y="145161"/>
                </a:lnTo>
                <a:close/>
                <a:moveTo>
                  <a:pt x="159525" y="200549"/>
                </a:moveTo>
                <a:lnTo>
                  <a:pt x="237677" y="278721"/>
                </a:lnTo>
                <a:cubicBezTo>
                  <a:pt x="265138" y="260156"/>
                  <a:pt x="285560" y="232581"/>
                  <a:pt x="296275" y="200549"/>
                </a:cubicBezTo>
                <a:lnTo>
                  <a:pt x="159525" y="200549"/>
                </a:lnTo>
                <a:close/>
                <a:moveTo>
                  <a:pt x="180432" y="111862"/>
                </a:moveTo>
                <a:lnTo>
                  <a:pt x="180432" y="2829"/>
                </a:lnTo>
                <a:cubicBezTo>
                  <a:pt x="171317" y="1133"/>
                  <a:pt x="162001" y="0"/>
                  <a:pt x="152400" y="0"/>
                </a:cubicBezTo>
                <a:cubicBezTo>
                  <a:pt x="128064" y="0"/>
                  <a:pt x="105366" y="6229"/>
                  <a:pt x="84963" y="16393"/>
                </a:cubicBezTo>
                <a:lnTo>
                  <a:pt x="180432" y="111862"/>
                </a:lnTo>
                <a:close/>
                <a:moveTo>
                  <a:pt x="124368" y="193853"/>
                </a:moveTo>
                <a:lnTo>
                  <a:pt x="124368" y="301981"/>
                </a:lnTo>
                <a:cubicBezTo>
                  <a:pt x="133483" y="303686"/>
                  <a:pt x="142799" y="304800"/>
                  <a:pt x="152400" y="304800"/>
                </a:cubicBezTo>
                <a:cubicBezTo>
                  <a:pt x="176508" y="304800"/>
                  <a:pt x="198987" y="298694"/>
                  <a:pt x="219266" y="288722"/>
                </a:cubicBezTo>
                <a:lnTo>
                  <a:pt x="124368" y="193853"/>
                </a:lnTo>
                <a:close/>
                <a:moveTo>
                  <a:pt x="104232" y="159763"/>
                </a:moveTo>
                <a:lnTo>
                  <a:pt x="26194" y="237792"/>
                </a:lnTo>
                <a:cubicBezTo>
                  <a:pt x="44758" y="265176"/>
                  <a:pt x="72276" y="285569"/>
                  <a:pt x="104232" y="296285"/>
                </a:cubicBezTo>
                <a:lnTo>
                  <a:pt x="104232" y="159763"/>
                </a:lnTo>
                <a:close/>
                <a:moveTo>
                  <a:pt x="2829" y="124368"/>
                </a:moveTo>
                <a:cubicBezTo>
                  <a:pt x="1133" y="133483"/>
                  <a:pt x="0" y="142799"/>
                  <a:pt x="0" y="152400"/>
                </a:cubicBezTo>
                <a:cubicBezTo>
                  <a:pt x="0" y="176584"/>
                  <a:pt x="6144" y="199130"/>
                  <a:pt x="16145" y="219408"/>
                </a:cubicBezTo>
                <a:lnTo>
                  <a:pt x="111195" y="124358"/>
                </a:lnTo>
                <a:lnTo>
                  <a:pt x="2829" y="124358"/>
                </a:lnTo>
                <a:close/>
                <a:moveTo>
                  <a:pt x="66637" y="26489"/>
                </a:moveTo>
                <a:cubicBezTo>
                  <a:pt x="39443" y="45053"/>
                  <a:pt x="19183" y="72428"/>
                  <a:pt x="8525" y="104232"/>
                </a:cubicBezTo>
                <a:lnTo>
                  <a:pt x="144389" y="104232"/>
                </a:lnTo>
                <a:lnTo>
                  <a:pt x="66637" y="2648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6" name="Freeform 16"/>
          <p:cNvSpPr/>
          <p:nvPr/>
        </p:nvSpPr>
        <p:spPr>
          <a:xfrm>
            <a:off x="5014447" y="1795508"/>
            <a:ext cx="391670" cy="39167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7" name="Freeform 17"/>
          <p:cNvSpPr/>
          <p:nvPr/>
        </p:nvSpPr>
        <p:spPr>
          <a:xfrm>
            <a:off x="5026640" y="5128951"/>
            <a:ext cx="378428" cy="3784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9550" y="0"/>
                </a:moveTo>
                <a:cubicBezTo>
                  <a:pt x="156943" y="0"/>
                  <a:pt x="114300" y="42643"/>
                  <a:pt x="114300" y="95250"/>
                </a:cubicBezTo>
                <a:cubicBezTo>
                  <a:pt x="114300" y="101213"/>
                  <a:pt x="114852" y="107042"/>
                  <a:pt x="115900" y="112700"/>
                </a:cubicBezTo>
                <a:lnTo>
                  <a:pt x="0" y="228600"/>
                </a:lnTo>
                <a:lnTo>
                  <a:pt x="0" y="285750"/>
                </a:lnTo>
                <a:cubicBezTo>
                  <a:pt x="0" y="296275"/>
                  <a:pt x="8525" y="304800"/>
                  <a:pt x="19050" y="304800"/>
                </a:cubicBezTo>
                <a:lnTo>
                  <a:pt x="38100" y="304800"/>
                </a:lnTo>
                <a:lnTo>
                  <a:pt x="38100" y="285750"/>
                </a:lnTo>
                <a:lnTo>
                  <a:pt x="76200" y="285750"/>
                </a:lnTo>
                <a:lnTo>
                  <a:pt x="76200" y="247650"/>
                </a:lnTo>
                <a:lnTo>
                  <a:pt x="114300" y="247650"/>
                </a:lnTo>
                <a:lnTo>
                  <a:pt x="114300" y="209550"/>
                </a:lnTo>
                <a:lnTo>
                  <a:pt x="152400" y="209550"/>
                </a:lnTo>
                <a:lnTo>
                  <a:pt x="177117" y="184833"/>
                </a:lnTo>
                <a:cubicBezTo>
                  <a:pt x="187242" y="188500"/>
                  <a:pt x="198158" y="190500"/>
                  <a:pt x="209550" y="190500"/>
                </a:cubicBezTo>
                <a:cubicBezTo>
                  <a:pt x="262157" y="190500"/>
                  <a:pt x="304800" y="147857"/>
                  <a:pt x="304800" y="95250"/>
                </a:cubicBezTo>
                <a:cubicBezTo>
                  <a:pt x="304800" y="42643"/>
                  <a:pt x="262157" y="0"/>
                  <a:pt x="209550" y="0"/>
                </a:cubicBezTo>
                <a:close/>
                <a:moveTo>
                  <a:pt x="238087" y="95288"/>
                </a:moveTo>
                <a:cubicBezTo>
                  <a:pt x="222304" y="95288"/>
                  <a:pt x="209512" y="82496"/>
                  <a:pt x="209512" y="66713"/>
                </a:cubicBezTo>
                <a:cubicBezTo>
                  <a:pt x="209512" y="50930"/>
                  <a:pt x="222304" y="38138"/>
                  <a:pt x="238087" y="38138"/>
                </a:cubicBezTo>
                <a:cubicBezTo>
                  <a:pt x="253870" y="38138"/>
                  <a:pt x="266662" y="50930"/>
                  <a:pt x="266662" y="66713"/>
                </a:cubicBezTo>
                <a:cubicBezTo>
                  <a:pt x="266662" y="82496"/>
                  <a:pt x="253870" y="95288"/>
                  <a:pt x="238087" y="95288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alphaModFix amt="100000"/>
          </a:blip>
          <a:srcRect l="11972" r="11972"/>
          <a:stretch>
            <a:fillRect/>
          </a:stretch>
        </p:blipFill>
        <p:spPr>
          <a:xfrm>
            <a:off x="641457" y="1883900"/>
            <a:ext cx="3722788" cy="3671084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预防神经性病变和器官功能失调效果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1" name="图片 40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05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3596" y="425846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健胃整肠作用讲解</a:t>
            </a: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192" y="3522743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2568117" y="1927706"/>
            <a:ext cx="2204933" cy="2157159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4067465" y="3482773"/>
            <a:ext cx="2116735" cy="2070873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5566823" y="2336206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grpSp>
        <p:nvGrpSpPr>
          <p:cNvPr id="6" name="Group 6"/>
          <p:cNvGrpSpPr/>
          <p:nvPr/>
        </p:nvGrpSpPr>
        <p:grpSpPr>
          <a:xfrm rot="0">
            <a:off x="6184200" y="2878170"/>
            <a:ext cx="461677" cy="550831"/>
            <a:chOff x="6184200" y="2878170"/>
            <a:chExt cx="461677" cy="550831"/>
          </a:xfrm>
        </p:grpSpPr>
        <p:sp>
          <p:nvSpPr>
            <p:cNvPr id="7" name="Freeform 7"/>
            <p:cNvSpPr/>
            <p:nvPr/>
          </p:nvSpPr>
          <p:spPr>
            <a:xfrm>
              <a:off x="6350411" y="2984088"/>
              <a:ext cx="147161" cy="176213"/>
            </a:xfrm>
            <a:custGeom>
              <a:avLst/>
              <a:gdLst/>
              <a:ahLst/>
              <a:cxnLst/>
              <a:rect l="l" t="t" r="r" b="b"/>
              <a:pathLst>
                <a:path w="56" h="67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34"/>
                    <a:pt x="2" y="40"/>
                    <a:pt x="7" y="46"/>
                  </a:cubicBezTo>
                  <a:cubicBezTo>
                    <a:pt x="11" y="52"/>
                    <a:pt x="15" y="58"/>
                    <a:pt x="16" y="65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1"/>
                    <a:pt x="26" y="50"/>
                    <a:pt x="22" y="42"/>
                  </a:cubicBezTo>
                  <a:cubicBezTo>
                    <a:pt x="24" y="42"/>
                    <a:pt x="26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1" y="41"/>
                    <a:pt x="33" y="42"/>
                    <a:pt x="34" y="42"/>
                  </a:cubicBezTo>
                  <a:cubicBezTo>
                    <a:pt x="32" y="48"/>
                    <a:pt x="31" y="55"/>
                    <a:pt x="31" y="6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58"/>
                    <a:pt x="46" y="52"/>
                    <a:pt x="50" y="46"/>
                  </a:cubicBezTo>
                  <a:cubicBezTo>
                    <a:pt x="54" y="41"/>
                    <a:pt x="56" y="3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184200" y="2878170"/>
              <a:ext cx="461677" cy="550831"/>
            </a:xfrm>
            <a:custGeom>
              <a:avLst/>
              <a:gdLst/>
              <a:ahLst/>
              <a:cxnLst/>
              <a:rect l="l" t="t" r="r" b="b"/>
              <a:pathLst>
                <a:path w="175" h="209">
                  <a:moveTo>
                    <a:pt x="146" y="24"/>
                  </a:moveTo>
                  <a:cubicBezTo>
                    <a:pt x="126" y="8"/>
                    <a:pt x="100" y="0"/>
                    <a:pt x="66" y="8"/>
                  </a:cubicBezTo>
                  <a:cubicBezTo>
                    <a:pt x="42" y="15"/>
                    <a:pt x="21" y="33"/>
                    <a:pt x="16" y="67"/>
                  </a:cubicBezTo>
                  <a:cubicBezTo>
                    <a:pt x="14" y="78"/>
                    <a:pt x="16" y="84"/>
                    <a:pt x="16" y="85"/>
                  </a:cubicBezTo>
                  <a:cubicBezTo>
                    <a:pt x="18" y="87"/>
                    <a:pt x="20" y="91"/>
                    <a:pt x="20" y="94"/>
                  </a:cubicBezTo>
                  <a:cubicBezTo>
                    <a:pt x="20" y="95"/>
                    <a:pt x="19" y="96"/>
                    <a:pt x="19" y="97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0" y="125"/>
                    <a:pt x="1" y="127"/>
                  </a:cubicBezTo>
                  <a:cubicBezTo>
                    <a:pt x="4" y="132"/>
                    <a:pt x="12" y="131"/>
                    <a:pt x="14" y="132"/>
                  </a:cubicBezTo>
                  <a:cubicBezTo>
                    <a:pt x="16" y="133"/>
                    <a:pt x="17" y="136"/>
                    <a:pt x="16" y="139"/>
                  </a:cubicBezTo>
                  <a:cubicBezTo>
                    <a:pt x="15" y="141"/>
                    <a:pt x="13" y="145"/>
                    <a:pt x="15" y="146"/>
                  </a:cubicBezTo>
                  <a:cubicBezTo>
                    <a:pt x="17" y="147"/>
                    <a:pt x="19" y="148"/>
                    <a:pt x="19" y="148"/>
                  </a:cubicBezTo>
                  <a:cubicBezTo>
                    <a:pt x="19" y="148"/>
                    <a:pt x="16" y="149"/>
                    <a:pt x="16" y="151"/>
                  </a:cubicBezTo>
                  <a:cubicBezTo>
                    <a:pt x="15" y="153"/>
                    <a:pt x="16" y="156"/>
                    <a:pt x="19" y="157"/>
                  </a:cubicBezTo>
                  <a:cubicBezTo>
                    <a:pt x="19" y="157"/>
                    <a:pt x="22" y="164"/>
                    <a:pt x="21" y="171"/>
                  </a:cubicBezTo>
                  <a:cubicBezTo>
                    <a:pt x="20" y="177"/>
                    <a:pt x="18" y="183"/>
                    <a:pt x="23" y="187"/>
                  </a:cubicBezTo>
                  <a:cubicBezTo>
                    <a:pt x="28" y="191"/>
                    <a:pt x="48" y="188"/>
                    <a:pt x="60" y="184"/>
                  </a:cubicBezTo>
                  <a:cubicBezTo>
                    <a:pt x="60" y="184"/>
                    <a:pt x="64" y="191"/>
                    <a:pt x="68" y="20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47" y="170"/>
                    <a:pt x="145" y="163"/>
                    <a:pt x="145" y="159"/>
                  </a:cubicBezTo>
                  <a:cubicBezTo>
                    <a:pt x="143" y="148"/>
                    <a:pt x="160" y="128"/>
                    <a:pt x="166" y="106"/>
                  </a:cubicBezTo>
                  <a:cubicBezTo>
                    <a:pt x="173" y="81"/>
                    <a:pt x="175" y="48"/>
                    <a:pt x="146" y="24"/>
                  </a:cubicBezTo>
                  <a:close/>
                  <a:moveTo>
                    <a:pt x="118" y="90"/>
                  </a:moveTo>
                  <a:cubicBezTo>
                    <a:pt x="112" y="98"/>
                    <a:pt x="110" y="104"/>
                    <a:pt x="110" y="110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33"/>
                    <a:pt x="107" y="136"/>
                    <a:pt x="104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8"/>
                    <a:pt x="93" y="139"/>
                    <a:pt x="91" y="139"/>
                  </a:cubicBezTo>
                  <a:cubicBezTo>
                    <a:pt x="89" y="139"/>
                    <a:pt x="88" y="138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6" y="136"/>
                    <a:pt x="73" y="133"/>
                    <a:pt x="73" y="12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4"/>
                    <a:pt x="70" y="98"/>
                    <a:pt x="65" y="90"/>
                  </a:cubicBezTo>
                  <a:cubicBezTo>
                    <a:pt x="59" y="83"/>
                    <a:pt x="57" y="76"/>
                    <a:pt x="57" y="68"/>
                  </a:cubicBezTo>
                  <a:cubicBezTo>
                    <a:pt x="57" y="49"/>
                    <a:pt x="72" y="34"/>
                    <a:pt x="91" y="34"/>
                  </a:cubicBezTo>
                  <a:cubicBezTo>
                    <a:pt x="110" y="34"/>
                    <a:pt x="126" y="49"/>
                    <a:pt x="126" y="68"/>
                  </a:cubicBezTo>
                  <a:cubicBezTo>
                    <a:pt x="126" y="76"/>
                    <a:pt x="123" y="83"/>
                    <a:pt x="118" y="9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 rot="0">
            <a:off x="1996032" y="4065529"/>
            <a:ext cx="664560" cy="579786"/>
            <a:chOff x="1996032" y="4065529"/>
            <a:chExt cx="664560" cy="579786"/>
          </a:xfrm>
        </p:grpSpPr>
        <p:sp>
          <p:nvSpPr>
            <p:cNvPr id="10" name="Freeform 10"/>
            <p:cNvSpPr/>
            <p:nvPr/>
          </p:nvSpPr>
          <p:spPr>
            <a:xfrm>
              <a:off x="1996032" y="4204879"/>
              <a:ext cx="440436" cy="440436"/>
            </a:xfrm>
            <a:custGeom>
              <a:avLst/>
              <a:gdLst/>
              <a:ahLst/>
              <a:cxnLst/>
              <a:rect l="l" t="t" r="r" b="b"/>
              <a:pathLst>
                <a:path w="167" h="167">
                  <a:moveTo>
                    <a:pt x="161" y="71"/>
                  </a:moveTo>
                  <a:cubicBezTo>
                    <a:pt x="148" y="71"/>
                    <a:pt x="148" y="71"/>
                    <a:pt x="148" y="71"/>
                  </a:cubicBezTo>
                  <a:cubicBezTo>
                    <a:pt x="146" y="62"/>
                    <a:pt x="143" y="54"/>
                    <a:pt x="138" y="4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6"/>
                    <a:pt x="150" y="32"/>
                    <a:pt x="148" y="3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5" y="17"/>
                    <a:pt x="131" y="18"/>
                    <a:pt x="129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3" y="24"/>
                    <a:pt x="105" y="21"/>
                    <a:pt x="96" y="19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4" y="0"/>
                    <a:pt x="9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0"/>
                    <a:pt x="71" y="3"/>
                    <a:pt x="71" y="6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2" y="21"/>
                    <a:pt x="54" y="24"/>
                    <a:pt x="46" y="2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5" y="18"/>
                    <a:pt x="32" y="17"/>
                    <a:pt x="30" y="19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6"/>
                    <a:pt x="19" y="3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4" y="54"/>
                    <a:pt x="20" y="62"/>
                    <a:pt x="19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6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105"/>
                    <a:pt x="24" y="113"/>
                    <a:pt x="29" y="12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7" y="132"/>
                    <a:pt x="17" y="135"/>
                    <a:pt x="18" y="137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2" y="150"/>
                    <a:pt x="35" y="150"/>
                    <a:pt x="37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54" y="143"/>
                    <a:pt x="62" y="147"/>
                    <a:pt x="71" y="148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4"/>
                    <a:pt x="73" y="167"/>
                    <a:pt x="75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4"/>
                    <a:pt x="96" y="161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05" y="147"/>
                    <a:pt x="113" y="143"/>
                    <a:pt x="120" y="138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1" y="150"/>
                    <a:pt x="135" y="150"/>
                    <a:pt x="136" y="148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50" y="135"/>
                    <a:pt x="149" y="132"/>
                    <a:pt x="147" y="13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43" y="113"/>
                    <a:pt x="146" y="105"/>
                    <a:pt x="148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4" y="96"/>
                    <a:pt x="167" y="94"/>
                    <a:pt x="167" y="92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7" y="73"/>
                    <a:pt x="164" y="71"/>
                    <a:pt x="161" y="71"/>
                  </a:cubicBezTo>
                  <a:close/>
                  <a:moveTo>
                    <a:pt x="83" y="114"/>
                  </a:moveTo>
                  <a:cubicBezTo>
                    <a:pt x="66" y="114"/>
                    <a:pt x="52" y="101"/>
                    <a:pt x="52" y="84"/>
                  </a:cubicBezTo>
                  <a:cubicBezTo>
                    <a:pt x="52" y="67"/>
                    <a:pt x="66" y="53"/>
                    <a:pt x="83" y="53"/>
                  </a:cubicBezTo>
                  <a:cubicBezTo>
                    <a:pt x="100" y="53"/>
                    <a:pt x="114" y="67"/>
                    <a:pt x="114" y="84"/>
                  </a:cubicBezTo>
                  <a:cubicBezTo>
                    <a:pt x="114" y="101"/>
                    <a:pt x="100" y="114"/>
                    <a:pt x="83" y="114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341695" y="4065529"/>
              <a:ext cx="318897" cy="316706"/>
            </a:xfrm>
            <a:custGeom>
              <a:avLst/>
              <a:gdLst/>
              <a:ahLst/>
              <a:cxnLst/>
              <a:rect l="l" t="t" r="r" b="b"/>
              <a:pathLst>
                <a:path w="121" h="120">
                  <a:moveTo>
                    <a:pt x="117" y="51"/>
                  </a:moveTo>
                  <a:cubicBezTo>
                    <a:pt x="108" y="51"/>
                    <a:pt x="108" y="51"/>
                    <a:pt x="108" y="51"/>
                  </a:cubicBezTo>
                  <a:cubicBezTo>
                    <a:pt x="106" y="44"/>
                    <a:pt x="104" y="38"/>
                    <a:pt x="100" y="33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5"/>
                    <a:pt x="109" y="23"/>
                    <a:pt x="108" y="2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2"/>
                    <a:pt x="96" y="12"/>
                    <a:pt x="94" y="14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2" y="17"/>
                    <a:pt x="76" y="14"/>
                    <a:pt x="70" y="1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2" y="1"/>
                    <a:pt x="52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5" y="14"/>
                    <a:pt x="39" y="17"/>
                    <a:pt x="34" y="2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3"/>
                    <a:pt x="13" y="25"/>
                    <a:pt x="15" y="2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8"/>
                    <a:pt x="15" y="44"/>
                    <a:pt x="1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52"/>
                    <a:pt x="0" y="5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6"/>
                    <a:pt x="18" y="81"/>
                    <a:pt x="21" y="87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3" y="95"/>
                    <a:pt x="13" y="97"/>
                    <a:pt x="14" y="98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8"/>
                    <a:pt x="26" y="108"/>
                    <a:pt x="28" y="106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9" y="103"/>
                    <a:pt x="45" y="106"/>
                    <a:pt x="52" y="107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8"/>
                    <a:pt x="53" y="120"/>
                    <a:pt x="55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9" y="120"/>
                    <a:pt x="70" y="118"/>
                    <a:pt x="70" y="11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6" y="106"/>
                    <a:pt x="82" y="103"/>
                    <a:pt x="87" y="100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8" y="108"/>
                    <a:pt x="99" y="107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7"/>
                    <a:pt x="109" y="95"/>
                    <a:pt x="107" y="93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4" y="81"/>
                    <a:pt x="106" y="76"/>
                    <a:pt x="108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9" y="69"/>
                    <a:pt x="121" y="68"/>
                    <a:pt x="121" y="66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52"/>
                    <a:pt x="119" y="51"/>
                    <a:pt x="117" y="51"/>
                  </a:cubicBezTo>
                  <a:close/>
                  <a:moveTo>
                    <a:pt x="61" y="82"/>
                  </a:moveTo>
                  <a:cubicBezTo>
                    <a:pt x="48" y="82"/>
                    <a:pt x="38" y="72"/>
                    <a:pt x="38" y="60"/>
                  </a:cubicBezTo>
                  <a:cubicBezTo>
                    <a:pt x="38" y="48"/>
                    <a:pt x="48" y="38"/>
                    <a:pt x="61" y="38"/>
                  </a:cubicBezTo>
                  <a:cubicBezTo>
                    <a:pt x="73" y="38"/>
                    <a:pt x="83" y="48"/>
                    <a:pt x="83" y="60"/>
                  </a:cubicBezTo>
                  <a:cubicBezTo>
                    <a:pt x="83" y="72"/>
                    <a:pt x="73" y="82"/>
                    <a:pt x="61" y="82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</p:grpSp>
      <p:grpSp>
        <p:nvGrpSpPr>
          <p:cNvPr id="12" name="Group 12"/>
          <p:cNvGrpSpPr/>
          <p:nvPr/>
        </p:nvGrpSpPr>
        <p:grpSpPr>
          <a:xfrm rot="0">
            <a:off x="4836987" y="4210981"/>
            <a:ext cx="577691" cy="614457"/>
            <a:chOff x="4836987" y="4210981"/>
            <a:chExt cx="577691" cy="614457"/>
          </a:xfrm>
        </p:grpSpPr>
        <p:sp>
          <p:nvSpPr>
            <p:cNvPr id="13" name="Freeform 13"/>
            <p:cNvSpPr/>
            <p:nvPr/>
          </p:nvSpPr>
          <p:spPr>
            <a:xfrm>
              <a:off x="5174934" y="4210981"/>
              <a:ext cx="239744" cy="269843"/>
            </a:xfrm>
            <a:custGeom>
              <a:avLst/>
              <a:gdLst/>
              <a:ahLst/>
              <a:cxnLst/>
              <a:rect l="l" t="t" r="r" b="b"/>
              <a:pathLst>
                <a:path w="91" h="102">
                  <a:moveTo>
                    <a:pt x="76" y="45"/>
                  </a:moveTo>
                  <a:cubicBezTo>
                    <a:pt x="65" y="52"/>
                    <a:pt x="54" y="52"/>
                    <a:pt x="50" y="5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2" y="43"/>
                    <a:pt x="40" y="32"/>
                    <a:pt x="45" y="19"/>
                  </a:cubicBezTo>
                  <a:cubicBezTo>
                    <a:pt x="52" y="4"/>
                    <a:pt x="70" y="0"/>
                    <a:pt x="70" y="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1"/>
                    <a:pt x="69" y="21"/>
                    <a:pt x="70" y="22"/>
                  </a:cubicBezTo>
                  <a:cubicBezTo>
                    <a:pt x="70" y="22"/>
                    <a:pt x="70" y="23"/>
                    <a:pt x="70" y="2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0" y="36"/>
                    <a:pt x="76" y="45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836987" y="4396146"/>
              <a:ext cx="461677" cy="429292"/>
            </a:xfrm>
            <a:custGeom>
              <a:avLst/>
              <a:gdLst/>
              <a:ahLst/>
              <a:cxnLst/>
              <a:rect l="l" t="t" r="r" b="b"/>
              <a:pathLst>
                <a:path w="175" h="163">
                  <a:moveTo>
                    <a:pt x="77" y="0"/>
                  </a:moveTo>
                  <a:cubicBezTo>
                    <a:pt x="95" y="0"/>
                    <a:pt x="112" y="6"/>
                    <a:pt x="127" y="1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0" y="36"/>
                    <a:pt x="92" y="34"/>
                    <a:pt x="84" y="34"/>
                  </a:cubicBezTo>
                  <a:cubicBezTo>
                    <a:pt x="59" y="34"/>
                    <a:pt x="41" y="54"/>
                    <a:pt x="44" y="80"/>
                  </a:cubicBezTo>
                  <a:cubicBezTo>
                    <a:pt x="47" y="105"/>
                    <a:pt x="70" y="125"/>
                    <a:pt x="96" y="125"/>
                  </a:cubicBezTo>
                  <a:cubicBezTo>
                    <a:pt x="121" y="125"/>
                    <a:pt x="138" y="105"/>
                    <a:pt x="135" y="80"/>
                  </a:cubicBezTo>
                  <a:cubicBezTo>
                    <a:pt x="134" y="71"/>
                    <a:pt x="130" y="63"/>
                    <a:pt x="125" y="5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8" y="46"/>
                    <a:pt x="166" y="63"/>
                    <a:pt x="169" y="82"/>
                  </a:cubicBezTo>
                  <a:cubicBezTo>
                    <a:pt x="175" y="127"/>
                    <a:pt x="143" y="163"/>
                    <a:pt x="98" y="163"/>
                  </a:cubicBezTo>
                  <a:cubicBezTo>
                    <a:pt x="53" y="163"/>
                    <a:pt x="12" y="127"/>
                    <a:pt x="6" y="82"/>
                  </a:cubicBezTo>
                  <a:cubicBezTo>
                    <a:pt x="0" y="37"/>
                    <a:pt x="31" y="0"/>
                    <a:pt x="77" y="0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4976433" y="4512066"/>
              <a:ext cx="195167" cy="181737"/>
            </a:xfrm>
            <a:custGeom>
              <a:avLst/>
              <a:gdLst/>
              <a:ahLst/>
              <a:cxnLst/>
              <a:rect l="l" t="t" r="r" b="b"/>
              <a:pathLst>
                <a:path w="74" h="69">
                  <a:moveTo>
                    <a:pt x="42" y="69"/>
                  </a:moveTo>
                  <a:cubicBezTo>
                    <a:pt x="23" y="69"/>
                    <a:pt x="5" y="54"/>
                    <a:pt x="3" y="35"/>
                  </a:cubicBezTo>
                  <a:cubicBezTo>
                    <a:pt x="0" y="16"/>
                    <a:pt x="14" y="0"/>
                    <a:pt x="33" y="0"/>
                  </a:cubicBezTo>
                  <a:cubicBezTo>
                    <a:pt x="38" y="0"/>
                    <a:pt x="44" y="2"/>
                    <a:pt x="49" y="4"/>
                  </a:cubicBezTo>
                  <a:cubicBezTo>
                    <a:pt x="48" y="6"/>
                    <a:pt x="48" y="9"/>
                    <a:pt x="49" y="1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2" y="20"/>
                    <a:pt x="64" y="19"/>
                    <a:pt x="66" y="18"/>
                  </a:cubicBezTo>
                  <a:cubicBezTo>
                    <a:pt x="69" y="23"/>
                    <a:pt x="71" y="29"/>
                    <a:pt x="72" y="35"/>
                  </a:cubicBezTo>
                  <a:cubicBezTo>
                    <a:pt x="74" y="54"/>
                    <a:pt x="61" y="69"/>
                    <a:pt x="42" y="69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5084541" y="4461869"/>
              <a:ext cx="113728" cy="129349"/>
            </a:xfrm>
            <a:custGeom>
              <a:avLst/>
              <a:gdLst/>
              <a:ahLst/>
              <a:cxnLst/>
              <a:rect l="l" t="t" r="r" b="b"/>
              <a:pathLst>
                <a:path w="43" h="49">
                  <a:moveTo>
                    <a:pt x="13" y="31"/>
                  </a:moveTo>
                  <a:cubicBezTo>
                    <a:pt x="11" y="28"/>
                    <a:pt x="12" y="25"/>
                    <a:pt x="14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19" y="35"/>
                    <a:pt x="17" y="3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3" y="31"/>
                  </a:ln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</p:spPr>
        </p:sp>
      </p:grpSp>
      <p:grpSp>
        <p:nvGrpSpPr>
          <p:cNvPr id="17" name="Group 17"/>
          <p:cNvGrpSpPr/>
          <p:nvPr/>
        </p:nvGrpSpPr>
        <p:grpSpPr>
          <a:xfrm rot="0">
            <a:off x="3390861" y="2655299"/>
            <a:ext cx="559445" cy="701973"/>
            <a:chOff x="3390861" y="2655299"/>
            <a:chExt cx="559445" cy="701973"/>
          </a:xfrm>
        </p:grpSpPr>
        <p:sp>
          <p:nvSpPr>
            <p:cNvPr id="18" name="Freeform 18"/>
            <p:cNvSpPr/>
            <p:nvPr/>
          </p:nvSpPr>
          <p:spPr>
            <a:xfrm>
              <a:off x="3782073" y="2655299"/>
              <a:ext cx="168233" cy="183703"/>
            </a:xfrm>
            <a:custGeom>
              <a:avLst/>
              <a:gdLst/>
              <a:ahLst/>
              <a:cxnLst/>
              <a:rect l="l" t="t" r="r" b="b"/>
              <a:pathLst>
                <a:path w="126" h="140">
                  <a:moveTo>
                    <a:pt x="0" y="57"/>
                  </a:moveTo>
                  <a:lnTo>
                    <a:pt x="48" y="0"/>
                  </a:lnTo>
                  <a:lnTo>
                    <a:pt x="126" y="85"/>
                  </a:lnTo>
                  <a:lnTo>
                    <a:pt x="78" y="14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3564454" y="2751018"/>
              <a:ext cx="296432" cy="326720"/>
            </a:xfrm>
            <a:custGeom>
              <a:avLst/>
              <a:gdLst/>
              <a:ahLst/>
              <a:cxnLst/>
              <a:rect l="l" t="t" r="r" b="b"/>
              <a:pathLst>
                <a:path w="94" h="105">
                  <a:moveTo>
                    <a:pt x="70" y="0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4" y="33"/>
                    <a:pt x="12" y="37"/>
                  </a:cubicBezTo>
                  <a:cubicBezTo>
                    <a:pt x="10" y="40"/>
                    <a:pt x="2" y="67"/>
                    <a:pt x="1" y="70"/>
                  </a:cubicBezTo>
                  <a:cubicBezTo>
                    <a:pt x="0" y="71"/>
                    <a:pt x="0" y="75"/>
                    <a:pt x="0" y="77"/>
                  </a:cubicBezTo>
                  <a:cubicBezTo>
                    <a:pt x="0" y="78"/>
                    <a:pt x="2" y="93"/>
                    <a:pt x="3" y="102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4"/>
                    <a:pt x="4" y="105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2" y="59"/>
                    <a:pt x="37" y="61"/>
                    <a:pt x="40" y="62"/>
                  </a:cubicBezTo>
                  <a:cubicBezTo>
                    <a:pt x="39" y="64"/>
                    <a:pt x="37" y="68"/>
                    <a:pt x="37" y="69"/>
                  </a:cubicBezTo>
                  <a:cubicBezTo>
                    <a:pt x="36" y="71"/>
                    <a:pt x="30" y="78"/>
                    <a:pt x="27" y="83"/>
                  </a:cubicBezTo>
                  <a:cubicBezTo>
                    <a:pt x="25" y="85"/>
                    <a:pt x="24" y="90"/>
                    <a:pt x="28" y="93"/>
                  </a:cubicBezTo>
                  <a:cubicBezTo>
                    <a:pt x="29" y="94"/>
                    <a:pt x="31" y="95"/>
                    <a:pt x="33" y="95"/>
                  </a:cubicBezTo>
                  <a:cubicBezTo>
                    <a:pt x="37" y="95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1"/>
                    <a:pt x="56" y="74"/>
                    <a:pt x="63" y="71"/>
                  </a:cubicBezTo>
                  <a:cubicBezTo>
                    <a:pt x="69" y="68"/>
                    <a:pt x="87" y="54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390861" y="3012170"/>
              <a:ext cx="467288" cy="345102"/>
            </a:xfrm>
            <a:custGeom>
              <a:avLst/>
              <a:gdLst/>
              <a:ahLst/>
              <a:cxnLst/>
              <a:rect l="l" t="t" r="r" b="b"/>
              <a:pathLst>
                <a:path w="148" h="111">
                  <a:moveTo>
                    <a:pt x="124" y="49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3"/>
                    <a:pt x="81" y="12"/>
                    <a:pt x="80" y="10"/>
                  </a:cubicBezTo>
                  <a:cubicBezTo>
                    <a:pt x="77" y="7"/>
                    <a:pt x="77" y="3"/>
                    <a:pt x="7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24" y="4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</p:spPr>
        </p:sp>
      </p:grpSp>
      <p:grpSp>
        <p:nvGrpSpPr>
          <p:cNvPr id="21" name="Group 21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甲壳素对肠道微生态影响剖析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7809821" y="1388973"/>
            <a:ext cx="2987778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调节肠道菌群平衡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7809821" y="1823726"/>
            <a:ext cx="3286271" cy="187509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甲壳素能够影响肠道微生物的组成和数量，增加有益菌的比例，从而维护肠道微生态平衡。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7809821" y="3814445"/>
            <a:ext cx="2987778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促进肠道粘膜修复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809821" y="4249198"/>
            <a:ext cx="3286271" cy="187509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8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甲壳素具有良好的生物相容性和促进组织修复的能力，能够保护肠道粘膜免受损伤，促进受损粘膜的修复。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7" name="图片 4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48" name="文本框 4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85766" y="1751287"/>
            <a:ext cx="5242663" cy="423445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63571" y="1751287"/>
            <a:ext cx="5242663" cy="4234459"/>
          </a:xfrm>
          <a:prstGeom prst="round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530718" y="2430558"/>
            <a:ext cx="3130564" cy="3130564"/>
          </a:xfrm>
          <a:prstGeom prst="ellipse">
            <a:avLst/>
          </a:prstGeom>
          <a:solidFill>
            <a:srgbClr val="FFFFFF">
              <a:alpha val="50000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4721546" y="2621386"/>
            <a:ext cx="2748908" cy="274890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79259" y="2959520"/>
            <a:ext cx="2253950" cy="20726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6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VS</a:t>
            </a:r>
            <a:endParaRPr lang="en-US" sz="76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7" name="Connector 7"/>
          <p:cNvCxnSpPr/>
          <p:nvPr/>
        </p:nvCxnSpPr>
        <p:spPr>
          <a:xfrm>
            <a:off x="1214515" y="2855191"/>
            <a:ext cx="2856056" cy="0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  <a:headEnd type="oval"/>
            <a:tailEnd type="none"/>
          </a:ln>
        </p:spPr>
      </p:cxnSp>
      <p:sp>
        <p:nvSpPr>
          <p:cNvPr id="8" name="TextBox 8"/>
          <p:cNvSpPr txBox="1"/>
          <p:nvPr/>
        </p:nvSpPr>
        <p:spPr>
          <a:xfrm>
            <a:off x="1085072" y="2931894"/>
            <a:ext cx="3263018" cy="28041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甲壳素可作为益菌的营养源，促进其生长繁殖，同时抑制有害菌的滋生，从而改善肠道环境。</a:t>
            </a:r>
            <a:endParaRPr lang="en-US" sz="135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89233" y="2064798"/>
            <a:ext cx="4714875" cy="72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增强肠道免疫力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0" name="Connector 10"/>
          <p:cNvCxnSpPr/>
          <p:nvPr/>
        </p:nvCxnSpPr>
        <p:spPr>
          <a:xfrm>
            <a:off x="8117660" y="2855191"/>
            <a:ext cx="2856056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none"/>
            <a:tailEnd type="oval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1"/>
          <p:cNvSpPr txBox="1"/>
          <p:nvPr/>
        </p:nvSpPr>
        <p:spPr>
          <a:xfrm>
            <a:off x="7817683" y="2931894"/>
            <a:ext cx="3286125" cy="2819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甲壳素能够刺激肠道免疫系统，提高肠道抵抗力，进一步抵御有害菌的入侵。</a:t>
            </a:r>
            <a:endParaRPr lang="en-US" sz="1350">
              <a:solidFill>
                <a:schemeClr val="accent1">
                  <a:lumMod val="50000"/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85072" y="2064798"/>
            <a:ext cx="4150786" cy="85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提供益菌营养源</a:t>
            </a:r>
            <a:endParaRPr lang="en-US" sz="201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3" name="Group 13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4" name="AutoShape 14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促进肠内益菌繁殖和抑制害菌滋生方法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5" name="图片 34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74694" y="1423099"/>
            <a:ext cx="8029575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抑制大肠菌粘附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25016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19725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88000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6" name="Connector 6"/>
          <p:cNvCxnSpPr/>
          <p:nvPr/>
        </p:nvCxnSpPr>
        <p:spPr>
          <a:xfrm>
            <a:off x="1951634" y="6029346"/>
            <a:ext cx="1025415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3574694" y="1913291"/>
            <a:ext cx="7776939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甲壳素能够减少大肠菌等有害菌在肠道粘膜上的粘附，降低其定植和繁殖的机会。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97254" y="3971227"/>
            <a:ext cx="8029575" cy="762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促进肠道蠕动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97254" y="4461419"/>
            <a:ext cx="7806355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甲壳素通过促进肠道蠕动，减少有害物质在肠道内的滞留时间，从而降低大肠菌等有害菌的生长机会。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552256" y="3306002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499345" y="3306002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4182096" y="3306002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3" name="Connector 13"/>
          <p:cNvCxnSpPr/>
          <p:nvPr/>
        </p:nvCxnSpPr>
        <p:spPr>
          <a:xfrm>
            <a:off x="4253725" y="3380232"/>
            <a:ext cx="1025415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Group 14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减少大肠菌生长机会措施分享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6" name="图片 35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9632" y="2076770"/>
            <a:ext cx="1303226" cy="130322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0405045" y="2076770"/>
            <a:ext cx="1347972" cy="134797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4" name="Connector 4"/>
          <p:cNvCxnSpPr/>
          <p:nvPr/>
        </p:nvCxnSpPr>
        <p:spPr>
          <a:xfrm>
            <a:off x="2099221" y="2318568"/>
            <a:ext cx="3468643" cy="0"/>
          </a:xfrm>
          <a:prstGeom prst="line">
            <a:avLst/>
          </a:prstGeom>
          <a:ln w="9525">
            <a:solidFill>
              <a:schemeClr val="accent2"/>
            </a:solidFill>
            <a:prstDash val="solid"/>
            <a:headEnd type="oval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5" name="TextBox 5"/>
          <p:cNvSpPr txBox="1"/>
          <p:nvPr/>
        </p:nvSpPr>
        <p:spPr>
          <a:xfrm>
            <a:off x="1964092" y="2344711"/>
            <a:ext cx="3829140" cy="35356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甲壳素能够刺激胃肠道分泌消化酶，提高食物的消化效率，减轻胃肠负担。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Connector 6"/>
          <p:cNvCxnSpPr/>
          <p:nvPr/>
        </p:nvCxnSpPr>
        <p:spPr>
          <a:xfrm>
            <a:off x="6516784" y="2318568"/>
            <a:ext cx="3468643" cy="0"/>
          </a:xfrm>
          <a:prstGeom prst="line">
            <a:avLst/>
          </a:prstGeom>
          <a:ln w="9525">
            <a:solidFill>
              <a:schemeClr val="accent2"/>
            </a:solidFill>
            <a:prstDash val="solid"/>
            <a:headEnd type="oval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6381655" y="2344711"/>
            <a:ext cx="3829140" cy="35356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甲壳素有助于改善胃肠道的血液循环，促进营养物质的吸收和利用，从而达到健胃整肠的目标。同时，它还能降低肠道内毒素的吸收，保护肝脏功能。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64092" y="1532038"/>
            <a:ext cx="4019550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促进消化酶分泌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381655" y="1532038"/>
            <a:ext cx="4019550" cy="6953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1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改善消化吸收</a:t>
            </a:r>
            <a:endParaRPr lang="en-US" sz="201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761443" y="2433168"/>
            <a:ext cx="635177" cy="63517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794451" y="2401589"/>
            <a:ext cx="653588" cy="65358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grpSp>
        <p:nvGrpSpPr>
          <p:cNvPr id="12" name="Group 12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3" name="AutoShape 1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改善消化机能，达到健胃整肠目标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4" name="图片 33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  <p:pic>
        <p:nvPicPr>
          <p:cNvPr id="37" name="图片 36" descr="甲壳素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048000" y="-1370965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06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3596" y="425846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正确使用甲壳素指南</a:t>
            </a: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29637" y="143487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3764381" y="156961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4" name="Connector 4"/>
          <p:cNvCxnSpPr/>
          <p:nvPr/>
        </p:nvCxnSpPr>
        <p:spPr>
          <a:xfrm>
            <a:off x="3948703" y="2073002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5"/>
          <p:cNvSpPr txBox="1"/>
          <p:nvPr/>
        </p:nvSpPr>
        <p:spPr>
          <a:xfrm>
            <a:off x="4406789" y="1220516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甲壳素对不同年龄段的效果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406789" y="1769156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针对不同年龄段的人群，甲壳素的功效与作用存在差异，如对于青少年可促进骨骼发育，而对于中老年人则更注重关节保护。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-545608" y="2453663"/>
            <a:ext cx="3870955" cy="387095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8" name="Picture 8" descr="c:/users/administrator/desktop/柏维公司资料/瓶子抠像/甲壳素.png甲壳素"/>
          <p:cNvPicPr>
            <a:picLocks noChangeAspect="1"/>
          </p:cNvPicPr>
          <p:nvPr/>
        </p:nvPicPr>
        <p:blipFill>
          <a:blip r:embed="rId2">
            <a:alphaModFix amt="100000"/>
          </a:blip>
          <a:srcRect t="12500" b="12500"/>
          <a:stretch>
            <a:fillRect/>
          </a:stretch>
        </p:blipFill>
        <p:spPr>
          <a:xfrm>
            <a:off x="-609344" y="2356273"/>
            <a:ext cx="3468836" cy="3468836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3629637" y="3155196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3764381" y="3289940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1" name="Connector 11"/>
          <p:cNvCxnSpPr/>
          <p:nvPr/>
        </p:nvCxnSpPr>
        <p:spPr>
          <a:xfrm>
            <a:off x="3948703" y="3793327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2"/>
          <p:cNvSpPr txBox="1"/>
          <p:nvPr/>
        </p:nvSpPr>
        <p:spPr>
          <a:xfrm>
            <a:off x="4406789" y="2940841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体质差异与甲壳素使用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406789" y="3489481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个人体质对甲壳素的吸收和利用程度不同，因此在使用前需了解自己的体质状况，避免盲目使用。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3629637" y="487552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3764381" y="501026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6" name="Connector 16"/>
          <p:cNvCxnSpPr/>
          <p:nvPr/>
        </p:nvCxnSpPr>
        <p:spPr>
          <a:xfrm>
            <a:off x="3948703" y="5513651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4406789" y="4661166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疾病状况下的甲壳素使用</a:t>
            </a:r>
            <a:endParaRPr lang="en-US" sz="160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406789" y="5209806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对于患有特定疾病的人群，如糖尿病、肥胖症等，甲壳素的使用需在医生指导下进行，以确保安全有效。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9" name="Group 19"/>
          <p:cNvGrpSpPr/>
          <p:nvPr/>
        </p:nvGrpSpPr>
        <p:grpSpPr>
          <a:xfrm rot="0">
            <a:off x="11407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身体情况差异与甲壳素使用关系解读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1" name="图片 40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3596" y="425846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甲壳素基本概念与来源</a:t>
            </a: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72221" y="1165346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过敏反应预防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3908867" y="1360418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351619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633815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3810637" y="1233134"/>
            <a:ext cx="799698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72221" y="1692114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对甲壳素过敏的人群应避免使用，如出现过敏反应，应立即停止使用并就医。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13636" y="2904135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孕妇及哺乳期妇女禁用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850283" y="3099207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4293035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575231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3630042" y="2971923"/>
            <a:ext cx="1102577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13636" y="3430903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孕妇及哺乳期妇女在特殊生理时期，应禁止使用甲壳素，以确保母婴安全。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69762" y="4642924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药物相互作用防范</a:t>
            </a:r>
            <a:endParaRPr lang="en-US" sz="23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3906408" y="4837996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4349160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3631356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3716700" y="4710712"/>
            <a:ext cx="1115711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269762" y="5169692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在使用甲壳素期间，如同时服用其他药物，应咨询医生以避免药物相互作用带来的风险。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2" name="Group 22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注意事项和禁忌人群提示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-381000" y="1821815"/>
            <a:ext cx="4412615" cy="4491990"/>
            <a:chOff x="-360" y="2869"/>
            <a:chExt cx="4726" cy="4377"/>
          </a:xfrm>
        </p:grpSpPr>
        <p:pic>
          <p:nvPicPr>
            <p:cNvPr id="44" name="图片 43" descr="甲壳素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" y="2869"/>
              <a:ext cx="3766" cy="3766"/>
            </a:xfrm>
            <a:prstGeom prst="rect">
              <a:avLst/>
            </a:prstGeom>
          </p:spPr>
        </p:pic>
        <p:pic>
          <p:nvPicPr>
            <p:cNvPr id="45" name="图片 44" descr="甲壳素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60" y="3286"/>
              <a:ext cx="3766" cy="3766"/>
            </a:xfrm>
            <a:prstGeom prst="rect">
              <a:avLst/>
            </a:prstGeom>
          </p:spPr>
        </p:pic>
        <p:pic>
          <p:nvPicPr>
            <p:cNvPr id="46" name="图片 45" descr="甲壳素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" y="3480"/>
              <a:ext cx="3766" cy="3766"/>
            </a:xfrm>
            <a:prstGeom prst="rect">
              <a:avLst/>
            </a:prstGeom>
          </p:spPr>
        </p:pic>
      </p:grpSp>
      <p:pic>
        <p:nvPicPr>
          <p:cNvPr id="48" name="图片 47" descr="龙康壮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1209188" y="1082466"/>
            <a:ext cx="0" cy="5775534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873196" y="1332346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88282" y="1447432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152036" y="1308906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-5400000">
            <a:off x="1919801" y="147390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2152036" y="306732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5400000">
            <a:off x="1919801" y="323232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2152036" y="482574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 rot="-5400000">
            <a:off x="1919801" y="4990741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2272111" y="1332346"/>
            <a:ext cx="8763000" cy="5543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选择正规品牌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60628" y="2068171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购买甲壳素产品时，应选择正规品牌，确保产品质量和安全。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92537" y="3112406"/>
            <a:ext cx="8763000" cy="5543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查看产品标识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60628" y="3840062"/>
            <a:ext cx="8972550" cy="76353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注意查看产品的生产日期、保质期、成分表等标识信息，确保购买到合格产品。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29113" y="4825747"/>
            <a:ext cx="8766979" cy="6445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真假辨别技巧</a:t>
            </a:r>
            <a:endParaRPr lang="en-US" sz="18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260628" y="5562499"/>
            <a:ext cx="8972550" cy="7649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可通过观察产品的颜色、质地、气味等方面进行真假辨别，如遇到可疑产品，可及时向相关部门举报。同时，还可以利用网上查询工具或咨询专业人士进行辨别。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73196" y="306732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988282" y="318241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873196" y="482574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988282" y="494083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21" name="Group 21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选购优质产品建议及真假辨别技巧分享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3" name="图片 42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539" y="1671764"/>
            <a:ext cx="7924800" cy="21621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0725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10725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98539" y="3724145"/>
            <a:ext cx="4943475" cy="6286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700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2700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464695" y="1671422"/>
            <a:ext cx="8592913" cy="2001332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 flipH="1">
            <a:off x="3049571" y="3932178"/>
            <a:ext cx="8591670" cy="2001332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419558" y="1717072"/>
            <a:ext cx="1872615" cy="1872615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825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777240" y="3996690"/>
            <a:ext cx="1872615" cy="1872615"/>
          </a:xfrm>
          <a:prstGeom prst="ellipse">
            <a:avLst/>
          </a:prstGeom>
          <a:solidFill>
            <a:schemeClr val="accent1">
              <a:alpha val="100000"/>
            </a:schemeClr>
          </a:solidFill>
          <a:ln w="825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TextBox 6"/>
          <p:cNvSpPr txBox="1"/>
          <p:nvPr/>
        </p:nvSpPr>
        <p:spPr>
          <a:xfrm>
            <a:off x="784375" y="1989454"/>
            <a:ext cx="8089073" cy="132716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425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甲壳素是一种天然高分子多糖，广泛存在于甲壳类动物的外壳中，具有独特的物理化学性质和生物活性。</a:t>
            </a:r>
            <a:endParaRPr lang="en-US" sz="1425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21624" y="4269260"/>
            <a:ext cx="8089073" cy="1327168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425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甲壳素具有优异的生物相容性、生物可降解性、无毒性以及广谱抗菌性，是一种重要的生物材料。</a:t>
            </a:r>
            <a:endParaRPr lang="en-US" sz="1425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419558" y="2364660"/>
            <a:ext cx="1821725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</a:t>
            </a:r>
            <a:endParaRPr lang="en-US" sz="2025" b="1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84919" y="4687677"/>
            <a:ext cx="1821725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性质</a:t>
            </a:r>
            <a:endParaRPr lang="en-US" sz="2025" b="1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0" name="Group 10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甲壳素定义及性质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2" name="图片 31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9599" y="3579052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780524" y="1984015"/>
            <a:ext cx="2204933" cy="2157159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279872" y="3539082"/>
            <a:ext cx="2116735" cy="2070873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779230" y="2392515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562818" y="3040397"/>
            <a:ext cx="147161" cy="176213"/>
          </a:xfrm>
          <a:custGeom>
            <a:avLst/>
            <a:gdLst/>
            <a:ahLst/>
            <a:cxnLst/>
            <a:rect l="l" t="t" r="r" b="b"/>
            <a:pathLst>
              <a:path w="56" h="67">
                <a:moveTo>
                  <a:pt x="28" y="0"/>
                </a:moveTo>
                <a:cubicBezTo>
                  <a:pt x="13" y="0"/>
                  <a:pt x="0" y="13"/>
                  <a:pt x="0" y="28"/>
                </a:cubicBezTo>
                <a:cubicBezTo>
                  <a:pt x="0" y="34"/>
                  <a:pt x="2" y="40"/>
                  <a:pt x="7" y="46"/>
                </a:cubicBezTo>
                <a:cubicBezTo>
                  <a:pt x="11" y="52"/>
                  <a:pt x="15" y="58"/>
                  <a:pt x="16" y="65"/>
                </a:cubicBezTo>
                <a:cubicBezTo>
                  <a:pt x="16" y="67"/>
                  <a:pt x="16" y="67"/>
                  <a:pt x="1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26" y="65"/>
                  <a:pt x="26" y="65"/>
                  <a:pt x="26" y="65"/>
                </a:cubicBezTo>
                <a:cubicBezTo>
                  <a:pt x="26" y="61"/>
                  <a:pt x="26" y="50"/>
                  <a:pt x="22" y="42"/>
                </a:cubicBezTo>
                <a:cubicBezTo>
                  <a:pt x="24" y="42"/>
                  <a:pt x="26" y="41"/>
                  <a:pt x="28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1" y="41"/>
                  <a:pt x="33" y="42"/>
                  <a:pt x="34" y="42"/>
                </a:cubicBezTo>
                <a:cubicBezTo>
                  <a:pt x="32" y="48"/>
                  <a:pt x="31" y="55"/>
                  <a:pt x="31" y="65"/>
                </a:cubicBezTo>
                <a:cubicBezTo>
                  <a:pt x="31" y="67"/>
                  <a:pt x="31" y="67"/>
                  <a:pt x="31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58"/>
                  <a:pt x="46" y="52"/>
                  <a:pt x="50" y="46"/>
                </a:cubicBezTo>
                <a:cubicBezTo>
                  <a:pt x="54" y="41"/>
                  <a:pt x="56" y="34"/>
                  <a:pt x="56" y="28"/>
                </a:cubicBezTo>
                <a:cubicBezTo>
                  <a:pt x="56" y="13"/>
                  <a:pt x="44" y="0"/>
                  <a:pt x="28" y="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5396607" y="2934479"/>
            <a:ext cx="461677" cy="550831"/>
          </a:xfrm>
          <a:custGeom>
            <a:avLst/>
            <a:gdLst/>
            <a:ahLst/>
            <a:cxnLst/>
            <a:rect l="l" t="t" r="r" b="b"/>
            <a:pathLst>
              <a:path w="175" h="209">
                <a:moveTo>
                  <a:pt x="146" y="24"/>
                </a:moveTo>
                <a:cubicBezTo>
                  <a:pt x="126" y="8"/>
                  <a:pt x="100" y="0"/>
                  <a:pt x="66" y="8"/>
                </a:cubicBezTo>
                <a:cubicBezTo>
                  <a:pt x="42" y="15"/>
                  <a:pt x="21" y="33"/>
                  <a:pt x="16" y="67"/>
                </a:cubicBezTo>
                <a:cubicBezTo>
                  <a:pt x="14" y="78"/>
                  <a:pt x="16" y="84"/>
                  <a:pt x="16" y="85"/>
                </a:cubicBezTo>
                <a:cubicBezTo>
                  <a:pt x="18" y="87"/>
                  <a:pt x="20" y="91"/>
                  <a:pt x="20" y="94"/>
                </a:cubicBezTo>
                <a:cubicBezTo>
                  <a:pt x="20" y="95"/>
                  <a:pt x="19" y="96"/>
                  <a:pt x="19" y="97"/>
                </a:cubicBezTo>
                <a:cubicBezTo>
                  <a:pt x="2" y="121"/>
                  <a:pt x="2" y="121"/>
                  <a:pt x="2" y="121"/>
                </a:cubicBezTo>
                <a:cubicBezTo>
                  <a:pt x="1" y="123"/>
                  <a:pt x="0" y="125"/>
                  <a:pt x="1" y="127"/>
                </a:cubicBezTo>
                <a:cubicBezTo>
                  <a:pt x="4" y="132"/>
                  <a:pt x="12" y="131"/>
                  <a:pt x="14" y="132"/>
                </a:cubicBezTo>
                <a:cubicBezTo>
                  <a:pt x="16" y="133"/>
                  <a:pt x="17" y="136"/>
                  <a:pt x="16" y="139"/>
                </a:cubicBezTo>
                <a:cubicBezTo>
                  <a:pt x="15" y="141"/>
                  <a:pt x="13" y="145"/>
                  <a:pt x="15" y="146"/>
                </a:cubicBezTo>
                <a:cubicBezTo>
                  <a:pt x="17" y="147"/>
                  <a:pt x="19" y="148"/>
                  <a:pt x="19" y="148"/>
                </a:cubicBezTo>
                <a:cubicBezTo>
                  <a:pt x="19" y="148"/>
                  <a:pt x="16" y="149"/>
                  <a:pt x="16" y="151"/>
                </a:cubicBezTo>
                <a:cubicBezTo>
                  <a:pt x="15" y="153"/>
                  <a:pt x="16" y="156"/>
                  <a:pt x="19" y="157"/>
                </a:cubicBezTo>
                <a:cubicBezTo>
                  <a:pt x="19" y="157"/>
                  <a:pt x="22" y="164"/>
                  <a:pt x="21" y="171"/>
                </a:cubicBezTo>
                <a:cubicBezTo>
                  <a:pt x="20" y="177"/>
                  <a:pt x="18" y="183"/>
                  <a:pt x="23" y="187"/>
                </a:cubicBezTo>
                <a:cubicBezTo>
                  <a:pt x="28" y="191"/>
                  <a:pt x="48" y="188"/>
                  <a:pt x="60" y="184"/>
                </a:cubicBezTo>
                <a:cubicBezTo>
                  <a:pt x="60" y="184"/>
                  <a:pt x="64" y="191"/>
                  <a:pt x="68" y="209"/>
                </a:cubicBezTo>
                <a:cubicBezTo>
                  <a:pt x="152" y="183"/>
                  <a:pt x="152" y="183"/>
                  <a:pt x="152" y="183"/>
                </a:cubicBezTo>
                <a:cubicBezTo>
                  <a:pt x="147" y="170"/>
                  <a:pt x="145" y="163"/>
                  <a:pt x="145" y="159"/>
                </a:cubicBezTo>
                <a:cubicBezTo>
                  <a:pt x="143" y="148"/>
                  <a:pt x="160" y="128"/>
                  <a:pt x="166" y="106"/>
                </a:cubicBezTo>
                <a:cubicBezTo>
                  <a:pt x="173" y="81"/>
                  <a:pt x="175" y="48"/>
                  <a:pt x="146" y="24"/>
                </a:cubicBezTo>
                <a:close/>
                <a:moveTo>
                  <a:pt x="118" y="90"/>
                </a:moveTo>
                <a:cubicBezTo>
                  <a:pt x="112" y="98"/>
                  <a:pt x="110" y="104"/>
                  <a:pt x="110" y="110"/>
                </a:cubicBezTo>
                <a:cubicBezTo>
                  <a:pt x="110" y="128"/>
                  <a:pt x="110" y="128"/>
                  <a:pt x="110" y="128"/>
                </a:cubicBezTo>
                <a:cubicBezTo>
                  <a:pt x="110" y="133"/>
                  <a:pt x="107" y="136"/>
                  <a:pt x="104" y="136"/>
                </a:cubicBezTo>
                <a:cubicBezTo>
                  <a:pt x="97" y="136"/>
                  <a:pt x="97" y="136"/>
                  <a:pt x="97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95" y="138"/>
                  <a:pt x="93" y="139"/>
                  <a:pt x="91" y="139"/>
                </a:cubicBezTo>
                <a:cubicBezTo>
                  <a:pt x="89" y="139"/>
                  <a:pt x="88" y="138"/>
                  <a:pt x="87" y="136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79" y="136"/>
                  <a:pt x="79" y="136"/>
                  <a:pt x="79" y="136"/>
                </a:cubicBezTo>
                <a:cubicBezTo>
                  <a:pt x="76" y="136"/>
                  <a:pt x="73" y="133"/>
                  <a:pt x="73" y="129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3" y="104"/>
                  <a:pt x="70" y="98"/>
                  <a:pt x="65" y="90"/>
                </a:cubicBezTo>
                <a:cubicBezTo>
                  <a:pt x="59" y="83"/>
                  <a:pt x="57" y="76"/>
                  <a:pt x="57" y="68"/>
                </a:cubicBezTo>
                <a:cubicBezTo>
                  <a:pt x="57" y="49"/>
                  <a:pt x="72" y="34"/>
                  <a:pt x="91" y="34"/>
                </a:cubicBezTo>
                <a:cubicBezTo>
                  <a:pt x="110" y="34"/>
                  <a:pt x="126" y="49"/>
                  <a:pt x="126" y="68"/>
                </a:cubicBezTo>
                <a:cubicBezTo>
                  <a:pt x="126" y="76"/>
                  <a:pt x="123" y="83"/>
                  <a:pt x="118" y="9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1208439" y="4261188"/>
            <a:ext cx="440436" cy="440436"/>
          </a:xfrm>
          <a:custGeom>
            <a:avLst/>
            <a:gdLst/>
            <a:ahLst/>
            <a:cxnLst/>
            <a:rect l="l" t="t" r="r" b="b"/>
            <a:pathLst>
              <a:path w="167" h="167">
                <a:moveTo>
                  <a:pt x="161" y="71"/>
                </a:moveTo>
                <a:cubicBezTo>
                  <a:pt x="148" y="71"/>
                  <a:pt x="148" y="71"/>
                  <a:pt x="148" y="71"/>
                </a:cubicBezTo>
                <a:cubicBezTo>
                  <a:pt x="146" y="62"/>
                  <a:pt x="143" y="54"/>
                  <a:pt x="138" y="47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9" y="36"/>
                  <a:pt x="150" y="32"/>
                  <a:pt x="148" y="31"/>
                </a:cubicBezTo>
                <a:cubicBezTo>
                  <a:pt x="136" y="19"/>
                  <a:pt x="136" y="19"/>
                  <a:pt x="136" y="19"/>
                </a:cubicBezTo>
                <a:cubicBezTo>
                  <a:pt x="135" y="17"/>
                  <a:pt x="131" y="18"/>
                  <a:pt x="129" y="20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13" y="24"/>
                  <a:pt x="105" y="21"/>
                  <a:pt x="96" y="19"/>
                </a:cubicBezTo>
                <a:cubicBezTo>
                  <a:pt x="96" y="6"/>
                  <a:pt x="96" y="6"/>
                  <a:pt x="96" y="6"/>
                </a:cubicBezTo>
                <a:cubicBezTo>
                  <a:pt x="96" y="3"/>
                  <a:pt x="94" y="0"/>
                  <a:pt x="92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3" y="0"/>
                  <a:pt x="71" y="3"/>
                  <a:pt x="71" y="6"/>
                </a:cubicBezTo>
                <a:cubicBezTo>
                  <a:pt x="71" y="19"/>
                  <a:pt x="71" y="19"/>
                  <a:pt x="71" y="19"/>
                </a:cubicBezTo>
                <a:cubicBezTo>
                  <a:pt x="62" y="21"/>
                  <a:pt x="54" y="24"/>
                  <a:pt x="46" y="29"/>
                </a:cubicBezTo>
                <a:cubicBezTo>
                  <a:pt x="37" y="20"/>
                  <a:pt x="37" y="20"/>
                  <a:pt x="37" y="20"/>
                </a:cubicBezTo>
                <a:cubicBezTo>
                  <a:pt x="35" y="18"/>
                  <a:pt x="32" y="17"/>
                  <a:pt x="30" y="19"/>
                </a:cubicBezTo>
                <a:cubicBezTo>
                  <a:pt x="18" y="31"/>
                  <a:pt x="18" y="31"/>
                  <a:pt x="18" y="31"/>
                </a:cubicBezTo>
                <a:cubicBezTo>
                  <a:pt x="17" y="32"/>
                  <a:pt x="17" y="36"/>
                  <a:pt x="19" y="38"/>
                </a:cubicBezTo>
                <a:cubicBezTo>
                  <a:pt x="29" y="47"/>
                  <a:pt x="29" y="47"/>
                  <a:pt x="29" y="47"/>
                </a:cubicBezTo>
                <a:cubicBezTo>
                  <a:pt x="24" y="54"/>
                  <a:pt x="20" y="62"/>
                  <a:pt x="19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2" y="71"/>
                  <a:pt x="0" y="73"/>
                  <a:pt x="0" y="75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4"/>
                  <a:pt x="2" y="96"/>
                  <a:pt x="6" y="96"/>
                </a:cubicBezTo>
                <a:cubicBezTo>
                  <a:pt x="19" y="96"/>
                  <a:pt x="19" y="96"/>
                  <a:pt x="19" y="96"/>
                </a:cubicBezTo>
                <a:cubicBezTo>
                  <a:pt x="20" y="105"/>
                  <a:pt x="24" y="113"/>
                  <a:pt x="29" y="12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7" y="132"/>
                  <a:pt x="17" y="135"/>
                  <a:pt x="18" y="137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2" y="150"/>
                  <a:pt x="35" y="150"/>
                  <a:pt x="37" y="147"/>
                </a:cubicBezTo>
                <a:cubicBezTo>
                  <a:pt x="46" y="138"/>
                  <a:pt x="46" y="138"/>
                  <a:pt x="46" y="138"/>
                </a:cubicBezTo>
                <a:cubicBezTo>
                  <a:pt x="54" y="143"/>
                  <a:pt x="62" y="147"/>
                  <a:pt x="71" y="148"/>
                </a:cubicBezTo>
                <a:cubicBezTo>
                  <a:pt x="71" y="161"/>
                  <a:pt x="71" y="161"/>
                  <a:pt x="71" y="161"/>
                </a:cubicBezTo>
                <a:cubicBezTo>
                  <a:pt x="71" y="164"/>
                  <a:pt x="73" y="167"/>
                  <a:pt x="75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4" y="167"/>
                  <a:pt x="96" y="164"/>
                  <a:pt x="96" y="161"/>
                </a:cubicBezTo>
                <a:cubicBezTo>
                  <a:pt x="96" y="148"/>
                  <a:pt x="96" y="148"/>
                  <a:pt x="96" y="148"/>
                </a:cubicBezTo>
                <a:cubicBezTo>
                  <a:pt x="105" y="147"/>
                  <a:pt x="113" y="143"/>
                  <a:pt x="120" y="138"/>
                </a:cubicBezTo>
                <a:cubicBezTo>
                  <a:pt x="129" y="147"/>
                  <a:pt x="129" y="147"/>
                  <a:pt x="129" y="147"/>
                </a:cubicBezTo>
                <a:cubicBezTo>
                  <a:pt x="131" y="150"/>
                  <a:pt x="135" y="150"/>
                  <a:pt x="136" y="148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50" y="135"/>
                  <a:pt x="149" y="132"/>
                  <a:pt x="147" y="130"/>
                </a:cubicBezTo>
                <a:cubicBezTo>
                  <a:pt x="138" y="120"/>
                  <a:pt x="138" y="120"/>
                  <a:pt x="138" y="120"/>
                </a:cubicBezTo>
                <a:cubicBezTo>
                  <a:pt x="143" y="113"/>
                  <a:pt x="146" y="105"/>
                  <a:pt x="148" y="96"/>
                </a:cubicBezTo>
                <a:cubicBezTo>
                  <a:pt x="161" y="96"/>
                  <a:pt x="161" y="96"/>
                  <a:pt x="161" y="96"/>
                </a:cubicBezTo>
                <a:cubicBezTo>
                  <a:pt x="164" y="96"/>
                  <a:pt x="167" y="94"/>
                  <a:pt x="167" y="92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7" y="73"/>
                  <a:pt x="164" y="71"/>
                  <a:pt x="161" y="71"/>
                </a:cubicBezTo>
                <a:close/>
                <a:moveTo>
                  <a:pt x="83" y="114"/>
                </a:moveTo>
                <a:cubicBezTo>
                  <a:pt x="66" y="114"/>
                  <a:pt x="52" y="101"/>
                  <a:pt x="52" y="84"/>
                </a:cubicBezTo>
                <a:cubicBezTo>
                  <a:pt x="52" y="67"/>
                  <a:pt x="66" y="53"/>
                  <a:pt x="83" y="53"/>
                </a:cubicBezTo>
                <a:cubicBezTo>
                  <a:pt x="100" y="53"/>
                  <a:pt x="114" y="67"/>
                  <a:pt x="114" y="84"/>
                </a:cubicBezTo>
                <a:cubicBezTo>
                  <a:pt x="114" y="101"/>
                  <a:pt x="100" y="114"/>
                  <a:pt x="83" y="114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1554102" y="4121837"/>
            <a:ext cx="318897" cy="316706"/>
          </a:xfrm>
          <a:custGeom>
            <a:avLst/>
            <a:gdLst/>
            <a:ahLst/>
            <a:cxnLst/>
            <a:rect l="l" t="t" r="r" b="b"/>
            <a:pathLst>
              <a:path w="121" h="120">
                <a:moveTo>
                  <a:pt x="117" y="51"/>
                </a:moveTo>
                <a:cubicBezTo>
                  <a:pt x="108" y="51"/>
                  <a:pt x="108" y="51"/>
                  <a:pt x="108" y="51"/>
                </a:cubicBezTo>
                <a:cubicBezTo>
                  <a:pt x="106" y="44"/>
                  <a:pt x="104" y="38"/>
                  <a:pt x="100" y="33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9" y="25"/>
                  <a:pt x="109" y="23"/>
                  <a:pt x="108" y="22"/>
                </a:cubicBezTo>
                <a:cubicBezTo>
                  <a:pt x="99" y="13"/>
                  <a:pt x="99" y="13"/>
                  <a:pt x="99" y="13"/>
                </a:cubicBezTo>
                <a:cubicBezTo>
                  <a:pt x="98" y="12"/>
                  <a:pt x="96" y="12"/>
                  <a:pt x="94" y="14"/>
                </a:cubicBezTo>
                <a:cubicBezTo>
                  <a:pt x="87" y="20"/>
                  <a:pt x="87" y="20"/>
                  <a:pt x="87" y="20"/>
                </a:cubicBezTo>
                <a:cubicBezTo>
                  <a:pt x="82" y="17"/>
                  <a:pt x="76" y="14"/>
                  <a:pt x="70" y="13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1"/>
                  <a:pt x="69" y="0"/>
                  <a:pt x="6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3" y="0"/>
                  <a:pt x="52" y="1"/>
                  <a:pt x="52" y="4"/>
                </a:cubicBezTo>
                <a:cubicBezTo>
                  <a:pt x="52" y="13"/>
                  <a:pt x="52" y="13"/>
                  <a:pt x="52" y="13"/>
                </a:cubicBezTo>
                <a:cubicBezTo>
                  <a:pt x="45" y="14"/>
                  <a:pt x="39" y="17"/>
                  <a:pt x="34" y="20"/>
                </a:cubicBezTo>
                <a:cubicBezTo>
                  <a:pt x="28" y="14"/>
                  <a:pt x="28" y="14"/>
                  <a:pt x="28" y="14"/>
                </a:cubicBezTo>
                <a:cubicBezTo>
                  <a:pt x="26" y="12"/>
                  <a:pt x="24" y="12"/>
                  <a:pt x="22" y="13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3"/>
                  <a:pt x="13" y="25"/>
                  <a:pt x="15" y="27"/>
                </a:cubicBezTo>
                <a:cubicBezTo>
                  <a:pt x="21" y="33"/>
                  <a:pt x="21" y="33"/>
                  <a:pt x="21" y="33"/>
                </a:cubicBezTo>
                <a:cubicBezTo>
                  <a:pt x="18" y="38"/>
                  <a:pt x="15" y="44"/>
                  <a:pt x="14" y="51"/>
                </a:cubicBezTo>
                <a:cubicBezTo>
                  <a:pt x="5" y="51"/>
                  <a:pt x="5" y="51"/>
                  <a:pt x="5" y="51"/>
                </a:cubicBezTo>
                <a:cubicBezTo>
                  <a:pt x="2" y="51"/>
                  <a:pt x="0" y="52"/>
                  <a:pt x="0" y="54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68"/>
                  <a:pt x="2" y="69"/>
                  <a:pt x="5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15" y="76"/>
                  <a:pt x="18" y="81"/>
                  <a:pt x="21" y="87"/>
                </a:cubicBezTo>
                <a:cubicBezTo>
                  <a:pt x="15" y="93"/>
                  <a:pt x="15" y="93"/>
                  <a:pt x="15" y="93"/>
                </a:cubicBezTo>
                <a:cubicBezTo>
                  <a:pt x="13" y="95"/>
                  <a:pt x="13" y="97"/>
                  <a:pt x="14" y="98"/>
                </a:cubicBezTo>
                <a:cubicBezTo>
                  <a:pt x="22" y="107"/>
                  <a:pt x="22" y="107"/>
                  <a:pt x="22" y="107"/>
                </a:cubicBezTo>
                <a:cubicBezTo>
                  <a:pt x="24" y="108"/>
                  <a:pt x="26" y="108"/>
                  <a:pt x="28" y="106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9" y="103"/>
                  <a:pt x="45" y="106"/>
                  <a:pt x="52" y="107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2" y="118"/>
                  <a:pt x="53" y="120"/>
                  <a:pt x="55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9" y="120"/>
                  <a:pt x="70" y="118"/>
                  <a:pt x="70" y="116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6" y="106"/>
                  <a:pt x="82" y="103"/>
                  <a:pt x="87" y="100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6" y="108"/>
                  <a:pt x="98" y="108"/>
                  <a:pt x="99" y="107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9" y="97"/>
                  <a:pt x="109" y="95"/>
                  <a:pt x="107" y="93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4" y="81"/>
                  <a:pt x="106" y="76"/>
                  <a:pt x="108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19" y="69"/>
                  <a:pt x="121" y="68"/>
                  <a:pt x="121" y="66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21" y="52"/>
                  <a:pt x="119" y="51"/>
                  <a:pt x="117" y="51"/>
                </a:cubicBezTo>
                <a:close/>
                <a:moveTo>
                  <a:pt x="61" y="82"/>
                </a:moveTo>
                <a:cubicBezTo>
                  <a:pt x="48" y="82"/>
                  <a:pt x="38" y="72"/>
                  <a:pt x="38" y="60"/>
                </a:cubicBezTo>
                <a:cubicBezTo>
                  <a:pt x="38" y="48"/>
                  <a:pt x="48" y="38"/>
                  <a:pt x="61" y="38"/>
                </a:cubicBezTo>
                <a:cubicBezTo>
                  <a:pt x="73" y="38"/>
                  <a:pt x="83" y="48"/>
                  <a:pt x="83" y="60"/>
                </a:cubicBezTo>
                <a:cubicBezTo>
                  <a:pt x="83" y="72"/>
                  <a:pt x="73" y="82"/>
                  <a:pt x="61" y="82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4387341" y="4267290"/>
            <a:ext cx="239744" cy="269843"/>
          </a:xfrm>
          <a:custGeom>
            <a:avLst/>
            <a:gdLst/>
            <a:ahLst/>
            <a:cxnLst/>
            <a:rect l="l" t="t" r="r" b="b"/>
            <a:pathLst>
              <a:path w="91" h="102">
                <a:moveTo>
                  <a:pt x="76" y="45"/>
                </a:moveTo>
                <a:cubicBezTo>
                  <a:pt x="65" y="52"/>
                  <a:pt x="54" y="52"/>
                  <a:pt x="50" y="52"/>
                </a:cubicBezTo>
                <a:cubicBezTo>
                  <a:pt x="11" y="102"/>
                  <a:pt x="11" y="102"/>
                  <a:pt x="11" y="102"/>
                </a:cubicBezTo>
                <a:cubicBezTo>
                  <a:pt x="0" y="93"/>
                  <a:pt x="0" y="93"/>
                  <a:pt x="0" y="93"/>
                </a:cubicBezTo>
                <a:cubicBezTo>
                  <a:pt x="43" y="47"/>
                  <a:pt x="43" y="47"/>
                  <a:pt x="43" y="47"/>
                </a:cubicBezTo>
                <a:cubicBezTo>
                  <a:pt x="42" y="43"/>
                  <a:pt x="40" y="32"/>
                  <a:pt x="45" y="19"/>
                </a:cubicBezTo>
                <a:cubicBezTo>
                  <a:pt x="52" y="4"/>
                  <a:pt x="70" y="0"/>
                  <a:pt x="70" y="0"/>
                </a:cubicBezTo>
                <a:cubicBezTo>
                  <a:pt x="67" y="22"/>
                  <a:pt x="67" y="22"/>
                  <a:pt x="67" y="22"/>
                </a:cubicBezTo>
                <a:cubicBezTo>
                  <a:pt x="68" y="21"/>
                  <a:pt x="69" y="21"/>
                  <a:pt x="70" y="22"/>
                </a:cubicBezTo>
                <a:cubicBezTo>
                  <a:pt x="70" y="22"/>
                  <a:pt x="70" y="23"/>
                  <a:pt x="70" y="24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17"/>
                  <a:pt x="90" y="36"/>
                  <a:pt x="76" y="45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4049394" y="4452456"/>
            <a:ext cx="461677" cy="429292"/>
          </a:xfrm>
          <a:custGeom>
            <a:avLst/>
            <a:gdLst/>
            <a:ahLst/>
            <a:cxnLst/>
            <a:rect l="l" t="t" r="r" b="b"/>
            <a:pathLst>
              <a:path w="175" h="163">
                <a:moveTo>
                  <a:pt x="77" y="0"/>
                </a:moveTo>
                <a:cubicBezTo>
                  <a:pt x="95" y="0"/>
                  <a:pt x="112" y="6"/>
                  <a:pt x="127" y="16"/>
                </a:cubicBezTo>
                <a:cubicBezTo>
                  <a:pt x="107" y="40"/>
                  <a:pt x="107" y="40"/>
                  <a:pt x="107" y="40"/>
                </a:cubicBezTo>
                <a:cubicBezTo>
                  <a:pt x="100" y="36"/>
                  <a:pt x="92" y="34"/>
                  <a:pt x="84" y="34"/>
                </a:cubicBezTo>
                <a:cubicBezTo>
                  <a:pt x="59" y="34"/>
                  <a:pt x="41" y="54"/>
                  <a:pt x="44" y="80"/>
                </a:cubicBezTo>
                <a:cubicBezTo>
                  <a:pt x="47" y="105"/>
                  <a:pt x="70" y="125"/>
                  <a:pt x="96" y="125"/>
                </a:cubicBezTo>
                <a:cubicBezTo>
                  <a:pt x="121" y="125"/>
                  <a:pt x="138" y="105"/>
                  <a:pt x="135" y="80"/>
                </a:cubicBezTo>
                <a:cubicBezTo>
                  <a:pt x="134" y="71"/>
                  <a:pt x="130" y="63"/>
                  <a:pt x="125" y="56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58" y="46"/>
                  <a:pt x="166" y="63"/>
                  <a:pt x="169" y="82"/>
                </a:cubicBezTo>
                <a:cubicBezTo>
                  <a:pt x="175" y="127"/>
                  <a:pt x="143" y="163"/>
                  <a:pt x="98" y="163"/>
                </a:cubicBezTo>
                <a:cubicBezTo>
                  <a:pt x="53" y="163"/>
                  <a:pt x="12" y="127"/>
                  <a:pt x="6" y="82"/>
                </a:cubicBezTo>
                <a:cubicBezTo>
                  <a:pt x="0" y="37"/>
                  <a:pt x="31" y="0"/>
                  <a:pt x="77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4188840" y="4568375"/>
            <a:ext cx="195167" cy="181737"/>
          </a:xfrm>
          <a:custGeom>
            <a:avLst/>
            <a:gdLst/>
            <a:ahLst/>
            <a:cxnLst/>
            <a:rect l="l" t="t" r="r" b="b"/>
            <a:pathLst>
              <a:path w="74" h="69">
                <a:moveTo>
                  <a:pt x="42" y="69"/>
                </a:moveTo>
                <a:cubicBezTo>
                  <a:pt x="23" y="69"/>
                  <a:pt x="5" y="54"/>
                  <a:pt x="3" y="35"/>
                </a:cubicBezTo>
                <a:cubicBezTo>
                  <a:pt x="0" y="16"/>
                  <a:pt x="14" y="0"/>
                  <a:pt x="33" y="0"/>
                </a:cubicBezTo>
                <a:cubicBezTo>
                  <a:pt x="38" y="0"/>
                  <a:pt x="44" y="2"/>
                  <a:pt x="49" y="4"/>
                </a:cubicBezTo>
                <a:cubicBezTo>
                  <a:pt x="48" y="6"/>
                  <a:pt x="48" y="9"/>
                  <a:pt x="49" y="11"/>
                </a:cubicBezTo>
                <a:cubicBezTo>
                  <a:pt x="36" y="30"/>
                  <a:pt x="36" y="30"/>
                  <a:pt x="36" y="30"/>
                </a:cubicBezTo>
                <a:cubicBezTo>
                  <a:pt x="42" y="35"/>
                  <a:pt x="42" y="35"/>
                  <a:pt x="42" y="35"/>
                </a:cubicBezTo>
                <a:cubicBezTo>
                  <a:pt x="59" y="20"/>
                  <a:pt x="59" y="20"/>
                  <a:pt x="59" y="20"/>
                </a:cubicBezTo>
                <a:cubicBezTo>
                  <a:pt x="59" y="20"/>
                  <a:pt x="60" y="20"/>
                  <a:pt x="60" y="20"/>
                </a:cubicBezTo>
                <a:cubicBezTo>
                  <a:pt x="62" y="20"/>
                  <a:pt x="64" y="19"/>
                  <a:pt x="66" y="18"/>
                </a:cubicBezTo>
                <a:cubicBezTo>
                  <a:pt x="69" y="23"/>
                  <a:pt x="71" y="29"/>
                  <a:pt x="72" y="35"/>
                </a:cubicBezTo>
                <a:cubicBezTo>
                  <a:pt x="74" y="54"/>
                  <a:pt x="61" y="69"/>
                  <a:pt x="42" y="69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4296948" y="4518178"/>
            <a:ext cx="113728" cy="129349"/>
          </a:xfrm>
          <a:custGeom>
            <a:avLst/>
            <a:gdLst/>
            <a:ahLst/>
            <a:cxnLst/>
            <a:rect l="l" t="t" r="r" b="b"/>
            <a:pathLst>
              <a:path w="43" h="49">
                <a:moveTo>
                  <a:pt x="13" y="31"/>
                </a:moveTo>
                <a:cubicBezTo>
                  <a:pt x="11" y="28"/>
                  <a:pt x="12" y="25"/>
                  <a:pt x="14" y="22"/>
                </a:cubicBezTo>
                <a:cubicBezTo>
                  <a:pt x="32" y="0"/>
                  <a:pt x="32" y="0"/>
                  <a:pt x="32" y="0"/>
                </a:cubicBezTo>
                <a:cubicBezTo>
                  <a:pt x="43" y="9"/>
                  <a:pt x="43" y="9"/>
                  <a:pt x="43" y="9"/>
                </a:cubicBezTo>
                <a:cubicBezTo>
                  <a:pt x="24" y="32"/>
                  <a:pt x="24" y="32"/>
                  <a:pt x="24" y="32"/>
                </a:cubicBezTo>
                <a:cubicBezTo>
                  <a:pt x="22" y="34"/>
                  <a:pt x="19" y="35"/>
                  <a:pt x="17" y="34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8"/>
                  <a:pt x="0" y="48"/>
                  <a:pt x="0" y="48"/>
                </a:cubicBezTo>
                <a:lnTo>
                  <a:pt x="13" y="31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2994480" y="2711608"/>
            <a:ext cx="168233" cy="183703"/>
          </a:xfrm>
          <a:custGeom>
            <a:avLst/>
            <a:gdLst/>
            <a:ahLst/>
            <a:cxnLst/>
            <a:rect l="l" t="t" r="r" b="b"/>
            <a:pathLst>
              <a:path w="126" h="140">
                <a:moveTo>
                  <a:pt x="0" y="57"/>
                </a:moveTo>
                <a:lnTo>
                  <a:pt x="48" y="0"/>
                </a:lnTo>
                <a:lnTo>
                  <a:pt x="126" y="85"/>
                </a:lnTo>
                <a:lnTo>
                  <a:pt x="78" y="140"/>
                </a:lnTo>
                <a:lnTo>
                  <a:pt x="0" y="57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2776861" y="2807327"/>
            <a:ext cx="296432" cy="326720"/>
          </a:xfrm>
          <a:custGeom>
            <a:avLst/>
            <a:gdLst/>
            <a:ahLst/>
            <a:cxnLst/>
            <a:rect l="l" t="t" r="r" b="b"/>
            <a:pathLst>
              <a:path w="94" h="105">
                <a:moveTo>
                  <a:pt x="70" y="0"/>
                </a:moveTo>
                <a:cubicBezTo>
                  <a:pt x="63" y="9"/>
                  <a:pt x="63" y="9"/>
                  <a:pt x="63" y="9"/>
                </a:cubicBezTo>
                <a:cubicBezTo>
                  <a:pt x="21" y="30"/>
                  <a:pt x="21" y="30"/>
                  <a:pt x="21" y="30"/>
                </a:cubicBezTo>
                <a:cubicBezTo>
                  <a:pt x="20" y="30"/>
                  <a:pt x="14" y="33"/>
                  <a:pt x="12" y="37"/>
                </a:cubicBezTo>
                <a:cubicBezTo>
                  <a:pt x="10" y="40"/>
                  <a:pt x="2" y="67"/>
                  <a:pt x="1" y="70"/>
                </a:cubicBezTo>
                <a:cubicBezTo>
                  <a:pt x="0" y="71"/>
                  <a:pt x="0" y="75"/>
                  <a:pt x="0" y="77"/>
                </a:cubicBezTo>
                <a:cubicBezTo>
                  <a:pt x="0" y="78"/>
                  <a:pt x="2" y="93"/>
                  <a:pt x="3" y="102"/>
                </a:cubicBez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4"/>
                  <a:pt x="4" y="105"/>
                </a:cubicBezTo>
                <a:cubicBezTo>
                  <a:pt x="4" y="81"/>
                  <a:pt x="4" y="81"/>
                  <a:pt x="4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75"/>
                  <a:pt x="20" y="75"/>
                  <a:pt x="20" y="75"/>
                </a:cubicBezTo>
                <a:cubicBezTo>
                  <a:pt x="30" y="58"/>
                  <a:pt x="30" y="58"/>
                  <a:pt x="30" y="58"/>
                </a:cubicBezTo>
                <a:cubicBezTo>
                  <a:pt x="32" y="59"/>
                  <a:pt x="37" y="61"/>
                  <a:pt x="40" y="62"/>
                </a:cubicBezTo>
                <a:cubicBezTo>
                  <a:pt x="39" y="64"/>
                  <a:pt x="37" y="68"/>
                  <a:pt x="37" y="69"/>
                </a:cubicBezTo>
                <a:cubicBezTo>
                  <a:pt x="36" y="71"/>
                  <a:pt x="30" y="78"/>
                  <a:pt x="27" y="83"/>
                </a:cubicBezTo>
                <a:cubicBezTo>
                  <a:pt x="25" y="85"/>
                  <a:pt x="24" y="90"/>
                  <a:pt x="28" y="93"/>
                </a:cubicBezTo>
                <a:cubicBezTo>
                  <a:pt x="29" y="94"/>
                  <a:pt x="31" y="95"/>
                  <a:pt x="33" y="95"/>
                </a:cubicBezTo>
                <a:cubicBezTo>
                  <a:pt x="37" y="95"/>
                  <a:pt x="41" y="92"/>
                  <a:pt x="41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41" y="92"/>
                  <a:pt x="41" y="92"/>
                  <a:pt x="41" y="92"/>
                </a:cubicBezTo>
                <a:cubicBezTo>
                  <a:pt x="41" y="91"/>
                  <a:pt x="56" y="74"/>
                  <a:pt x="63" y="71"/>
                </a:cubicBezTo>
                <a:cubicBezTo>
                  <a:pt x="69" y="68"/>
                  <a:pt x="87" y="54"/>
                  <a:pt x="87" y="36"/>
                </a:cubicBezTo>
                <a:cubicBezTo>
                  <a:pt x="94" y="26"/>
                  <a:pt x="94" y="26"/>
                  <a:pt x="94" y="26"/>
                </a:cubicBezTo>
                <a:lnTo>
                  <a:pt x="7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Freeform 16"/>
          <p:cNvSpPr/>
          <p:nvPr/>
        </p:nvSpPr>
        <p:spPr>
          <a:xfrm>
            <a:off x="2603268" y="3068479"/>
            <a:ext cx="467288" cy="345102"/>
          </a:xfrm>
          <a:custGeom>
            <a:avLst/>
            <a:gdLst/>
            <a:ahLst/>
            <a:cxnLst/>
            <a:rect l="l" t="t" r="r" b="b"/>
            <a:pathLst>
              <a:path w="148" h="111">
                <a:moveTo>
                  <a:pt x="124" y="49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17" y="104"/>
                  <a:pt x="117" y="104"/>
                  <a:pt x="117" y="104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6" y="14"/>
                  <a:pt x="86" y="14"/>
                  <a:pt x="86" y="14"/>
                </a:cubicBezTo>
                <a:cubicBezTo>
                  <a:pt x="83" y="13"/>
                  <a:pt x="81" y="12"/>
                  <a:pt x="80" y="10"/>
                </a:cubicBezTo>
                <a:cubicBezTo>
                  <a:pt x="77" y="7"/>
                  <a:pt x="77" y="3"/>
                  <a:pt x="78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5" y="36"/>
                  <a:pt x="55" y="36"/>
                  <a:pt x="55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4" y="66"/>
                  <a:pt x="24" y="66"/>
                  <a:pt x="24" y="66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1"/>
                  <a:pt x="0" y="111"/>
                  <a:pt x="0" y="111"/>
                </a:cubicBezTo>
                <a:cubicBezTo>
                  <a:pt x="148" y="111"/>
                  <a:pt x="148" y="111"/>
                  <a:pt x="148" y="111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49"/>
                  <a:pt x="148" y="49"/>
                  <a:pt x="148" y="49"/>
                </a:cubicBezTo>
                <a:lnTo>
                  <a:pt x="124" y="49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7803896" y="1483382"/>
            <a:ext cx="298777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来源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095552" y="1965760"/>
            <a:ext cx="4404466" cy="18750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甲壳素主要从蟹壳、虾壳等甲壳类动物的外壳中提取，这些外壳在自然界中来源丰富，具有可持续利用性。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803896" y="3946954"/>
            <a:ext cx="2987778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提取方法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095605" y="4391232"/>
            <a:ext cx="4404360" cy="18750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通过化学或生物方法，将甲壳类动物外壳中的蛋白质、无机盐等去除，得到较为纯净的甲壳素。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Group 21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存在于蟹壳等甲壳动物外壳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3" name="图片 42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3550" r="33550"/>
          <a:stretch>
            <a:fillRect/>
          </a:stretch>
        </p:blipFill>
        <p:spPr>
          <a:xfrm>
            <a:off x="875314" y="1869245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2550" r="32550"/>
          <a:stretch>
            <a:fillRect/>
          </a:stretch>
        </p:blipFill>
        <p:spPr>
          <a:xfrm>
            <a:off x="5906740" y="1869245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2561" r="32561"/>
          <a:stretch>
            <a:fillRect/>
          </a:stretch>
        </p:blipFill>
        <p:spPr>
          <a:xfrm>
            <a:off x="3391027" y="1869245"/>
            <a:ext cx="2050689" cy="391643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8503615" y="1869245"/>
            <a:ext cx="300899" cy="495300"/>
          </a:xfrm>
          <a:custGeom>
            <a:avLst/>
            <a:gdLst/>
            <a:ahLst/>
            <a:cxnLst/>
            <a:rect l="l" t="t" r="r" b="b"/>
            <a:pathLst>
              <a:path w="369275" h="607851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8503615" y="4081478"/>
            <a:ext cx="334477" cy="307945"/>
          </a:xfrm>
          <a:custGeom>
            <a:avLst/>
            <a:gdLst/>
            <a:ahLst/>
            <a:cxnLst/>
            <a:rect l="l" t="t" r="r" b="b"/>
            <a:pathLst>
              <a:path w="580" h="535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406414" y="2422663"/>
            <a:ext cx="2708275" cy="13830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甲壳素作为一种动物纤维素，具有一定的可食性，可应用于食品工业中，提高食品的营养价值和功能性。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901714" y="1901965"/>
            <a:ext cx="2084387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可食性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406414" y="4525963"/>
            <a:ext cx="2708275" cy="13830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甲壳素具有独特的凝胶性、成膜性以及吸附性等，这些特点使其在食品加工过程中具有广泛的应用前景。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901714" y="4005263"/>
            <a:ext cx="2084387" cy="46037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</a:t>
            </a:r>
            <a:endParaRPr lang="en-US" sz="1100"/>
          </a:p>
        </p:txBody>
      </p:sp>
      <p:grpSp>
        <p:nvGrpSpPr>
          <p:cNvPr id="11" name="Group 11"/>
          <p:cNvGrpSpPr/>
          <p:nvPr/>
        </p:nvGrpSpPr>
        <p:grpSpPr>
          <a:xfrm rot="0">
            <a:off x="10645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可食性动物纤维素特点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33" name="图片 32" descr="龙康壮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6155681" y="3640619"/>
            <a:ext cx="1417796" cy="102870"/>
            <a:chOff x="6155681" y="3640619"/>
            <a:chExt cx="1417796" cy="102870"/>
          </a:xfrm>
        </p:grpSpPr>
        <p:sp>
          <p:nvSpPr>
            <p:cNvPr id="3" name="AutoShape 3"/>
            <p:cNvSpPr/>
            <p:nvPr/>
          </p:nvSpPr>
          <p:spPr>
            <a:xfrm>
              <a:off x="6155681" y="3640619"/>
              <a:ext cx="102870" cy="10287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6343514" y="3640619"/>
              <a:ext cx="102870" cy="10287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6531347" y="3640619"/>
              <a:ext cx="102870" cy="10287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6719180" y="3640619"/>
              <a:ext cx="102870" cy="10287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6907108" y="3640619"/>
              <a:ext cx="102870" cy="10287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7094941" y="3640619"/>
              <a:ext cx="102870" cy="102870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7282774" y="3640619"/>
              <a:ext cx="102870" cy="102870"/>
            </a:xfrm>
            <a:prstGeom prst="ellipse">
              <a:avLst/>
            </a:prstGeom>
            <a:solidFill>
              <a:schemeClr val="lt1">
                <a:lumMod val="75000"/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7470607" y="3640619"/>
              <a:ext cx="102870" cy="102870"/>
            </a:xfrm>
            <a:prstGeom prst="ellipse">
              <a:avLst/>
            </a:prstGeom>
            <a:solidFill>
              <a:schemeClr val="lt1">
                <a:lumMod val="75000"/>
                <a:alpha val="100000"/>
              </a:schemeClr>
            </a:solidFill>
          </p:spPr>
        </p:sp>
      </p:grpSp>
      <p:grpSp>
        <p:nvGrpSpPr>
          <p:cNvPr id="11" name="Group 11"/>
          <p:cNvGrpSpPr/>
          <p:nvPr/>
        </p:nvGrpSpPr>
        <p:grpSpPr>
          <a:xfrm rot="0">
            <a:off x="6155681" y="6058731"/>
            <a:ext cx="1417796" cy="102870"/>
            <a:chOff x="6155681" y="6058731"/>
            <a:chExt cx="1417796" cy="102870"/>
          </a:xfrm>
        </p:grpSpPr>
        <p:sp>
          <p:nvSpPr>
            <p:cNvPr id="12" name="AutoShape 12"/>
            <p:cNvSpPr/>
            <p:nvPr/>
          </p:nvSpPr>
          <p:spPr>
            <a:xfrm>
              <a:off x="6155681" y="6058731"/>
              <a:ext cx="102870" cy="10287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343514" y="6058731"/>
              <a:ext cx="102870" cy="10287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6531347" y="6058731"/>
              <a:ext cx="102870" cy="10287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6719180" y="6058731"/>
              <a:ext cx="102870" cy="10287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6907108" y="6058731"/>
              <a:ext cx="102870" cy="10287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7094941" y="6058731"/>
              <a:ext cx="102870" cy="102870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282774" y="6058731"/>
              <a:ext cx="102870" cy="102870"/>
            </a:xfrm>
            <a:prstGeom prst="ellipse">
              <a:avLst/>
            </a:prstGeom>
            <a:solidFill>
              <a:schemeClr val="lt1">
                <a:lumMod val="75000"/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470607" y="6058731"/>
              <a:ext cx="102870" cy="102870"/>
            </a:xfrm>
            <a:prstGeom prst="ellipse">
              <a:avLst/>
            </a:prstGeom>
            <a:solidFill>
              <a:schemeClr val="lt1">
                <a:lumMod val="75000"/>
                <a:alpha val="100000"/>
              </a:schemeClr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522" y="1786482"/>
            <a:ext cx="3548158" cy="195700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 t="973" b="973"/>
          <a:stretch>
            <a:fillRect/>
          </a:stretch>
        </p:blipFill>
        <p:spPr>
          <a:xfrm>
            <a:off x="1513522" y="4313241"/>
            <a:ext cx="3548158" cy="1957007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6058327" y="2233177"/>
            <a:ext cx="4673593" cy="1342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2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甲壳素在医药、食品、农业、环保等领域均有广泛应用，如制备抗菌材料、食品添加剂、植物生长调节剂以及污水处理剂等。</a:t>
            </a:r>
            <a:endParaRPr lang="en-US" sz="152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058327" y="1732081"/>
            <a:ext cx="4673593" cy="5010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应用领域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058327" y="4712021"/>
            <a:ext cx="4673593" cy="13428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随着人们对健康、环保等问题的日益关注，甲壳素及其衍生产品的市场需求不断增长。同时，新技术的不断发展和应用也拓展了甲壳素的应用领域和市场空间。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058327" y="4210925"/>
            <a:ext cx="4673593" cy="50109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市场需求</a:t>
            </a:r>
            <a:endParaRPr lang="en-US" sz="2025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Group 26"/>
          <p:cNvGrpSpPr/>
          <p:nvPr/>
        </p:nvGrpSpPr>
        <p:grpSpPr>
          <a:xfrm rot="0"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应用领域与市场需求</a:t>
              </a:r>
              <a:endPara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48" name="图片 47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56704" y="2388266"/>
            <a:ext cx="5981700" cy="13716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6600" b="1">
                <a:solidFill>
                  <a:srgbClr val="1338F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6600" b="1">
              <a:solidFill>
                <a:srgbClr val="1338F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53596" y="4258462"/>
            <a:ext cx="10484808" cy="179805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sz="4050" b="1">
                <a:solidFill>
                  <a:srgbClr val="020A4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降低胆固醇效果分析</a:t>
            </a:r>
            <a:endParaRPr lang="en-US" sz="4050" b="1">
              <a:solidFill>
                <a:srgbClr val="020A49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龙康壮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563" y="331168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184649" y="337743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298725" y="339460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409368" y="348430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514545" y="344297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64563" y="448942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184649" y="455517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1298725" y="457233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1409368" y="466203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1514545" y="462070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064563" y="566715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1184649" y="573291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1298725" y="575007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409368" y="583977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1514545" y="579844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64563" y="684489"/>
            <a:ext cx="84147" cy="84147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184649" y="691064"/>
            <a:ext cx="78137" cy="78137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298725" y="692781"/>
            <a:ext cx="74704" cy="74704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409368" y="701751"/>
            <a:ext cx="69238" cy="6923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514545" y="697618"/>
            <a:ext cx="65594" cy="65594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1475842" y="93878"/>
            <a:ext cx="1000125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甲壳素降低胆固醇机制剖析</a:t>
            </a:r>
            <a:endParaRPr lang="en-US" sz="3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10334625" y="3917442"/>
            <a:ext cx="993838" cy="243449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6486155" y="1295907"/>
            <a:ext cx="993838" cy="2434495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25" name="AutoShape 25"/>
          <p:cNvSpPr/>
          <p:nvPr/>
        </p:nvSpPr>
        <p:spPr>
          <a:xfrm>
            <a:off x="1277409" y="1295907"/>
            <a:ext cx="5026343" cy="243449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6" name="AutoShape 26"/>
          <p:cNvSpPr/>
          <p:nvPr/>
        </p:nvSpPr>
        <p:spPr>
          <a:xfrm>
            <a:off x="5125879" y="3917442"/>
            <a:ext cx="5026343" cy="2434495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 l="5549" r="5549"/>
          <a:stretch>
            <a:fillRect/>
          </a:stretch>
        </p:blipFill>
        <p:spPr>
          <a:xfrm>
            <a:off x="1267884" y="3917442"/>
            <a:ext cx="3668353" cy="243449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60111" y="1295907"/>
            <a:ext cx="3668353" cy="2434495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796326" y="1693146"/>
            <a:ext cx="405067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阻碍胆固醇在体内的吸收</a:t>
            </a:r>
            <a:endParaRPr lang="en-US" sz="2025" b="1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796326" y="2207632"/>
            <a:ext cx="4050670" cy="1087811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甲壳素能与胆固醇结合，形成不易被吸收的复合物，从而减少胆固醇在肠道的吸收。</a:t>
            </a:r>
            <a:endParaRPr lang="en-US" sz="1500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572382" y="4300692"/>
            <a:ext cx="405067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25" b="1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促进胆固醇排泄</a:t>
            </a:r>
            <a:endParaRPr lang="en-US" sz="2025" b="1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5572382" y="4815178"/>
            <a:ext cx="4050670" cy="1117070"/>
          </a:xfrm>
          <a:prstGeom prst="rect">
            <a:avLst/>
          </a:prstGeom>
        </p:spPr>
        <p:txBody>
          <a:bodyPr vert="horz" wrap="square" lIns="66008" tIns="33052" rIns="66008" bIns="33052" rtlCol="0" anchor="t" anchorCtr="1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rgbClr val="FDFCFC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通过增加粪便中胆固醇的排泄量，进一步降低体内胆固醇水平。</a:t>
            </a:r>
            <a:endParaRPr lang="en-US" sz="1500">
              <a:solidFill>
                <a:srgbClr val="FDFCFC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3" name="图片 32" descr="龙康壮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763905" cy="89662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601200" y="64008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柏维生物科技有限</a:t>
            </a:r>
            <a:r>
              <a:rPr lang="zh-CN" altLang="en-US"/>
              <a:t>公司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WFjZmNhOTNmOTZkYjY1MDRlYjFlYmNjYWU4NGM0YmM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20A49"/>
      </a:dk1>
      <a:lt1>
        <a:srgbClr val="FBFEFF"/>
      </a:lt1>
      <a:dk2>
        <a:srgbClr val="020A49"/>
      </a:dk2>
      <a:lt2>
        <a:srgbClr val="CADDF0"/>
      </a:lt2>
      <a:accent1>
        <a:srgbClr val="1338FD"/>
      </a:accent1>
      <a:accent2>
        <a:srgbClr val="1338FD"/>
      </a:accent2>
      <a:accent3>
        <a:srgbClr val="1B96DB"/>
      </a:accent3>
      <a:accent4>
        <a:srgbClr val="32C5DA"/>
      </a:accent4>
      <a:accent5>
        <a:srgbClr val="1CCDF0"/>
      </a:accent5>
      <a:accent6>
        <a:srgbClr val="338D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3554</Words>
  <Application>WPS 演示</Application>
  <PresentationFormat>On-screen Show (4:3)</PresentationFormat>
  <Paragraphs>391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Arial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陈良先</cp:lastModifiedBy>
  <cp:revision>24</cp:revision>
  <dcterms:created xsi:type="dcterms:W3CDTF">2006-08-16T00:00:00Z</dcterms:created>
  <dcterms:modified xsi:type="dcterms:W3CDTF">2024-06-01T06:52:50Z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D00D1E2F8CAD447B8A19D01D7FE13824_12</vt:lpwstr>
  </property>
  <property fmtid="{D5CDD505-2E9C-101B-9397-08002B2CF9AE}" pid="3" name="KSOProductBuildVer">
    <vt:lpwstr>2052-12.1.0.16929</vt:lpwstr>
  </property>
</Properties>
</file>