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87" r:id="rId5"/>
    <p:sldId id="259" r:id="rId6"/>
    <p:sldId id="260" r:id="rId7"/>
    <p:sldId id="261" r:id="rId8"/>
    <p:sldId id="288" r:id="rId9"/>
    <p:sldId id="263" r:id="rId10"/>
    <p:sldId id="264" r:id="rId11"/>
    <p:sldId id="265" r:id="rId12"/>
    <p:sldId id="289" r:id="rId13"/>
    <p:sldId id="267" r:id="rId14"/>
    <p:sldId id="268" r:id="rId15"/>
    <p:sldId id="269" r:id="rId16"/>
    <p:sldId id="290" r:id="rId17"/>
    <p:sldId id="271" r:id="rId18"/>
    <p:sldId id="272" r:id="rId19"/>
    <p:sldId id="273" r:id="rId20"/>
    <p:sldId id="291" r:id="rId21"/>
    <p:sldId id="275" r:id="rId22"/>
    <p:sldId id="276" r:id="rId23"/>
    <p:sldId id="277" r:id="rId24"/>
    <p:sldId id="292" r:id="rId25"/>
    <p:sldId id="279" r:id="rId26"/>
    <p:sldId id="280" r:id="rId27"/>
    <p:sldId id="281" r:id="rId28"/>
    <p:sldId id="293" r:id="rId29"/>
    <p:sldId id="283" r:id="rId30"/>
    <p:sldId id="284" r:id="rId31"/>
    <p:sldId id="285" r:id="rId32"/>
    <p:sldId id="286" r:id="rId33"/>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3"/>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image" Target="../media/image3.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542747" y="1226293"/>
            <a:ext cx="9106507" cy="1906231"/>
          </a:xfrm>
          <a:prstGeom prst="rect">
            <a:avLst/>
          </a:prstGeom>
          <a:noFill/>
        </p:spPr>
        <p:txBody>
          <a:bodyPr vert="horz" wrap="square" lIns="85725" tIns="85725" rIns="47625" bIns="85725" rtlCol="0" anchor="ctr" anchorCtr="1">
            <a:noAutofit/>
          </a:bodyPr>
          <a:lstStyle/>
          <a:p>
            <a:pPr algn="ctr">
              <a:lnSpc>
                <a:spcPct val="120000"/>
              </a:lnSpc>
              <a:spcBef>
                <a:spcPts val="375"/>
              </a:spcBef>
              <a:defRPr/>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鹿心肌肽小分子肽的</a:t>
            </a:r>
            <a:endPar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gn="ctr">
              <a:lnSpc>
                <a:spcPct val="120000"/>
              </a:lnSpc>
              <a:spcBef>
                <a:spcPts val="375"/>
              </a:spcBef>
              <a:defRPr/>
            </a:pPr>
            <a:r>
              <a:rPr 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功效与作</a:t>
            </a:r>
            <a:r>
              <a:rPr lang="zh-CN" alt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rPr>
              <a:t>用</a:t>
            </a:r>
            <a:endParaRPr lang="zh-CN" altLang="en-US" sz="5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图片 5" descr="龙康壮LOGO"/>
          <p:cNvPicPr>
            <a:picLocks noChangeAspect="1"/>
          </p:cNvPicPr>
          <p:nvPr/>
        </p:nvPicPr>
        <p:blipFill>
          <a:blip r:embed="rId2"/>
          <a:stretch>
            <a:fillRect/>
          </a:stretch>
        </p:blipFill>
        <p:spPr>
          <a:xfrm>
            <a:off x="196215" y="219710"/>
            <a:ext cx="678180" cy="795655"/>
          </a:xfrm>
          <a:prstGeom prst="rect">
            <a:avLst/>
          </a:prstGeom>
        </p:spPr>
      </p:pic>
      <p:sp>
        <p:nvSpPr>
          <p:cNvPr id="7" name="文本框 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5269578" y="3104315"/>
            <a:ext cx="1597488" cy="1597488"/>
          </a:xfrm>
          <a:custGeom>
            <a:avLst/>
            <a:gdLst/>
            <a:ahLst/>
            <a:cxnLst/>
            <a:rect l="l" t="t" r="r" b="b"/>
            <a:pathLst>
              <a:path w="890" h="890">
                <a:moveTo>
                  <a:pt x="0" y="445"/>
                </a:moveTo>
                <a:lnTo>
                  <a:pt x="445" y="0"/>
                </a:lnTo>
                <a:lnTo>
                  <a:pt x="890" y="445"/>
                </a:lnTo>
                <a:lnTo>
                  <a:pt x="445" y="890"/>
                </a:lnTo>
                <a:lnTo>
                  <a:pt x="0" y="445"/>
                </a:lnTo>
                <a:close/>
              </a:path>
            </a:pathLst>
          </a:custGeom>
          <a:solidFill>
            <a:schemeClr val="accent1">
              <a:alpha val="100000"/>
            </a:schemeClr>
          </a:solidFill>
        </p:spPr>
      </p:sp>
      <p:sp>
        <p:nvSpPr>
          <p:cNvPr id="3" name="Freeform 3"/>
          <p:cNvSpPr/>
          <p:nvPr/>
        </p:nvSpPr>
        <p:spPr>
          <a:xfrm>
            <a:off x="4406217" y="2240953"/>
            <a:ext cx="1597488" cy="1597488"/>
          </a:xfrm>
          <a:custGeom>
            <a:avLst/>
            <a:gdLst/>
            <a:ahLst/>
            <a:cxnLst/>
            <a:rect l="l" t="t" r="r" b="b"/>
            <a:pathLst>
              <a:path w="890" h="890">
                <a:moveTo>
                  <a:pt x="0" y="445"/>
                </a:moveTo>
                <a:lnTo>
                  <a:pt x="445" y="0"/>
                </a:lnTo>
                <a:lnTo>
                  <a:pt x="890" y="445"/>
                </a:lnTo>
                <a:lnTo>
                  <a:pt x="445" y="890"/>
                </a:lnTo>
                <a:lnTo>
                  <a:pt x="0" y="445"/>
                </a:lnTo>
                <a:close/>
              </a:path>
            </a:pathLst>
          </a:custGeom>
          <a:solidFill>
            <a:schemeClr val="accent1">
              <a:lumMod val="75000"/>
              <a:alpha val="100000"/>
            </a:schemeClr>
          </a:solidFill>
        </p:spPr>
      </p:sp>
      <p:sp>
        <p:nvSpPr>
          <p:cNvPr id="4" name="Freeform 4"/>
          <p:cNvSpPr/>
          <p:nvPr/>
        </p:nvSpPr>
        <p:spPr>
          <a:xfrm>
            <a:off x="6131145" y="3965882"/>
            <a:ext cx="1597488" cy="1597488"/>
          </a:xfrm>
          <a:custGeom>
            <a:avLst/>
            <a:gdLst/>
            <a:ahLst/>
            <a:cxnLst/>
            <a:rect l="l" t="t" r="r" b="b"/>
            <a:pathLst>
              <a:path w="890" h="890">
                <a:moveTo>
                  <a:pt x="0" y="445"/>
                </a:moveTo>
                <a:lnTo>
                  <a:pt x="445" y="0"/>
                </a:lnTo>
                <a:lnTo>
                  <a:pt x="890" y="445"/>
                </a:lnTo>
                <a:lnTo>
                  <a:pt x="445" y="890"/>
                </a:lnTo>
                <a:lnTo>
                  <a:pt x="0" y="445"/>
                </a:lnTo>
                <a:close/>
              </a:path>
            </a:pathLst>
          </a:custGeom>
          <a:solidFill>
            <a:schemeClr val="accent1">
              <a:lumMod val="75000"/>
              <a:alpha val="100000"/>
            </a:schemeClr>
          </a:solidFill>
        </p:spPr>
      </p:sp>
      <p:sp>
        <p:nvSpPr>
          <p:cNvPr id="5" name="Freeform 5"/>
          <p:cNvSpPr/>
          <p:nvPr/>
        </p:nvSpPr>
        <p:spPr>
          <a:xfrm>
            <a:off x="6131145" y="2240953"/>
            <a:ext cx="1597488" cy="1597488"/>
          </a:xfrm>
          <a:custGeom>
            <a:avLst/>
            <a:gdLst/>
            <a:ahLst/>
            <a:cxnLst/>
            <a:rect l="l" t="t" r="r" b="b"/>
            <a:pathLst>
              <a:path w="890" h="890">
                <a:moveTo>
                  <a:pt x="0" y="445"/>
                </a:moveTo>
                <a:lnTo>
                  <a:pt x="445" y="0"/>
                </a:lnTo>
                <a:lnTo>
                  <a:pt x="890" y="445"/>
                </a:lnTo>
                <a:lnTo>
                  <a:pt x="445" y="890"/>
                </a:lnTo>
                <a:lnTo>
                  <a:pt x="0" y="445"/>
                </a:lnTo>
                <a:close/>
              </a:path>
            </a:pathLst>
          </a:custGeom>
          <a:solidFill>
            <a:schemeClr val="accent1">
              <a:alpha val="100000"/>
            </a:schemeClr>
          </a:solidFill>
        </p:spPr>
      </p:sp>
      <p:sp>
        <p:nvSpPr>
          <p:cNvPr id="6" name="Freeform 6"/>
          <p:cNvSpPr/>
          <p:nvPr/>
        </p:nvSpPr>
        <p:spPr>
          <a:xfrm>
            <a:off x="4406217" y="3965882"/>
            <a:ext cx="1597488" cy="1597488"/>
          </a:xfrm>
          <a:custGeom>
            <a:avLst/>
            <a:gdLst/>
            <a:ahLst/>
            <a:cxnLst/>
            <a:rect l="l" t="t" r="r" b="b"/>
            <a:pathLst>
              <a:path w="890" h="890">
                <a:moveTo>
                  <a:pt x="0" y="445"/>
                </a:moveTo>
                <a:lnTo>
                  <a:pt x="445" y="0"/>
                </a:lnTo>
                <a:lnTo>
                  <a:pt x="890" y="445"/>
                </a:lnTo>
                <a:lnTo>
                  <a:pt x="445" y="890"/>
                </a:lnTo>
                <a:lnTo>
                  <a:pt x="0" y="445"/>
                </a:lnTo>
                <a:close/>
              </a:path>
            </a:pathLst>
          </a:custGeom>
          <a:solidFill>
            <a:schemeClr val="accent1">
              <a:alpha val="100000"/>
            </a:schemeClr>
          </a:solidFill>
        </p:spPr>
      </p:sp>
      <p:sp>
        <p:nvSpPr>
          <p:cNvPr id="7" name="TextBox 7"/>
          <p:cNvSpPr txBox="1"/>
          <p:nvPr/>
        </p:nvSpPr>
        <p:spPr>
          <a:xfrm>
            <a:off x="591125" y="2215669"/>
            <a:ext cx="3280773" cy="1622772"/>
          </a:xfrm>
          <a:prstGeom prst="rect">
            <a:avLst/>
          </a:prstGeom>
          <a:noFill/>
        </p:spPr>
        <p:txBody>
          <a:bodyPr vert="horz" wrap="square" lIns="91440" tIns="45720" rIns="91440" bIns="45720" rtlCol="0" anchor="t" anchorCtr="1">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鹿心肌肽能够显著提高身体的抗疲劳能力，减少因劳累引起的身体不适感，使人在工作和学习中保持更好的状态。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607698" y="1707297"/>
            <a:ext cx="3280773" cy="560841"/>
          </a:xfrm>
          <a:prstGeom prst="rect">
            <a:avLst/>
          </a:prstGeom>
          <a:noFill/>
        </p:spPr>
        <p:txBody>
          <a:bodyPr vert="horz" wrap="square" lIns="91440" tIns="45720" rIns="91440" bIns="45720" rtlCol="0" anchor="ctr" anchorCtr="1">
            <a:norm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缓解疲劳</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Freeform 9"/>
          <p:cNvSpPr/>
          <p:nvPr/>
        </p:nvSpPr>
        <p:spPr>
          <a:xfrm>
            <a:off x="4935056" y="4494721"/>
            <a:ext cx="539810" cy="539810"/>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rgbClr val="FDFCFC">
              <a:alpha val="100000"/>
            </a:srgbClr>
          </a:solidFill>
        </p:spPr>
      </p:sp>
      <p:sp>
        <p:nvSpPr>
          <p:cNvPr id="10" name="Freeform 10"/>
          <p:cNvSpPr/>
          <p:nvPr/>
        </p:nvSpPr>
        <p:spPr>
          <a:xfrm>
            <a:off x="6659855" y="2769663"/>
            <a:ext cx="540068" cy="540068"/>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DFCFC">
              <a:alpha val="100000"/>
            </a:srgbClr>
          </a:solidFill>
        </p:spPr>
      </p:sp>
      <p:sp>
        <p:nvSpPr>
          <p:cNvPr id="11" name="Freeform 11"/>
          <p:cNvSpPr/>
          <p:nvPr/>
        </p:nvSpPr>
        <p:spPr>
          <a:xfrm>
            <a:off x="4934927" y="2769663"/>
            <a:ext cx="540068" cy="540068"/>
          </a:xfrm>
          <a:custGeom>
            <a:avLst/>
            <a:gdLst/>
            <a:ahLst/>
            <a:cxnLst/>
            <a:rect l="l" t="t" r="r" b="b"/>
            <a:pathLst>
              <a:path w="304800" h="304800">
                <a:moveTo>
                  <a:pt x="152362" y="147228"/>
                </a:moveTo>
                <a:lnTo>
                  <a:pt x="304800" y="75419"/>
                </a:lnTo>
                <a:lnTo>
                  <a:pt x="304800" y="38100"/>
                </a:lnTo>
                <a:lnTo>
                  <a:pt x="0" y="38100"/>
                </a:lnTo>
                <a:lnTo>
                  <a:pt x="0" y="75305"/>
                </a:lnTo>
                <a:close/>
                <a:moveTo>
                  <a:pt x="152438" y="189347"/>
                </a:moveTo>
                <a:lnTo>
                  <a:pt x="0" y="117348"/>
                </a:lnTo>
                <a:lnTo>
                  <a:pt x="0" y="266700"/>
                </a:lnTo>
                <a:lnTo>
                  <a:pt x="304800" y="266700"/>
                </a:lnTo>
                <a:lnTo>
                  <a:pt x="304800" y="117577"/>
                </a:lnTo>
                <a:close/>
              </a:path>
            </a:pathLst>
          </a:custGeom>
          <a:solidFill>
            <a:srgbClr val="FDFCFC">
              <a:alpha val="100000"/>
            </a:srgbClr>
          </a:solidFill>
        </p:spPr>
      </p:sp>
      <p:sp>
        <p:nvSpPr>
          <p:cNvPr id="12" name="Freeform 12"/>
          <p:cNvSpPr/>
          <p:nvPr/>
        </p:nvSpPr>
        <p:spPr>
          <a:xfrm>
            <a:off x="6659855" y="4494592"/>
            <a:ext cx="540068" cy="540068"/>
          </a:xfrm>
          <a:custGeom>
            <a:avLst/>
            <a:gdLst/>
            <a:ahLst/>
            <a:cxnLst/>
            <a:rect l="l" t="t" r="r" b="b"/>
            <a:pathLst>
              <a:path w="304800" h="304800">
                <a:moveTo>
                  <a:pt x="106680" y="259080"/>
                </a:moveTo>
                <a:lnTo>
                  <a:pt x="30480" y="259080"/>
                </a:lnTo>
                <a:cubicBezTo>
                  <a:pt x="13649" y="259080"/>
                  <a:pt x="0" y="245431"/>
                  <a:pt x="0" y="228600"/>
                </a:cubicBezTo>
                <a:lnTo>
                  <a:pt x="0" y="228600"/>
                </a:lnTo>
                <a:lnTo>
                  <a:pt x="0" y="30480"/>
                </a:lnTo>
                <a:cubicBezTo>
                  <a:pt x="0" y="13716"/>
                  <a:pt x="13716" y="0"/>
                  <a:pt x="30480" y="0"/>
                </a:cubicBezTo>
                <a:lnTo>
                  <a:pt x="274320" y="0"/>
                </a:lnTo>
                <a:cubicBezTo>
                  <a:pt x="291151" y="0"/>
                  <a:pt x="304800" y="13649"/>
                  <a:pt x="304800" y="30480"/>
                </a:cubicBezTo>
                <a:lnTo>
                  <a:pt x="304800" y="30480"/>
                </a:lnTo>
                <a:lnTo>
                  <a:pt x="304800" y="228600"/>
                </a:lnTo>
                <a:cubicBezTo>
                  <a:pt x="304800" y="245431"/>
                  <a:pt x="291151" y="259080"/>
                  <a:pt x="274320" y="259080"/>
                </a:cubicBezTo>
                <a:lnTo>
                  <a:pt x="274320" y="259080"/>
                </a:lnTo>
                <a:lnTo>
                  <a:pt x="198120" y="259080"/>
                </a:lnTo>
                <a:lnTo>
                  <a:pt x="259080" y="289560"/>
                </a:lnTo>
                <a:lnTo>
                  <a:pt x="259080" y="304800"/>
                </a:lnTo>
                <a:lnTo>
                  <a:pt x="45720" y="304800"/>
                </a:lnTo>
                <a:lnTo>
                  <a:pt x="45720" y="289560"/>
                </a:lnTo>
                <a:lnTo>
                  <a:pt x="106680" y="259080"/>
                </a:lnTo>
                <a:close/>
                <a:moveTo>
                  <a:pt x="30480" y="30480"/>
                </a:moveTo>
                <a:lnTo>
                  <a:pt x="30480" y="198120"/>
                </a:lnTo>
                <a:lnTo>
                  <a:pt x="274320" y="198120"/>
                </a:lnTo>
                <a:lnTo>
                  <a:pt x="274320" y="30480"/>
                </a:lnTo>
                <a:lnTo>
                  <a:pt x="30480" y="30480"/>
                </a:lnTo>
                <a:close/>
              </a:path>
            </a:pathLst>
          </a:custGeom>
          <a:solidFill>
            <a:srgbClr val="FDFCFC">
              <a:alpha val="100000"/>
            </a:srgbClr>
          </a:solidFill>
        </p:spPr>
      </p:sp>
      <p:sp>
        <p:nvSpPr>
          <p:cNvPr id="13" name="TextBox 13"/>
          <p:cNvSpPr txBox="1"/>
          <p:nvPr/>
        </p:nvSpPr>
        <p:spPr>
          <a:xfrm>
            <a:off x="563125" y="4474254"/>
            <a:ext cx="3280773" cy="1622772"/>
          </a:xfrm>
          <a:prstGeom prst="rect">
            <a:avLst/>
          </a:prstGeom>
          <a:noFill/>
        </p:spPr>
        <p:txBody>
          <a:bodyPr vert="horz" wrap="square" lIns="91440" tIns="45720" rIns="91440" bIns="45720" rtlCol="0" anchor="t" anchorCtr="1">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鹿心肌肽具有镇静安神的作用，能够帮助改善睡眠质量，缓解失眠问题，使人得到充分的休息和恢复。</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579698" y="3965882"/>
            <a:ext cx="3280773" cy="560841"/>
          </a:xfrm>
          <a:prstGeom prst="rect">
            <a:avLst/>
          </a:prstGeom>
          <a:noFill/>
        </p:spPr>
        <p:txBody>
          <a:bodyPr vert="horz" wrap="square" lIns="91440" tIns="45720" rIns="91440" bIns="45720" rtlCol="0" anchor="ctr" anchorCtr="1">
            <a:norm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改善睡眠质量</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8269424" y="2215669"/>
            <a:ext cx="3280773" cy="1622772"/>
          </a:xfrm>
          <a:prstGeom prst="rect">
            <a:avLst/>
          </a:prstGeom>
          <a:noFill/>
        </p:spPr>
        <p:txBody>
          <a:bodyPr vert="horz" wrap="square" lIns="91440" tIns="45720" rIns="91440" bIns="45720" rtlCol="0" anchor="t" anchorCtr="1">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鹿心肌肽对大脑功能有积极影响，能够改善记忆力和注意力，提高思维敏捷度，对于需要长时间用脑的人群具有显著的帮助作用。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8285997" y="1707297"/>
            <a:ext cx="3280773" cy="560841"/>
          </a:xfrm>
          <a:prstGeom prst="rect">
            <a:avLst/>
          </a:prstGeom>
          <a:noFill/>
        </p:spPr>
        <p:txBody>
          <a:bodyPr vert="horz" wrap="square" lIns="91440" tIns="45720" rIns="91440" bIns="45720" rtlCol="0" anchor="ctr" anchorCtr="1">
            <a:norm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提升记忆力与注意力</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8241424" y="4474254"/>
            <a:ext cx="3280773" cy="1622772"/>
          </a:xfrm>
          <a:prstGeom prst="rect">
            <a:avLst/>
          </a:prstGeom>
          <a:noFill/>
        </p:spPr>
        <p:txBody>
          <a:bodyPr vert="horz" wrap="square" lIns="91440" tIns="45720" rIns="91440" bIns="45720" rtlCol="0" anchor="t" anchorCtr="1">
            <a:normAutofit/>
          </a:bodyPr>
          <a:lstStyle/>
          <a:p>
            <a:pPr algn="ctr">
              <a:lnSpc>
                <a:spcPct val="14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鹿心肌肽还能够调节情绪状态，减轻焦虑和压力感，使人保持心情愉悦和平稳的心态面对生活中的挑战。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8257997" y="3965882"/>
            <a:ext cx="3280773" cy="560841"/>
          </a:xfrm>
          <a:prstGeom prst="rect">
            <a:avLst/>
          </a:prstGeom>
          <a:noFill/>
        </p:spPr>
        <p:txBody>
          <a:bodyPr vert="horz" wrap="square" lIns="91440" tIns="45720" rIns="91440" bIns="45720" rtlCol="0" anchor="ctr" anchorCtr="1">
            <a:normAutofit/>
          </a:bodyPr>
          <a:lstStyle/>
          <a:p>
            <a:pPr algn="ctr">
              <a:lnSpc>
                <a:spcPct val="120000"/>
              </a:lnSpc>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调节情绪与减轻压力</a:t>
            </a:r>
            <a:endPar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Freeform 19"/>
          <p:cNvSpPr/>
          <p:nvPr/>
        </p:nvSpPr>
        <p:spPr>
          <a:xfrm>
            <a:off x="5797858" y="3605801"/>
            <a:ext cx="518508" cy="518508"/>
          </a:xfrm>
          <a:custGeom>
            <a:avLst/>
            <a:gdLst/>
            <a:ahLst/>
            <a:cxnLst/>
            <a:rect l="l" t="t" r="r" b="b"/>
            <a:pathLst>
              <a:path w="304800" h="304800">
                <a:moveTo>
                  <a:pt x="57150" y="114300"/>
                </a:moveTo>
                <a:lnTo>
                  <a:pt x="0" y="171450"/>
                </a:lnTo>
                <a:lnTo>
                  <a:pt x="114300" y="285750"/>
                </a:lnTo>
                <a:lnTo>
                  <a:pt x="304800" y="95250"/>
                </a:lnTo>
                <a:lnTo>
                  <a:pt x="247650" y="38100"/>
                </a:lnTo>
                <a:lnTo>
                  <a:pt x="114300" y="171450"/>
                </a:lnTo>
                <a:close/>
              </a:path>
            </a:pathLst>
          </a:custGeom>
          <a:solidFill>
            <a:srgbClr val="FFFFFF">
              <a:alpha val="100000"/>
            </a:srgbClr>
          </a:solidFill>
        </p:spPr>
      </p:sp>
      <p:grpSp>
        <p:nvGrpSpPr>
          <p:cNvPr id="20" name="Group 20"/>
          <p:cNvGrpSpPr/>
          <p:nvPr/>
        </p:nvGrpSpPr>
        <p:grpSpPr>
          <a:xfrm rot="0">
            <a:off x="988363" y="93878"/>
            <a:ext cx="10641129" cy="914400"/>
            <a:chOff x="454963" y="93878"/>
            <a:chExt cx="10641129" cy="914400"/>
          </a:xfrm>
        </p:grpSpPr>
        <p:sp>
          <p:nvSpPr>
            <p:cNvPr id="21" name="AutoShape 21"/>
            <p:cNvSpPr/>
            <p:nvPr/>
          </p:nvSpPr>
          <p:spPr>
            <a:xfrm>
              <a:off x="454963" y="331168"/>
              <a:ext cx="84147" cy="84147"/>
            </a:xfrm>
            <a:prstGeom prst="ellipse">
              <a:avLst/>
            </a:prstGeom>
            <a:solidFill>
              <a:schemeClr val="accent1">
                <a:alpha val="100000"/>
              </a:schemeClr>
            </a:solidFill>
          </p:spPr>
        </p:sp>
        <p:sp>
          <p:nvSpPr>
            <p:cNvPr id="22" name="AutoShape 22"/>
            <p:cNvSpPr/>
            <p:nvPr/>
          </p:nvSpPr>
          <p:spPr>
            <a:xfrm>
              <a:off x="575049" y="337743"/>
              <a:ext cx="78137" cy="78137"/>
            </a:xfrm>
            <a:prstGeom prst="ellipse">
              <a:avLst/>
            </a:prstGeom>
            <a:solidFill>
              <a:schemeClr val="accent1">
                <a:alpha val="80000"/>
              </a:schemeClr>
            </a:solidFill>
          </p:spPr>
        </p:sp>
        <p:sp>
          <p:nvSpPr>
            <p:cNvPr id="23" name="AutoShape 23"/>
            <p:cNvSpPr/>
            <p:nvPr/>
          </p:nvSpPr>
          <p:spPr>
            <a:xfrm>
              <a:off x="689125" y="339460"/>
              <a:ext cx="74704" cy="74704"/>
            </a:xfrm>
            <a:prstGeom prst="ellipse">
              <a:avLst/>
            </a:prstGeom>
            <a:solidFill>
              <a:schemeClr val="accent1">
                <a:alpha val="60000"/>
              </a:schemeClr>
            </a:solidFill>
          </p:spPr>
        </p:sp>
        <p:sp>
          <p:nvSpPr>
            <p:cNvPr id="24" name="AutoShape 24"/>
            <p:cNvSpPr/>
            <p:nvPr/>
          </p:nvSpPr>
          <p:spPr>
            <a:xfrm>
              <a:off x="799768" y="348430"/>
              <a:ext cx="69238" cy="69238"/>
            </a:xfrm>
            <a:prstGeom prst="ellipse">
              <a:avLst/>
            </a:prstGeom>
            <a:solidFill>
              <a:schemeClr val="accent1">
                <a:alpha val="40000"/>
              </a:schemeClr>
            </a:solidFill>
          </p:spPr>
        </p:sp>
        <p:sp>
          <p:nvSpPr>
            <p:cNvPr id="25" name="AutoShape 25"/>
            <p:cNvSpPr/>
            <p:nvPr/>
          </p:nvSpPr>
          <p:spPr>
            <a:xfrm>
              <a:off x="904945" y="344297"/>
              <a:ext cx="65594" cy="65594"/>
            </a:xfrm>
            <a:prstGeom prst="ellipse">
              <a:avLst/>
            </a:prstGeom>
            <a:solidFill>
              <a:schemeClr val="accent1">
                <a:alpha val="20000"/>
              </a:schemeClr>
            </a:solidFill>
          </p:spPr>
        </p:sp>
        <p:sp>
          <p:nvSpPr>
            <p:cNvPr id="26" name="AutoShape 26"/>
            <p:cNvSpPr/>
            <p:nvPr/>
          </p:nvSpPr>
          <p:spPr>
            <a:xfrm>
              <a:off x="454963" y="448942"/>
              <a:ext cx="84147" cy="84147"/>
            </a:xfrm>
            <a:prstGeom prst="ellipse">
              <a:avLst/>
            </a:prstGeom>
            <a:solidFill>
              <a:schemeClr val="accent1">
                <a:alpha val="100000"/>
              </a:schemeClr>
            </a:solidFill>
          </p:spPr>
        </p:sp>
        <p:sp>
          <p:nvSpPr>
            <p:cNvPr id="27" name="AutoShape 27"/>
            <p:cNvSpPr/>
            <p:nvPr/>
          </p:nvSpPr>
          <p:spPr>
            <a:xfrm>
              <a:off x="575049" y="455517"/>
              <a:ext cx="78137" cy="78137"/>
            </a:xfrm>
            <a:prstGeom prst="ellipse">
              <a:avLst/>
            </a:prstGeom>
            <a:solidFill>
              <a:schemeClr val="accent1">
                <a:alpha val="80000"/>
              </a:schemeClr>
            </a:solidFill>
          </p:spPr>
        </p:sp>
        <p:sp>
          <p:nvSpPr>
            <p:cNvPr id="28" name="AutoShape 28"/>
            <p:cNvSpPr/>
            <p:nvPr/>
          </p:nvSpPr>
          <p:spPr>
            <a:xfrm>
              <a:off x="689125" y="457233"/>
              <a:ext cx="74704" cy="74704"/>
            </a:xfrm>
            <a:prstGeom prst="ellipse">
              <a:avLst/>
            </a:prstGeom>
            <a:solidFill>
              <a:schemeClr val="accent1">
                <a:alpha val="60000"/>
              </a:schemeClr>
            </a:solidFill>
          </p:spPr>
        </p:sp>
        <p:sp>
          <p:nvSpPr>
            <p:cNvPr id="29" name="AutoShape 29"/>
            <p:cNvSpPr/>
            <p:nvPr/>
          </p:nvSpPr>
          <p:spPr>
            <a:xfrm>
              <a:off x="799768" y="466203"/>
              <a:ext cx="69238" cy="69238"/>
            </a:xfrm>
            <a:prstGeom prst="ellipse">
              <a:avLst/>
            </a:prstGeom>
            <a:solidFill>
              <a:schemeClr val="accent1">
                <a:alpha val="40000"/>
              </a:schemeClr>
            </a:solidFill>
          </p:spPr>
        </p:sp>
        <p:sp>
          <p:nvSpPr>
            <p:cNvPr id="30" name="AutoShape 30"/>
            <p:cNvSpPr/>
            <p:nvPr/>
          </p:nvSpPr>
          <p:spPr>
            <a:xfrm>
              <a:off x="904945" y="462070"/>
              <a:ext cx="65594" cy="65594"/>
            </a:xfrm>
            <a:prstGeom prst="ellipse">
              <a:avLst/>
            </a:prstGeom>
            <a:solidFill>
              <a:schemeClr val="accent1">
                <a:alpha val="20000"/>
              </a:schemeClr>
            </a:solidFill>
          </p:spPr>
        </p:sp>
        <p:sp>
          <p:nvSpPr>
            <p:cNvPr id="31" name="AutoShape 31"/>
            <p:cNvSpPr/>
            <p:nvPr/>
          </p:nvSpPr>
          <p:spPr>
            <a:xfrm>
              <a:off x="454963" y="566715"/>
              <a:ext cx="84147" cy="84147"/>
            </a:xfrm>
            <a:prstGeom prst="ellipse">
              <a:avLst/>
            </a:prstGeom>
            <a:solidFill>
              <a:schemeClr val="accent1">
                <a:alpha val="100000"/>
              </a:schemeClr>
            </a:solidFill>
          </p:spPr>
        </p:sp>
        <p:sp>
          <p:nvSpPr>
            <p:cNvPr id="32" name="AutoShape 32"/>
            <p:cNvSpPr/>
            <p:nvPr/>
          </p:nvSpPr>
          <p:spPr>
            <a:xfrm>
              <a:off x="575049" y="573291"/>
              <a:ext cx="78137" cy="78137"/>
            </a:xfrm>
            <a:prstGeom prst="ellipse">
              <a:avLst/>
            </a:prstGeom>
            <a:solidFill>
              <a:schemeClr val="accent1">
                <a:alpha val="80000"/>
              </a:schemeClr>
            </a:solidFill>
          </p:spPr>
        </p:sp>
        <p:sp>
          <p:nvSpPr>
            <p:cNvPr id="33" name="AutoShape 33"/>
            <p:cNvSpPr/>
            <p:nvPr/>
          </p:nvSpPr>
          <p:spPr>
            <a:xfrm>
              <a:off x="689125" y="575007"/>
              <a:ext cx="74704" cy="74704"/>
            </a:xfrm>
            <a:prstGeom prst="ellipse">
              <a:avLst/>
            </a:prstGeom>
            <a:solidFill>
              <a:schemeClr val="accent1">
                <a:alpha val="60000"/>
              </a:schemeClr>
            </a:solidFill>
          </p:spPr>
        </p:sp>
        <p:sp>
          <p:nvSpPr>
            <p:cNvPr id="34" name="AutoShape 34"/>
            <p:cNvSpPr/>
            <p:nvPr/>
          </p:nvSpPr>
          <p:spPr>
            <a:xfrm>
              <a:off x="799768" y="583977"/>
              <a:ext cx="69238" cy="69238"/>
            </a:xfrm>
            <a:prstGeom prst="ellipse">
              <a:avLst/>
            </a:prstGeom>
            <a:solidFill>
              <a:schemeClr val="accent1">
                <a:alpha val="40000"/>
              </a:schemeClr>
            </a:solidFill>
          </p:spPr>
        </p:sp>
        <p:sp>
          <p:nvSpPr>
            <p:cNvPr id="35" name="AutoShape 35"/>
            <p:cNvSpPr/>
            <p:nvPr/>
          </p:nvSpPr>
          <p:spPr>
            <a:xfrm>
              <a:off x="904945" y="579844"/>
              <a:ext cx="65594" cy="65594"/>
            </a:xfrm>
            <a:prstGeom prst="ellipse">
              <a:avLst/>
            </a:prstGeom>
            <a:solidFill>
              <a:schemeClr val="accent1">
                <a:alpha val="20000"/>
              </a:schemeClr>
            </a:solidFill>
          </p:spPr>
        </p:sp>
        <p:sp>
          <p:nvSpPr>
            <p:cNvPr id="36" name="AutoShape 36"/>
            <p:cNvSpPr/>
            <p:nvPr/>
          </p:nvSpPr>
          <p:spPr>
            <a:xfrm>
              <a:off x="454963" y="684489"/>
              <a:ext cx="84147" cy="84147"/>
            </a:xfrm>
            <a:prstGeom prst="ellipse">
              <a:avLst/>
            </a:prstGeom>
            <a:solidFill>
              <a:schemeClr val="accent1">
                <a:alpha val="100000"/>
              </a:schemeClr>
            </a:solidFill>
          </p:spPr>
        </p:sp>
        <p:sp>
          <p:nvSpPr>
            <p:cNvPr id="37" name="AutoShape 37"/>
            <p:cNvSpPr/>
            <p:nvPr/>
          </p:nvSpPr>
          <p:spPr>
            <a:xfrm>
              <a:off x="575049" y="691064"/>
              <a:ext cx="78137" cy="78137"/>
            </a:xfrm>
            <a:prstGeom prst="ellipse">
              <a:avLst/>
            </a:prstGeom>
            <a:solidFill>
              <a:schemeClr val="accent1">
                <a:alpha val="80000"/>
              </a:schemeClr>
            </a:solidFill>
          </p:spPr>
        </p:sp>
        <p:sp>
          <p:nvSpPr>
            <p:cNvPr id="38" name="AutoShape 38"/>
            <p:cNvSpPr/>
            <p:nvPr/>
          </p:nvSpPr>
          <p:spPr>
            <a:xfrm>
              <a:off x="689125" y="692781"/>
              <a:ext cx="74704" cy="74704"/>
            </a:xfrm>
            <a:prstGeom prst="ellipse">
              <a:avLst/>
            </a:prstGeom>
            <a:solidFill>
              <a:schemeClr val="accent1">
                <a:alpha val="60000"/>
              </a:schemeClr>
            </a:solidFill>
          </p:spPr>
        </p:sp>
        <p:sp>
          <p:nvSpPr>
            <p:cNvPr id="39" name="AutoShape 39"/>
            <p:cNvSpPr/>
            <p:nvPr/>
          </p:nvSpPr>
          <p:spPr>
            <a:xfrm>
              <a:off x="799768" y="701751"/>
              <a:ext cx="69238" cy="69238"/>
            </a:xfrm>
            <a:prstGeom prst="ellipse">
              <a:avLst/>
            </a:prstGeom>
            <a:solidFill>
              <a:schemeClr val="accent1">
                <a:alpha val="40000"/>
              </a:schemeClr>
            </a:solidFill>
          </p:spPr>
        </p:sp>
        <p:sp>
          <p:nvSpPr>
            <p:cNvPr id="40" name="AutoShape 40"/>
            <p:cNvSpPr/>
            <p:nvPr/>
          </p:nvSpPr>
          <p:spPr>
            <a:xfrm>
              <a:off x="904945" y="697618"/>
              <a:ext cx="65594" cy="65594"/>
            </a:xfrm>
            <a:prstGeom prst="ellipse">
              <a:avLst/>
            </a:prstGeom>
            <a:solidFill>
              <a:schemeClr val="accent1">
                <a:alpha val="20000"/>
              </a:schemeClr>
            </a:solidFill>
          </p:spPr>
        </p:sp>
        <p:sp>
          <p:nvSpPr>
            <p:cNvPr id="41" name="TextBox 41"/>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鹿心肌肽在提高生活质量中的作用</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2" name="图片 41" descr="龙康壮LOGO"/>
          <p:cNvPicPr>
            <a:picLocks noChangeAspect="1"/>
          </p:cNvPicPr>
          <p:nvPr/>
        </p:nvPicPr>
        <p:blipFill>
          <a:blip r:embed="rId2"/>
          <a:stretch>
            <a:fillRect/>
          </a:stretch>
        </p:blipFill>
        <p:spPr>
          <a:xfrm>
            <a:off x="196215" y="219710"/>
            <a:ext cx="678180" cy="795655"/>
          </a:xfrm>
          <a:prstGeom prst="rect">
            <a:avLst/>
          </a:prstGeom>
        </p:spPr>
      </p:pic>
      <p:sp>
        <p:nvSpPr>
          <p:cNvPr id="43" name="文本框 42"/>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6" name="图片 5" descr="龙康壮LOGO"/>
          <p:cNvPicPr>
            <a:picLocks noChangeAspect="1"/>
          </p:cNvPicPr>
          <p:nvPr/>
        </p:nvPicPr>
        <p:blipFill>
          <a:blip r:embed="rId2"/>
          <a:stretch>
            <a:fillRect/>
          </a:stretch>
        </p:blipFill>
        <p:spPr>
          <a:xfrm>
            <a:off x="196215" y="219710"/>
            <a:ext cx="678180" cy="795655"/>
          </a:xfrm>
          <a:prstGeom prst="rect">
            <a:avLst/>
          </a:prstGeom>
        </p:spPr>
      </p:pic>
      <p:sp>
        <p:nvSpPr>
          <p:cNvPr id="7" name="文本框 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
        <p:nvSpPr>
          <p:cNvPr id="4" name="心形 3"/>
          <p:cNvSpPr/>
          <p:nvPr/>
        </p:nvSpPr>
        <p:spPr>
          <a:xfrm>
            <a:off x="4495800" y="1295400"/>
            <a:ext cx="2569210" cy="1984375"/>
          </a:xfrm>
          <a:prstGeom prst="hear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390515" y="1861820"/>
            <a:ext cx="845820" cy="829945"/>
          </a:xfrm>
          <a:prstGeom prst="rect">
            <a:avLst/>
          </a:prstGeom>
          <a:noFill/>
        </p:spPr>
        <p:txBody>
          <a:bodyPr wrap="square" rtlCol="0">
            <a:spAutoFit/>
          </a:bodyPr>
          <a:p>
            <a:r>
              <a:rPr lang="en-US" altLang="zh-CN" sz="4800" b="1">
                <a:solidFill>
                  <a:schemeClr val="bg2"/>
                </a:solidFill>
              </a:rPr>
              <a:t>03</a:t>
            </a:r>
            <a:endParaRPr lang="en-US" altLang="zh-CN" sz="4800" b="1">
              <a:solidFill>
                <a:schemeClr val="bg2"/>
              </a:solidFill>
            </a:endParaRPr>
          </a:p>
        </p:txBody>
      </p:sp>
      <p:sp>
        <p:nvSpPr>
          <p:cNvPr id="2" name="AutoShape 2"/>
          <p:cNvSpPr/>
          <p:nvPr/>
        </p:nvSpPr>
        <p:spPr>
          <a:xfrm>
            <a:off x="2439506" y="3551374"/>
            <a:ext cx="7312987" cy="729897"/>
          </a:xfrm>
          <a:prstGeom prst="rect">
            <a:avLst/>
          </a:prstGeom>
          <a:noFill/>
        </p:spPr>
        <p:txBody>
          <a:bodyPr vert="horz" wrap="square" lIns="85725" tIns="38100" rIns="85725" bIns="38100" rtlCol="0" anchor="t" anchorCtr="0">
            <a:noAutofit/>
          </a:bodyPr>
          <a:p>
            <a:pPr algn="ctr">
              <a:lnSpc>
                <a:spcPct val="120000"/>
              </a:lnSpc>
              <a:spcBef>
                <a:spcPts val="375"/>
              </a:spcBef>
              <a:defRPr/>
            </a:pPr>
            <a:r>
              <a:rPr lang="en-US" sz="3075" b="1">
                <a:solidFill>
                  <a:schemeClr val="accent1">
                    <a:alpha val="100000"/>
                  </a:schemeClr>
                </a:solidFill>
                <a:latin typeface="微软雅黑" panose="020B0503020204020204" charset="-122"/>
                <a:ea typeface="微软雅黑" panose="020B0503020204020204" charset="-122"/>
                <a:cs typeface="微软雅黑" panose="020B0503020204020204" charset="-122"/>
              </a:rPr>
              <a:t>缓解心肌缺血与保护心脏健康</a:t>
            </a:r>
            <a:endParaRPr lang="en-US"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574882" y="1165346"/>
            <a:ext cx="5016408" cy="5733525"/>
          </a:xfrm>
          <a:prstGeom prst="parallelogram">
            <a:avLst/>
          </a:prstGeom>
          <a:solidFill>
            <a:schemeClr val="accent2">
              <a:alpha val="100000"/>
            </a:schemeClr>
          </a:solidFill>
        </p:spPr>
      </p:sp>
      <p:pic>
        <p:nvPicPr>
          <p:cNvPr id="3" name="Picture 3"/>
          <p:cNvPicPr>
            <a:picLocks noChangeAspect="1"/>
          </p:cNvPicPr>
          <p:nvPr/>
        </p:nvPicPr>
        <p:blipFill>
          <a:blip r:embed="rId2">
            <a:alphaModFix amt="70000"/>
          </a:blip>
          <a:srcRect/>
          <a:stretch>
            <a:fillRect/>
          </a:stretch>
        </p:blipFill>
        <p:spPr>
          <a:xfrm>
            <a:off x="161995" y="1165346"/>
            <a:ext cx="4300144" cy="5733525"/>
          </a:xfrm>
          <a:prstGeom prst="parallelogram">
            <a:avLst/>
          </a:prstGeom>
        </p:spPr>
      </p:pic>
      <p:sp>
        <p:nvSpPr>
          <p:cNvPr id="4" name="TextBox 4"/>
          <p:cNvSpPr txBox="1"/>
          <p:nvPr/>
        </p:nvSpPr>
        <p:spPr>
          <a:xfrm>
            <a:off x="5272221" y="1165346"/>
            <a:ext cx="6288526" cy="755904"/>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心肌缺血的定义和原因</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AutoShape 5"/>
          <p:cNvSpPr/>
          <p:nvPr/>
        </p:nvSpPr>
        <p:spPr>
          <a:xfrm>
            <a:off x="3908867" y="1360418"/>
            <a:ext cx="701468" cy="550104"/>
          </a:xfrm>
          <a:prstGeom prst="rect">
            <a:avLst/>
          </a:prstGeom>
          <a:solidFill>
            <a:schemeClr val="accent2">
              <a:alpha val="100000"/>
            </a:schemeClr>
          </a:solidFill>
        </p:spPr>
      </p:sp>
      <p:sp>
        <p:nvSpPr>
          <p:cNvPr id="6" name="AutoShape 6"/>
          <p:cNvSpPr/>
          <p:nvPr/>
        </p:nvSpPr>
        <p:spPr>
          <a:xfrm>
            <a:off x="4351619" y="1360418"/>
            <a:ext cx="550104" cy="550104"/>
          </a:xfrm>
          <a:prstGeom prst="ellipse">
            <a:avLst/>
          </a:prstGeom>
          <a:solidFill>
            <a:schemeClr val="accent2">
              <a:alpha val="100000"/>
            </a:schemeClr>
          </a:solidFill>
        </p:spPr>
      </p:sp>
      <p:sp>
        <p:nvSpPr>
          <p:cNvPr id="7" name="AutoShape 7"/>
          <p:cNvSpPr/>
          <p:nvPr/>
        </p:nvSpPr>
        <p:spPr>
          <a:xfrm>
            <a:off x="3633815" y="1360418"/>
            <a:ext cx="550104" cy="550104"/>
          </a:xfrm>
          <a:prstGeom prst="ellipse">
            <a:avLst/>
          </a:prstGeom>
          <a:solidFill>
            <a:schemeClr val="accent2">
              <a:alpha val="100000"/>
            </a:schemeClr>
          </a:solidFill>
        </p:spPr>
      </p:sp>
      <p:sp>
        <p:nvSpPr>
          <p:cNvPr id="8" name="TextBox 8"/>
          <p:cNvSpPr txBox="1"/>
          <p:nvPr/>
        </p:nvSpPr>
        <p:spPr>
          <a:xfrm>
            <a:off x="3810637" y="1233134"/>
            <a:ext cx="799698" cy="792480"/>
          </a:xfrm>
          <a:prstGeom prst="rect">
            <a:avLst/>
          </a:prstGeom>
        </p:spPr>
        <p:txBody>
          <a:bodyPr vert="horz" wrap="square" lIns="123825" tIns="123825" rIns="57150" bIns="123825" rtlCol="0" anchor="t" anchorCtr="0">
            <a:spAutoFit/>
          </a:bodyPr>
          <a:lstStyle/>
          <a:p>
            <a:pPr algn="ctr">
              <a:lnSpc>
                <a:spcPct val="15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272221" y="1692114"/>
            <a:ext cx="6124237"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心肌缺血是指心脏血液灌注减少，导致心脏供氧减少，心肌能量代谢异常，无法支持心脏正常工作的病理状态。主要原因包括冠状动脉粥样硬化、血栓形成等。</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832636" y="2904135"/>
            <a:ext cx="6288526" cy="755904"/>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心肌缺血的病理生理机制</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AutoShape 11"/>
          <p:cNvSpPr/>
          <p:nvPr/>
        </p:nvSpPr>
        <p:spPr>
          <a:xfrm>
            <a:off x="3469283" y="3099207"/>
            <a:ext cx="701468" cy="550104"/>
          </a:xfrm>
          <a:prstGeom prst="rect">
            <a:avLst/>
          </a:prstGeom>
          <a:solidFill>
            <a:schemeClr val="accent2">
              <a:alpha val="100000"/>
            </a:schemeClr>
          </a:solidFill>
        </p:spPr>
      </p:sp>
      <p:sp>
        <p:nvSpPr>
          <p:cNvPr id="12" name="AutoShape 12"/>
          <p:cNvSpPr/>
          <p:nvPr/>
        </p:nvSpPr>
        <p:spPr>
          <a:xfrm>
            <a:off x="3912035" y="3099207"/>
            <a:ext cx="550104" cy="550104"/>
          </a:xfrm>
          <a:prstGeom prst="ellipse">
            <a:avLst/>
          </a:prstGeom>
          <a:solidFill>
            <a:schemeClr val="accent2">
              <a:alpha val="100000"/>
            </a:schemeClr>
          </a:solidFill>
        </p:spPr>
      </p:sp>
      <p:sp>
        <p:nvSpPr>
          <p:cNvPr id="13" name="AutoShape 13"/>
          <p:cNvSpPr/>
          <p:nvPr/>
        </p:nvSpPr>
        <p:spPr>
          <a:xfrm>
            <a:off x="3194231" y="3099207"/>
            <a:ext cx="550104" cy="550104"/>
          </a:xfrm>
          <a:prstGeom prst="ellipse">
            <a:avLst/>
          </a:prstGeom>
          <a:solidFill>
            <a:schemeClr val="accent2">
              <a:alpha val="100000"/>
            </a:schemeClr>
          </a:solidFill>
        </p:spPr>
      </p:sp>
      <p:sp>
        <p:nvSpPr>
          <p:cNvPr id="14" name="TextBox 14"/>
          <p:cNvSpPr txBox="1"/>
          <p:nvPr/>
        </p:nvSpPr>
        <p:spPr>
          <a:xfrm>
            <a:off x="3249042" y="2971923"/>
            <a:ext cx="1102577" cy="792480"/>
          </a:xfrm>
          <a:prstGeom prst="rect">
            <a:avLst/>
          </a:prstGeom>
        </p:spPr>
        <p:txBody>
          <a:bodyPr vert="horz" wrap="square" lIns="123825" tIns="123825" rIns="57150" bIns="123825" rtlCol="0" anchor="t" anchorCtr="0">
            <a:spAutoFit/>
          </a:bodyPr>
          <a:lstStyle/>
          <a:p>
            <a:pPr algn="ctr">
              <a:lnSpc>
                <a:spcPct val="15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4832636" y="3430903"/>
            <a:ext cx="6124237"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心肌缺血时，心肌细胞能量代谢受阻，导致细胞功能受损，甚至引发细胞凋亡。同时，缺血还会引发炎症反应和氧化应激，进一步加重心肌损伤。</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4431562" y="4642924"/>
            <a:ext cx="6288526" cy="755904"/>
          </a:xfrm>
          <a:prstGeom prst="rect">
            <a:avLst/>
          </a:prstGeom>
        </p:spPr>
        <p:txBody>
          <a:bodyPr vert="horz" wrap="square" lIns="123825" tIns="123825" rIns="57150" bIns="123825" rtlCol="0" anchor="t" anchorCtr="0">
            <a:spAutoFit/>
          </a:bodyPr>
          <a:lstStyle/>
          <a:p>
            <a:pPr>
              <a:lnSpc>
                <a:spcPct val="14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心肌缺血的临床表现</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3068208" y="4837996"/>
            <a:ext cx="701468" cy="550104"/>
          </a:xfrm>
          <a:prstGeom prst="rect">
            <a:avLst/>
          </a:prstGeom>
          <a:solidFill>
            <a:schemeClr val="accent2">
              <a:alpha val="100000"/>
            </a:schemeClr>
          </a:solidFill>
        </p:spPr>
      </p:sp>
      <p:sp>
        <p:nvSpPr>
          <p:cNvPr id="18" name="AutoShape 18"/>
          <p:cNvSpPr/>
          <p:nvPr/>
        </p:nvSpPr>
        <p:spPr>
          <a:xfrm>
            <a:off x="3510960" y="4837996"/>
            <a:ext cx="550104" cy="550104"/>
          </a:xfrm>
          <a:prstGeom prst="ellipse">
            <a:avLst/>
          </a:prstGeom>
          <a:solidFill>
            <a:schemeClr val="accent2">
              <a:alpha val="100000"/>
            </a:schemeClr>
          </a:solidFill>
        </p:spPr>
      </p:sp>
      <p:sp>
        <p:nvSpPr>
          <p:cNvPr id="19" name="AutoShape 19"/>
          <p:cNvSpPr/>
          <p:nvPr/>
        </p:nvSpPr>
        <p:spPr>
          <a:xfrm>
            <a:off x="2793156" y="4837996"/>
            <a:ext cx="550104" cy="550104"/>
          </a:xfrm>
          <a:prstGeom prst="ellipse">
            <a:avLst/>
          </a:prstGeom>
          <a:solidFill>
            <a:schemeClr val="accent2">
              <a:alpha val="100000"/>
            </a:schemeClr>
          </a:solidFill>
        </p:spPr>
      </p:sp>
      <p:sp>
        <p:nvSpPr>
          <p:cNvPr id="20" name="TextBox 20"/>
          <p:cNvSpPr txBox="1"/>
          <p:nvPr/>
        </p:nvSpPr>
        <p:spPr>
          <a:xfrm>
            <a:off x="2878500" y="4710712"/>
            <a:ext cx="1115711" cy="792480"/>
          </a:xfrm>
          <a:prstGeom prst="rect">
            <a:avLst/>
          </a:prstGeom>
        </p:spPr>
        <p:txBody>
          <a:bodyPr vert="horz" wrap="square" lIns="123825" tIns="123825" rIns="57150" bIns="123825" rtlCol="0" anchor="t" anchorCtr="0">
            <a:spAutoFit/>
          </a:bodyPr>
          <a:lstStyle/>
          <a:p>
            <a:pPr algn="ctr">
              <a:lnSpc>
                <a:spcPct val="15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nvSpPr>
        <p:spPr>
          <a:xfrm>
            <a:off x="4431562" y="5169692"/>
            <a:ext cx="6124237"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心肌缺血患者可能出现胸痛、心悸、呼吸困难等症状，严重时可导致心肌梗死、心力衰竭等严重后果。</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22" name="Group 22"/>
          <p:cNvGrpSpPr/>
          <p:nvPr/>
        </p:nvGrpSpPr>
        <p:grpSpPr>
          <a:xfrm rot="0">
            <a:off x="988363" y="93878"/>
            <a:ext cx="10641129" cy="914400"/>
            <a:chOff x="454963" y="93878"/>
            <a:chExt cx="10641129" cy="914400"/>
          </a:xfrm>
        </p:grpSpPr>
        <p:sp>
          <p:nvSpPr>
            <p:cNvPr id="23" name="AutoShape 23"/>
            <p:cNvSpPr/>
            <p:nvPr/>
          </p:nvSpPr>
          <p:spPr>
            <a:xfrm>
              <a:off x="454963" y="331168"/>
              <a:ext cx="84147" cy="84147"/>
            </a:xfrm>
            <a:prstGeom prst="ellipse">
              <a:avLst/>
            </a:prstGeom>
            <a:solidFill>
              <a:schemeClr val="accent1">
                <a:alpha val="100000"/>
              </a:schemeClr>
            </a:solidFill>
          </p:spPr>
        </p:sp>
        <p:sp>
          <p:nvSpPr>
            <p:cNvPr id="24" name="AutoShape 24"/>
            <p:cNvSpPr/>
            <p:nvPr/>
          </p:nvSpPr>
          <p:spPr>
            <a:xfrm>
              <a:off x="575049" y="337743"/>
              <a:ext cx="78137" cy="78137"/>
            </a:xfrm>
            <a:prstGeom prst="ellipse">
              <a:avLst/>
            </a:prstGeom>
            <a:solidFill>
              <a:schemeClr val="accent1">
                <a:alpha val="80000"/>
              </a:schemeClr>
            </a:solidFill>
          </p:spPr>
        </p:sp>
        <p:sp>
          <p:nvSpPr>
            <p:cNvPr id="25" name="AutoShape 25"/>
            <p:cNvSpPr/>
            <p:nvPr/>
          </p:nvSpPr>
          <p:spPr>
            <a:xfrm>
              <a:off x="689125" y="339460"/>
              <a:ext cx="74704" cy="74704"/>
            </a:xfrm>
            <a:prstGeom prst="ellipse">
              <a:avLst/>
            </a:prstGeom>
            <a:solidFill>
              <a:schemeClr val="accent1">
                <a:alpha val="60000"/>
              </a:schemeClr>
            </a:solidFill>
          </p:spPr>
        </p:sp>
        <p:sp>
          <p:nvSpPr>
            <p:cNvPr id="26" name="AutoShape 26"/>
            <p:cNvSpPr/>
            <p:nvPr/>
          </p:nvSpPr>
          <p:spPr>
            <a:xfrm>
              <a:off x="799768" y="348430"/>
              <a:ext cx="69238" cy="69238"/>
            </a:xfrm>
            <a:prstGeom prst="ellipse">
              <a:avLst/>
            </a:prstGeom>
            <a:solidFill>
              <a:schemeClr val="accent1">
                <a:alpha val="40000"/>
              </a:schemeClr>
            </a:solidFill>
          </p:spPr>
        </p:sp>
        <p:sp>
          <p:nvSpPr>
            <p:cNvPr id="27" name="AutoShape 27"/>
            <p:cNvSpPr/>
            <p:nvPr/>
          </p:nvSpPr>
          <p:spPr>
            <a:xfrm>
              <a:off x="904945" y="344297"/>
              <a:ext cx="65594" cy="65594"/>
            </a:xfrm>
            <a:prstGeom prst="ellipse">
              <a:avLst/>
            </a:prstGeom>
            <a:solidFill>
              <a:schemeClr val="accent1">
                <a:alpha val="20000"/>
              </a:schemeClr>
            </a:solidFill>
          </p:spPr>
        </p:sp>
        <p:sp>
          <p:nvSpPr>
            <p:cNvPr id="28" name="AutoShape 28"/>
            <p:cNvSpPr/>
            <p:nvPr/>
          </p:nvSpPr>
          <p:spPr>
            <a:xfrm>
              <a:off x="454963" y="448942"/>
              <a:ext cx="84147" cy="84147"/>
            </a:xfrm>
            <a:prstGeom prst="ellipse">
              <a:avLst/>
            </a:prstGeom>
            <a:solidFill>
              <a:schemeClr val="accent1">
                <a:alpha val="100000"/>
              </a:schemeClr>
            </a:solidFill>
          </p:spPr>
        </p:sp>
        <p:sp>
          <p:nvSpPr>
            <p:cNvPr id="29" name="AutoShape 29"/>
            <p:cNvSpPr/>
            <p:nvPr/>
          </p:nvSpPr>
          <p:spPr>
            <a:xfrm>
              <a:off x="575049" y="455517"/>
              <a:ext cx="78137" cy="78137"/>
            </a:xfrm>
            <a:prstGeom prst="ellipse">
              <a:avLst/>
            </a:prstGeom>
            <a:solidFill>
              <a:schemeClr val="accent1">
                <a:alpha val="80000"/>
              </a:schemeClr>
            </a:solidFill>
          </p:spPr>
        </p:sp>
        <p:sp>
          <p:nvSpPr>
            <p:cNvPr id="30" name="AutoShape 30"/>
            <p:cNvSpPr/>
            <p:nvPr/>
          </p:nvSpPr>
          <p:spPr>
            <a:xfrm>
              <a:off x="689125" y="457233"/>
              <a:ext cx="74704" cy="74704"/>
            </a:xfrm>
            <a:prstGeom prst="ellipse">
              <a:avLst/>
            </a:prstGeom>
            <a:solidFill>
              <a:schemeClr val="accent1">
                <a:alpha val="60000"/>
              </a:schemeClr>
            </a:solidFill>
          </p:spPr>
        </p:sp>
        <p:sp>
          <p:nvSpPr>
            <p:cNvPr id="31" name="AutoShape 31"/>
            <p:cNvSpPr/>
            <p:nvPr/>
          </p:nvSpPr>
          <p:spPr>
            <a:xfrm>
              <a:off x="799768" y="466203"/>
              <a:ext cx="69238" cy="69238"/>
            </a:xfrm>
            <a:prstGeom prst="ellipse">
              <a:avLst/>
            </a:prstGeom>
            <a:solidFill>
              <a:schemeClr val="accent1">
                <a:alpha val="40000"/>
              </a:schemeClr>
            </a:solidFill>
          </p:spPr>
        </p:sp>
        <p:sp>
          <p:nvSpPr>
            <p:cNvPr id="32" name="AutoShape 32"/>
            <p:cNvSpPr/>
            <p:nvPr/>
          </p:nvSpPr>
          <p:spPr>
            <a:xfrm>
              <a:off x="904945" y="462070"/>
              <a:ext cx="65594" cy="65594"/>
            </a:xfrm>
            <a:prstGeom prst="ellipse">
              <a:avLst/>
            </a:prstGeom>
            <a:solidFill>
              <a:schemeClr val="accent1">
                <a:alpha val="20000"/>
              </a:schemeClr>
            </a:solidFill>
          </p:spPr>
        </p:sp>
        <p:sp>
          <p:nvSpPr>
            <p:cNvPr id="33" name="AutoShape 33"/>
            <p:cNvSpPr/>
            <p:nvPr/>
          </p:nvSpPr>
          <p:spPr>
            <a:xfrm>
              <a:off x="454963" y="566715"/>
              <a:ext cx="84147" cy="84147"/>
            </a:xfrm>
            <a:prstGeom prst="ellipse">
              <a:avLst/>
            </a:prstGeom>
            <a:solidFill>
              <a:schemeClr val="accent1">
                <a:alpha val="100000"/>
              </a:schemeClr>
            </a:solidFill>
          </p:spPr>
        </p:sp>
        <p:sp>
          <p:nvSpPr>
            <p:cNvPr id="34" name="AutoShape 34"/>
            <p:cNvSpPr/>
            <p:nvPr/>
          </p:nvSpPr>
          <p:spPr>
            <a:xfrm>
              <a:off x="575049" y="573291"/>
              <a:ext cx="78137" cy="78137"/>
            </a:xfrm>
            <a:prstGeom prst="ellipse">
              <a:avLst/>
            </a:prstGeom>
            <a:solidFill>
              <a:schemeClr val="accent1">
                <a:alpha val="80000"/>
              </a:schemeClr>
            </a:solidFill>
          </p:spPr>
        </p:sp>
        <p:sp>
          <p:nvSpPr>
            <p:cNvPr id="35" name="AutoShape 35"/>
            <p:cNvSpPr/>
            <p:nvPr/>
          </p:nvSpPr>
          <p:spPr>
            <a:xfrm>
              <a:off x="689125" y="575007"/>
              <a:ext cx="74704" cy="74704"/>
            </a:xfrm>
            <a:prstGeom prst="ellipse">
              <a:avLst/>
            </a:prstGeom>
            <a:solidFill>
              <a:schemeClr val="accent1">
                <a:alpha val="60000"/>
              </a:schemeClr>
            </a:solidFill>
          </p:spPr>
        </p:sp>
        <p:sp>
          <p:nvSpPr>
            <p:cNvPr id="36" name="AutoShape 36"/>
            <p:cNvSpPr/>
            <p:nvPr/>
          </p:nvSpPr>
          <p:spPr>
            <a:xfrm>
              <a:off x="799768" y="583977"/>
              <a:ext cx="69238" cy="69238"/>
            </a:xfrm>
            <a:prstGeom prst="ellipse">
              <a:avLst/>
            </a:prstGeom>
            <a:solidFill>
              <a:schemeClr val="accent1">
                <a:alpha val="40000"/>
              </a:schemeClr>
            </a:solidFill>
          </p:spPr>
        </p:sp>
        <p:sp>
          <p:nvSpPr>
            <p:cNvPr id="37" name="AutoShape 37"/>
            <p:cNvSpPr/>
            <p:nvPr/>
          </p:nvSpPr>
          <p:spPr>
            <a:xfrm>
              <a:off x="904945" y="579844"/>
              <a:ext cx="65594" cy="65594"/>
            </a:xfrm>
            <a:prstGeom prst="ellipse">
              <a:avLst/>
            </a:prstGeom>
            <a:solidFill>
              <a:schemeClr val="accent1">
                <a:alpha val="20000"/>
              </a:schemeClr>
            </a:solidFill>
          </p:spPr>
        </p:sp>
        <p:sp>
          <p:nvSpPr>
            <p:cNvPr id="38" name="AutoShape 38"/>
            <p:cNvSpPr/>
            <p:nvPr/>
          </p:nvSpPr>
          <p:spPr>
            <a:xfrm>
              <a:off x="454963" y="684489"/>
              <a:ext cx="84147" cy="84147"/>
            </a:xfrm>
            <a:prstGeom prst="ellipse">
              <a:avLst/>
            </a:prstGeom>
            <a:solidFill>
              <a:schemeClr val="accent1">
                <a:alpha val="100000"/>
              </a:schemeClr>
            </a:solidFill>
          </p:spPr>
        </p:sp>
        <p:sp>
          <p:nvSpPr>
            <p:cNvPr id="39" name="AutoShape 39"/>
            <p:cNvSpPr/>
            <p:nvPr/>
          </p:nvSpPr>
          <p:spPr>
            <a:xfrm>
              <a:off x="575049" y="691064"/>
              <a:ext cx="78137" cy="78137"/>
            </a:xfrm>
            <a:prstGeom prst="ellipse">
              <a:avLst/>
            </a:prstGeom>
            <a:solidFill>
              <a:schemeClr val="accent1">
                <a:alpha val="80000"/>
              </a:schemeClr>
            </a:solidFill>
          </p:spPr>
        </p:sp>
        <p:sp>
          <p:nvSpPr>
            <p:cNvPr id="40" name="AutoShape 40"/>
            <p:cNvSpPr/>
            <p:nvPr/>
          </p:nvSpPr>
          <p:spPr>
            <a:xfrm>
              <a:off x="689125" y="692781"/>
              <a:ext cx="74704" cy="74704"/>
            </a:xfrm>
            <a:prstGeom prst="ellipse">
              <a:avLst/>
            </a:prstGeom>
            <a:solidFill>
              <a:schemeClr val="accent1">
                <a:alpha val="60000"/>
              </a:schemeClr>
            </a:solidFill>
          </p:spPr>
        </p:sp>
        <p:sp>
          <p:nvSpPr>
            <p:cNvPr id="41" name="AutoShape 41"/>
            <p:cNvSpPr/>
            <p:nvPr/>
          </p:nvSpPr>
          <p:spPr>
            <a:xfrm>
              <a:off x="799768" y="701751"/>
              <a:ext cx="69238" cy="69238"/>
            </a:xfrm>
            <a:prstGeom prst="ellipse">
              <a:avLst/>
            </a:prstGeom>
            <a:solidFill>
              <a:schemeClr val="accent1">
                <a:alpha val="40000"/>
              </a:schemeClr>
            </a:solidFill>
          </p:spPr>
        </p:sp>
        <p:sp>
          <p:nvSpPr>
            <p:cNvPr id="42" name="AutoShape 42"/>
            <p:cNvSpPr/>
            <p:nvPr/>
          </p:nvSpPr>
          <p:spPr>
            <a:xfrm>
              <a:off x="904945" y="697618"/>
              <a:ext cx="65594" cy="65594"/>
            </a:xfrm>
            <a:prstGeom prst="ellipse">
              <a:avLst/>
            </a:prstGeom>
            <a:solidFill>
              <a:schemeClr val="accent1">
                <a:alpha val="20000"/>
              </a:schemeClr>
            </a:solidFill>
          </p:spPr>
        </p:sp>
        <p:sp>
          <p:nvSpPr>
            <p:cNvPr id="43" name="TextBox 43"/>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心肌缺血的病理生理过程</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4" name="图片 43" descr="龙康壮LOGO"/>
          <p:cNvPicPr>
            <a:picLocks noChangeAspect="1"/>
          </p:cNvPicPr>
          <p:nvPr/>
        </p:nvPicPr>
        <p:blipFill>
          <a:blip r:embed="rId3"/>
          <a:stretch>
            <a:fillRect/>
          </a:stretch>
        </p:blipFill>
        <p:spPr>
          <a:xfrm>
            <a:off x="196215" y="219710"/>
            <a:ext cx="678180" cy="795655"/>
          </a:xfrm>
          <a:prstGeom prst="rect">
            <a:avLst/>
          </a:prstGeom>
        </p:spPr>
      </p:pic>
      <p:sp>
        <p:nvSpPr>
          <p:cNvPr id="45" name="文本框 44"/>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00000"/>
          </a:blip>
          <a:srcRect/>
          <a:stretch>
            <a:fillRect/>
          </a:stretch>
        </p:blipFill>
        <p:spPr>
          <a:xfrm>
            <a:off x="7092557" y="1559288"/>
            <a:ext cx="4492828" cy="4492828"/>
          </a:xfrm>
          <a:prstGeom prst="roundRect">
            <a:avLst/>
          </a:prstGeom>
        </p:spPr>
      </p:pic>
      <p:sp>
        <p:nvSpPr>
          <p:cNvPr id="3" name="Freeform 3"/>
          <p:cNvSpPr/>
          <p:nvPr/>
        </p:nvSpPr>
        <p:spPr>
          <a:xfrm>
            <a:off x="539110" y="1488377"/>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sp>
      <p:sp>
        <p:nvSpPr>
          <p:cNvPr id="4" name="TextBox 4"/>
          <p:cNvSpPr txBox="1"/>
          <p:nvPr/>
        </p:nvSpPr>
        <p:spPr>
          <a:xfrm>
            <a:off x="739477" y="1370655"/>
            <a:ext cx="1111026" cy="1615440"/>
          </a:xfrm>
          <a:prstGeom prst="rect">
            <a:avLst/>
          </a:prstGeom>
        </p:spPr>
        <p:txBody>
          <a:bodyPr vert="horz" wrap="square" lIns="123825" tIns="123825" rIns="57150" bIns="123825" rtlCol="0" anchor="t" anchorCtr="0">
            <a:spAutoFit/>
          </a:bodyPr>
          <a:lstStyle/>
          <a:p>
            <a:pPr algn="ctr">
              <a:lnSpc>
                <a:spcPct val="150000"/>
              </a:lnSpc>
            </a:pPr>
            <a:r>
              <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rPr>
              <a:t>1</a:t>
            </a:r>
            <a:endPar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5" name="Freeform 5"/>
          <p:cNvSpPr/>
          <p:nvPr/>
        </p:nvSpPr>
        <p:spPr>
          <a:xfrm>
            <a:off x="539110" y="3205847"/>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sp>
      <p:sp>
        <p:nvSpPr>
          <p:cNvPr id="6" name="TextBox 6"/>
          <p:cNvSpPr txBox="1"/>
          <p:nvPr/>
        </p:nvSpPr>
        <p:spPr>
          <a:xfrm>
            <a:off x="739477" y="3088125"/>
            <a:ext cx="1111026" cy="1615440"/>
          </a:xfrm>
          <a:prstGeom prst="rect">
            <a:avLst/>
          </a:prstGeom>
        </p:spPr>
        <p:txBody>
          <a:bodyPr vert="horz" wrap="square" lIns="123825" tIns="123825" rIns="57150" bIns="123825" rtlCol="0" anchor="t" anchorCtr="0">
            <a:spAutoFit/>
          </a:bodyPr>
          <a:lstStyle/>
          <a:p>
            <a:pPr algn="ctr">
              <a:lnSpc>
                <a:spcPct val="150000"/>
              </a:lnSpc>
            </a:pPr>
            <a:r>
              <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rPr>
              <a:t>2</a:t>
            </a:r>
            <a:endPar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Freeform 7"/>
          <p:cNvSpPr/>
          <p:nvPr/>
        </p:nvSpPr>
        <p:spPr>
          <a:xfrm>
            <a:off x="539110" y="4984278"/>
            <a:ext cx="1511760" cy="1373901"/>
          </a:xfrm>
          <a:custGeom>
            <a:avLst/>
            <a:gdLst/>
            <a:ahLst/>
            <a:cxnLst/>
            <a:rect l="l" t="t" r="r" b="b"/>
            <a:pathLst>
              <a:path w="1181062" h="1073360">
                <a:moveTo>
                  <a:pt x="0" y="0"/>
                </a:moveTo>
                <a:lnTo>
                  <a:pt x="1046892" y="0"/>
                </a:lnTo>
                <a:quadBezTo>
                  <a:pt x="1181062" y="0"/>
                  <a:pt x="1181062" y="134170"/>
                </a:quadBezTo>
                <a:lnTo>
                  <a:pt x="1181062" y="1073360"/>
                </a:lnTo>
                <a:lnTo>
                  <a:pt x="134170" y="1073360"/>
                </a:lnTo>
                <a:quadBezTo>
                  <a:pt x="0" y="1073360"/>
                  <a:pt x="0" y="939190"/>
                </a:quadBezTo>
                <a:lnTo>
                  <a:pt x="0" y="0"/>
                </a:lnTo>
                <a:close/>
              </a:path>
            </a:pathLst>
          </a:custGeom>
          <a:solidFill>
            <a:schemeClr val="accent2">
              <a:alpha val="100000"/>
            </a:schemeClr>
          </a:solidFill>
        </p:spPr>
      </p:sp>
      <p:sp>
        <p:nvSpPr>
          <p:cNvPr id="8" name="TextBox 8"/>
          <p:cNvSpPr txBox="1"/>
          <p:nvPr/>
        </p:nvSpPr>
        <p:spPr>
          <a:xfrm>
            <a:off x="739477" y="4866556"/>
            <a:ext cx="1111026" cy="1615440"/>
          </a:xfrm>
          <a:prstGeom prst="rect">
            <a:avLst/>
          </a:prstGeom>
        </p:spPr>
        <p:txBody>
          <a:bodyPr vert="horz" wrap="square" lIns="123825" tIns="123825" rIns="57150" bIns="123825" rtlCol="0" anchor="t" anchorCtr="0">
            <a:spAutoFit/>
          </a:bodyPr>
          <a:lstStyle/>
          <a:p>
            <a:pPr algn="ctr">
              <a:lnSpc>
                <a:spcPct val="150000"/>
              </a:lnSpc>
            </a:pPr>
            <a:r>
              <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rPr>
              <a:t>3</a:t>
            </a:r>
            <a:endParaRPr lang="en-US" sz="577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2248535" y="1715158"/>
            <a:ext cx="4235703"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鹿心肌肽能够通过促进心肌细胞能量代谢，提高心肌细胞对缺氧、缺血的耐受能力，从而减轻心肌缺血对心肌细胞的损伤。</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2248535" y="1250513"/>
            <a:ext cx="4219575" cy="62865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改善心肌能量代谢</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2248535" y="3368732"/>
            <a:ext cx="4235703"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鹿心肌肽具有显著的抗炎和抗氧化作用，能够抑制炎症反应和氧化应激，减轻心肌缺血过程中的炎症反应和自由基损伤。</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2248535" y="2928472"/>
            <a:ext cx="4219575" cy="62865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抗炎和抗氧化作用</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2248535" y="5134585"/>
            <a:ext cx="4235703" cy="134112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鹿心肌肽还能够促进心肌细胞的修复和再生，加速受损心肌细胞的恢复，从而改善心脏功能。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2248535" y="4694325"/>
            <a:ext cx="4219575" cy="62865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促进心肌细胞修复</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5" name="Group 15"/>
          <p:cNvGrpSpPr/>
          <p:nvPr/>
        </p:nvGrpSpPr>
        <p:grpSpPr>
          <a:xfrm rot="0">
            <a:off x="988363" y="93878"/>
            <a:ext cx="10641129" cy="914400"/>
            <a:chOff x="454963" y="93878"/>
            <a:chExt cx="10641129" cy="914400"/>
          </a:xfrm>
        </p:grpSpPr>
        <p:sp>
          <p:nvSpPr>
            <p:cNvPr id="16" name="AutoShape 16"/>
            <p:cNvSpPr/>
            <p:nvPr/>
          </p:nvSpPr>
          <p:spPr>
            <a:xfrm>
              <a:off x="454963" y="331168"/>
              <a:ext cx="84147" cy="84147"/>
            </a:xfrm>
            <a:prstGeom prst="ellipse">
              <a:avLst/>
            </a:prstGeom>
            <a:solidFill>
              <a:schemeClr val="accent1">
                <a:alpha val="100000"/>
              </a:schemeClr>
            </a:solidFill>
          </p:spPr>
        </p:sp>
        <p:sp>
          <p:nvSpPr>
            <p:cNvPr id="17" name="AutoShape 17"/>
            <p:cNvSpPr/>
            <p:nvPr/>
          </p:nvSpPr>
          <p:spPr>
            <a:xfrm>
              <a:off x="575049" y="337743"/>
              <a:ext cx="78137" cy="78137"/>
            </a:xfrm>
            <a:prstGeom prst="ellipse">
              <a:avLst/>
            </a:prstGeom>
            <a:solidFill>
              <a:schemeClr val="accent1">
                <a:alpha val="80000"/>
              </a:schemeClr>
            </a:solidFill>
          </p:spPr>
        </p:sp>
        <p:sp>
          <p:nvSpPr>
            <p:cNvPr id="18" name="AutoShape 18"/>
            <p:cNvSpPr/>
            <p:nvPr/>
          </p:nvSpPr>
          <p:spPr>
            <a:xfrm>
              <a:off x="689125" y="339460"/>
              <a:ext cx="74704" cy="74704"/>
            </a:xfrm>
            <a:prstGeom prst="ellipse">
              <a:avLst/>
            </a:prstGeom>
            <a:solidFill>
              <a:schemeClr val="accent1">
                <a:alpha val="60000"/>
              </a:schemeClr>
            </a:solidFill>
          </p:spPr>
        </p:sp>
        <p:sp>
          <p:nvSpPr>
            <p:cNvPr id="19" name="AutoShape 19"/>
            <p:cNvSpPr/>
            <p:nvPr/>
          </p:nvSpPr>
          <p:spPr>
            <a:xfrm>
              <a:off x="799768" y="348430"/>
              <a:ext cx="69238" cy="69238"/>
            </a:xfrm>
            <a:prstGeom prst="ellipse">
              <a:avLst/>
            </a:prstGeom>
            <a:solidFill>
              <a:schemeClr val="accent1">
                <a:alpha val="40000"/>
              </a:schemeClr>
            </a:solidFill>
          </p:spPr>
        </p:sp>
        <p:sp>
          <p:nvSpPr>
            <p:cNvPr id="20" name="AutoShape 20"/>
            <p:cNvSpPr/>
            <p:nvPr/>
          </p:nvSpPr>
          <p:spPr>
            <a:xfrm>
              <a:off x="904945" y="344297"/>
              <a:ext cx="65594" cy="65594"/>
            </a:xfrm>
            <a:prstGeom prst="ellipse">
              <a:avLst/>
            </a:prstGeom>
            <a:solidFill>
              <a:schemeClr val="accent1">
                <a:alpha val="20000"/>
              </a:schemeClr>
            </a:solidFill>
          </p:spPr>
        </p:sp>
        <p:sp>
          <p:nvSpPr>
            <p:cNvPr id="21" name="AutoShape 21"/>
            <p:cNvSpPr/>
            <p:nvPr/>
          </p:nvSpPr>
          <p:spPr>
            <a:xfrm>
              <a:off x="454963" y="448942"/>
              <a:ext cx="84147" cy="84147"/>
            </a:xfrm>
            <a:prstGeom prst="ellipse">
              <a:avLst/>
            </a:prstGeom>
            <a:solidFill>
              <a:schemeClr val="accent1">
                <a:alpha val="100000"/>
              </a:schemeClr>
            </a:solidFill>
          </p:spPr>
        </p:sp>
        <p:sp>
          <p:nvSpPr>
            <p:cNvPr id="22" name="AutoShape 22"/>
            <p:cNvSpPr/>
            <p:nvPr/>
          </p:nvSpPr>
          <p:spPr>
            <a:xfrm>
              <a:off x="575049" y="455517"/>
              <a:ext cx="78137" cy="78137"/>
            </a:xfrm>
            <a:prstGeom prst="ellipse">
              <a:avLst/>
            </a:prstGeom>
            <a:solidFill>
              <a:schemeClr val="accent1">
                <a:alpha val="80000"/>
              </a:schemeClr>
            </a:solidFill>
          </p:spPr>
        </p:sp>
        <p:sp>
          <p:nvSpPr>
            <p:cNvPr id="23" name="AutoShape 23"/>
            <p:cNvSpPr/>
            <p:nvPr/>
          </p:nvSpPr>
          <p:spPr>
            <a:xfrm>
              <a:off x="689125" y="457233"/>
              <a:ext cx="74704" cy="74704"/>
            </a:xfrm>
            <a:prstGeom prst="ellipse">
              <a:avLst/>
            </a:prstGeom>
            <a:solidFill>
              <a:schemeClr val="accent1">
                <a:alpha val="60000"/>
              </a:schemeClr>
            </a:solidFill>
          </p:spPr>
        </p:sp>
        <p:sp>
          <p:nvSpPr>
            <p:cNvPr id="24" name="AutoShape 24"/>
            <p:cNvSpPr/>
            <p:nvPr/>
          </p:nvSpPr>
          <p:spPr>
            <a:xfrm>
              <a:off x="799768" y="466203"/>
              <a:ext cx="69238" cy="69238"/>
            </a:xfrm>
            <a:prstGeom prst="ellipse">
              <a:avLst/>
            </a:prstGeom>
            <a:solidFill>
              <a:schemeClr val="accent1">
                <a:alpha val="40000"/>
              </a:schemeClr>
            </a:solidFill>
          </p:spPr>
        </p:sp>
        <p:sp>
          <p:nvSpPr>
            <p:cNvPr id="25" name="AutoShape 25"/>
            <p:cNvSpPr/>
            <p:nvPr/>
          </p:nvSpPr>
          <p:spPr>
            <a:xfrm>
              <a:off x="904945" y="462070"/>
              <a:ext cx="65594" cy="65594"/>
            </a:xfrm>
            <a:prstGeom prst="ellipse">
              <a:avLst/>
            </a:prstGeom>
            <a:solidFill>
              <a:schemeClr val="accent1">
                <a:alpha val="20000"/>
              </a:schemeClr>
            </a:solidFill>
          </p:spPr>
        </p:sp>
        <p:sp>
          <p:nvSpPr>
            <p:cNvPr id="26" name="AutoShape 26"/>
            <p:cNvSpPr/>
            <p:nvPr/>
          </p:nvSpPr>
          <p:spPr>
            <a:xfrm>
              <a:off x="454963" y="566715"/>
              <a:ext cx="84147" cy="84147"/>
            </a:xfrm>
            <a:prstGeom prst="ellipse">
              <a:avLst/>
            </a:prstGeom>
            <a:solidFill>
              <a:schemeClr val="accent1">
                <a:alpha val="100000"/>
              </a:schemeClr>
            </a:solidFill>
          </p:spPr>
        </p:sp>
        <p:sp>
          <p:nvSpPr>
            <p:cNvPr id="27" name="AutoShape 27"/>
            <p:cNvSpPr/>
            <p:nvPr/>
          </p:nvSpPr>
          <p:spPr>
            <a:xfrm>
              <a:off x="575049" y="573291"/>
              <a:ext cx="78137" cy="78137"/>
            </a:xfrm>
            <a:prstGeom prst="ellipse">
              <a:avLst/>
            </a:prstGeom>
            <a:solidFill>
              <a:schemeClr val="accent1">
                <a:alpha val="80000"/>
              </a:schemeClr>
            </a:solidFill>
          </p:spPr>
        </p:sp>
        <p:sp>
          <p:nvSpPr>
            <p:cNvPr id="28" name="AutoShape 28"/>
            <p:cNvSpPr/>
            <p:nvPr/>
          </p:nvSpPr>
          <p:spPr>
            <a:xfrm>
              <a:off x="689125" y="575007"/>
              <a:ext cx="74704" cy="74704"/>
            </a:xfrm>
            <a:prstGeom prst="ellipse">
              <a:avLst/>
            </a:prstGeom>
            <a:solidFill>
              <a:schemeClr val="accent1">
                <a:alpha val="60000"/>
              </a:schemeClr>
            </a:solidFill>
          </p:spPr>
        </p:sp>
        <p:sp>
          <p:nvSpPr>
            <p:cNvPr id="29" name="AutoShape 29"/>
            <p:cNvSpPr/>
            <p:nvPr/>
          </p:nvSpPr>
          <p:spPr>
            <a:xfrm>
              <a:off x="799768" y="583977"/>
              <a:ext cx="69238" cy="69238"/>
            </a:xfrm>
            <a:prstGeom prst="ellipse">
              <a:avLst/>
            </a:prstGeom>
            <a:solidFill>
              <a:schemeClr val="accent1">
                <a:alpha val="40000"/>
              </a:schemeClr>
            </a:solidFill>
          </p:spPr>
        </p:sp>
        <p:sp>
          <p:nvSpPr>
            <p:cNvPr id="30" name="AutoShape 30"/>
            <p:cNvSpPr/>
            <p:nvPr/>
          </p:nvSpPr>
          <p:spPr>
            <a:xfrm>
              <a:off x="904945" y="579844"/>
              <a:ext cx="65594" cy="65594"/>
            </a:xfrm>
            <a:prstGeom prst="ellipse">
              <a:avLst/>
            </a:prstGeom>
            <a:solidFill>
              <a:schemeClr val="accent1">
                <a:alpha val="20000"/>
              </a:schemeClr>
            </a:solidFill>
          </p:spPr>
        </p:sp>
        <p:sp>
          <p:nvSpPr>
            <p:cNvPr id="31" name="AutoShape 31"/>
            <p:cNvSpPr/>
            <p:nvPr/>
          </p:nvSpPr>
          <p:spPr>
            <a:xfrm>
              <a:off x="454963" y="684489"/>
              <a:ext cx="84147" cy="84147"/>
            </a:xfrm>
            <a:prstGeom prst="ellipse">
              <a:avLst/>
            </a:prstGeom>
            <a:solidFill>
              <a:schemeClr val="accent1">
                <a:alpha val="100000"/>
              </a:schemeClr>
            </a:solidFill>
          </p:spPr>
        </p:sp>
        <p:sp>
          <p:nvSpPr>
            <p:cNvPr id="32" name="AutoShape 32"/>
            <p:cNvSpPr/>
            <p:nvPr/>
          </p:nvSpPr>
          <p:spPr>
            <a:xfrm>
              <a:off x="575049" y="691064"/>
              <a:ext cx="78137" cy="78137"/>
            </a:xfrm>
            <a:prstGeom prst="ellipse">
              <a:avLst/>
            </a:prstGeom>
            <a:solidFill>
              <a:schemeClr val="accent1">
                <a:alpha val="80000"/>
              </a:schemeClr>
            </a:solidFill>
          </p:spPr>
        </p:sp>
        <p:sp>
          <p:nvSpPr>
            <p:cNvPr id="33" name="AutoShape 33"/>
            <p:cNvSpPr/>
            <p:nvPr/>
          </p:nvSpPr>
          <p:spPr>
            <a:xfrm>
              <a:off x="689125" y="692781"/>
              <a:ext cx="74704" cy="74704"/>
            </a:xfrm>
            <a:prstGeom prst="ellipse">
              <a:avLst/>
            </a:prstGeom>
            <a:solidFill>
              <a:schemeClr val="accent1">
                <a:alpha val="60000"/>
              </a:schemeClr>
            </a:solidFill>
          </p:spPr>
        </p:sp>
        <p:sp>
          <p:nvSpPr>
            <p:cNvPr id="34" name="AutoShape 34"/>
            <p:cNvSpPr/>
            <p:nvPr/>
          </p:nvSpPr>
          <p:spPr>
            <a:xfrm>
              <a:off x="799768" y="701751"/>
              <a:ext cx="69238" cy="69238"/>
            </a:xfrm>
            <a:prstGeom prst="ellipse">
              <a:avLst/>
            </a:prstGeom>
            <a:solidFill>
              <a:schemeClr val="accent1">
                <a:alpha val="40000"/>
              </a:schemeClr>
            </a:solidFill>
          </p:spPr>
        </p:sp>
        <p:sp>
          <p:nvSpPr>
            <p:cNvPr id="35" name="AutoShape 35"/>
            <p:cNvSpPr/>
            <p:nvPr/>
          </p:nvSpPr>
          <p:spPr>
            <a:xfrm>
              <a:off x="904945" y="697618"/>
              <a:ext cx="65594" cy="65594"/>
            </a:xfrm>
            <a:prstGeom prst="ellipse">
              <a:avLst/>
            </a:prstGeom>
            <a:solidFill>
              <a:schemeClr val="accent1">
                <a:alpha val="20000"/>
              </a:schemeClr>
            </a:solidFill>
          </p:spPr>
        </p:sp>
        <p:sp>
          <p:nvSpPr>
            <p:cNvPr id="36" name="TextBox 36"/>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鹿心肌肽对心肌缺血的缓解作用</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7" name="图片 36" descr="龙康壮LOGO"/>
          <p:cNvPicPr>
            <a:picLocks noChangeAspect="1"/>
          </p:cNvPicPr>
          <p:nvPr/>
        </p:nvPicPr>
        <p:blipFill>
          <a:blip r:embed="rId3"/>
          <a:stretch>
            <a:fillRect/>
          </a:stretch>
        </p:blipFill>
        <p:spPr>
          <a:xfrm>
            <a:off x="196215" y="219710"/>
            <a:ext cx="678180" cy="795655"/>
          </a:xfrm>
          <a:prstGeom prst="rect">
            <a:avLst/>
          </a:prstGeom>
        </p:spPr>
      </p:pic>
      <p:sp>
        <p:nvSpPr>
          <p:cNvPr id="38" name="文本框 37"/>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3629637" y="1434871"/>
            <a:ext cx="638131" cy="638131"/>
          </a:xfrm>
          <a:prstGeom prst="ellipse">
            <a:avLst/>
          </a:prstGeom>
          <a:solidFill>
            <a:schemeClr val="accent1">
              <a:alpha val="20000"/>
            </a:schemeClr>
          </a:solidFill>
        </p:spPr>
      </p:sp>
      <p:sp>
        <p:nvSpPr>
          <p:cNvPr id="3" name="AutoShape 3"/>
          <p:cNvSpPr/>
          <p:nvPr/>
        </p:nvSpPr>
        <p:spPr>
          <a:xfrm>
            <a:off x="3764381" y="1569615"/>
            <a:ext cx="368642" cy="368642"/>
          </a:xfrm>
          <a:prstGeom prst="ellipse">
            <a:avLst/>
          </a:prstGeom>
          <a:solidFill>
            <a:schemeClr val="accent1">
              <a:alpha val="100000"/>
            </a:schemeClr>
          </a:solidFill>
        </p:spPr>
      </p:sp>
      <p:cxnSp>
        <p:nvCxnSpPr>
          <p:cNvPr id="4" name="Connector 4"/>
          <p:cNvCxnSpPr/>
          <p:nvPr/>
        </p:nvCxnSpPr>
        <p:spPr>
          <a:xfrm>
            <a:off x="3948703" y="2073002"/>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5" name="TextBox 5"/>
          <p:cNvSpPr txBox="1"/>
          <p:nvPr/>
        </p:nvSpPr>
        <p:spPr>
          <a:xfrm>
            <a:off x="4406789" y="1220516"/>
            <a:ext cx="6891292"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鹿心肌肽作为辅助治疗药物</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406789" y="1769156"/>
            <a:ext cx="6891292" cy="120396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在心脏疾病的治疗过程中，鹿心肌肽可以作为辅助治疗药物，与常规治疗药物联合使用，提高治疗效果，改善患者预后。</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545608" y="2453663"/>
            <a:ext cx="3870955" cy="3870955"/>
          </a:xfrm>
          <a:prstGeom prst="ellipse">
            <a:avLst/>
          </a:prstGeom>
          <a:solidFill>
            <a:schemeClr val="accent2">
              <a:alpha val="100000"/>
            </a:schemeClr>
          </a:solidFill>
        </p:spPr>
      </p:sp>
      <p:pic>
        <p:nvPicPr>
          <p:cNvPr id="8" name="Picture 8"/>
          <p:cNvPicPr>
            <a:picLocks noChangeAspect="1"/>
          </p:cNvPicPr>
          <p:nvPr/>
        </p:nvPicPr>
        <p:blipFill>
          <a:blip r:embed="rId2">
            <a:alphaModFix amt="100000"/>
          </a:blip>
          <a:srcRect/>
          <a:stretch>
            <a:fillRect/>
          </a:stretch>
        </p:blipFill>
        <p:spPr>
          <a:xfrm>
            <a:off x="-344549" y="2654723"/>
            <a:ext cx="3468836" cy="3468836"/>
          </a:xfrm>
          <a:prstGeom prst="ellipse">
            <a:avLst/>
          </a:prstGeom>
        </p:spPr>
      </p:pic>
      <p:sp>
        <p:nvSpPr>
          <p:cNvPr id="9" name="AutoShape 9"/>
          <p:cNvSpPr/>
          <p:nvPr/>
        </p:nvSpPr>
        <p:spPr>
          <a:xfrm>
            <a:off x="3629637" y="3155196"/>
            <a:ext cx="638131" cy="638131"/>
          </a:xfrm>
          <a:prstGeom prst="ellipse">
            <a:avLst/>
          </a:prstGeom>
          <a:solidFill>
            <a:schemeClr val="accent1">
              <a:alpha val="20000"/>
            </a:schemeClr>
          </a:solidFill>
        </p:spPr>
      </p:sp>
      <p:sp>
        <p:nvSpPr>
          <p:cNvPr id="10" name="AutoShape 10"/>
          <p:cNvSpPr/>
          <p:nvPr/>
        </p:nvSpPr>
        <p:spPr>
          <a:xfrm>
            <a:off x="3764381" y="3289940"/>
            <a:ext cx="368642" cy="368642"/>
          </a:xfrm>
          <a:prstGeom prst="ellipse">
            <a:avLst/>
          </a:prstGeom>
          <a:solidFill>
            <a:schemeClr val="accent1">
              <a:alpha val="100000"/>
            </a:schemeClr>
          </a:solidFill>
        </p:spPr>
      </p:sp>
      <p:cxnSp>
        <p:nvCxnSpPr>
          <p:cNvPr id="11" name="Connector 11"/>
          <p:cNvCxnSpPr/>
          <p:nvPr/>
        </p:nvCxnSpPr>
        <p:spPr>
          <a:xfrm>
            <a:off x="3948703" y="3793327"/>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2" name="TextBox 12"/>
          <p:cNvSpPr txBox="1"/>
          <p:nvPr/>
        </p:nvSpPr>
        <p:spPr>
          <a:xfrm>
            <a:off x="4406789" y="2940841"/>
            <a:ext cx="6891292"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鹿心肌肽在预防心脏疾病中的应用</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406789" y="3489481"/>
            <a:ext cx="6891292" cy="120396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对于高危人群，如高血压、糖尿病患者等，鹿心肌肽可以作为预防用药，通过改善心肌能量代谢、抗炎抗氧化等途径，降低心脏疾病的发生风险。</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AutoShape 14"/>
          <p:cNvSpPr/>
          <p:nvPr/>
        </p:nvSpPr>
        <p:spPr>
          <a:xfrm>
            <a:off x="3629637" y="4875521"/>
            <a:ext cx="638131" cy="638131"/>
          </a:xfrm>
          <a:prstGeom prst="ellipse">
            <a:avLst/>
          </a:prstGeom>
          <a:solidFill>
            <a:schemeClr val="accent1">
              <a:alpha val="20000"/>
            </a:schemeClr>
          </a:solidFill>
        </p:spPr>
      </p:sp>
      <p:sp>
        <p:nvSpPr>
          <p:cNvPr id="15" name="AutoShape 15"/>
          <p:cNvSpPr/>
          <p:nvPr/>
        </p:nvSpPr>
        <p:spPr>
          <a:xfrm>
            <a:off x="3764381" y="5010265"/>
            <a:ext cx="368642" cy="368642"/>
          </a:xfrm>
          <a:prstGeom prst="ellipse">
            <a:avLst/>
          </a:prstGeom>
          <a:solidFill>
            <a:schemeClr val="accent1">
              <a:alpha val="100000"/>
            </a:schemeClr>
          </a:solidFill>
        </p:spPr>
      </p:sp>
      <p:cxnSp>
        <p:nvCxnSpPr>
          <p:cNvPr id="16" name="Connector 16"/>
          <p:cNvCxnSpPr/>
          <p:nvPr/>
        </p:nvCxnSpPr>
        <p:spPr>
          <a:xfrm>
            <a:off x="3948703" y="5513651"/>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7" name="TextBox 17"/>
          <p:cNvSpPr txBox="1"/>
          <p:nvPr/>
        </p:nvSpPr>
        <p:spPr>
          <a:xfrm>
            <a:off x="4406789" y="4661166"/>
            <a:ext cx="6891292"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鹿心肌肽在心脏康复中的应用</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4406789" y="5209806"/>
            <a:ext cx="6891292" cy="120396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对于已经发生心脏疾病的患者，在康复阶段，鹿心肌肽可以帮助患者恢复心脏功能、提高运动耐量和生活质量。</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9" name="Group 19"/>
          <p:cNvGrpSpPr/>
          <p:nvPr/>
        </p:nvGrpSpPr>
        <p:grpSpPr>
          <a:xfrm rot="0">
            <a:off x="988363" y="93878"/>
            <a:ext cx="10641129" cy="914400"/>
            <a:chOff x="454963" y="93878"/>
            <a:chExt cx="10641129" cy="914400"/>
          </a:xfrm>
        </p:grpSpPr>
        <p:sp>
          <p:nvSpPr>
            <p:cNvPr id="20" name="AutoShape 20"/>
            <p:cNvSpPr/>
            <p:nvPr/>
          </p:nvSpPr>
          <p:spPr>
            <a:xfrm>
              <a:off x="454963" y="331168"/>
              <a:ext cx="84147" cy="84147"/>
            </a:xfrm>
            <a:prstGeom prst="ellipse">
              <a:avLst/>
            </a:prstGeom>
            <a:solidFill>
              <a:schemeClr val="accent1">
                <a:alpha val="100000"/>
              </a:schemeClr>
            </a:solidFill>
          </p:spPr>
        </p:sp>
        <p:sp>
          <p:nvSpPr>
            <p:cNvPr id="21" name="AutoShape 21"/>
            <p:cNvSpPr/>
            <p:nvPr/>
          </p:nvSpPr>
          <p:spPr>
            <a:xfrm>
              <a:off x="575049" y="337743"/>
              <a:ext cx="78137" cy="78137"/>
            </a:xfrm>
            <a:prstGeom prst="ellipse">
              <a:avLst/>
            </a:prstGeom>
            <a:solidFill>
              <a:schemeClr val="accent1">
                <a:alpha val="80000"/>
              </a:schemeClr>
            </a:solidFill>
          </p:spPr>
        </p:sp>
        <p:sp>
          <p:nvSpPr>
            <p:cNvPr id="22" name="AutoShape 22"/>
            <p:cNvSpPr/>
            <p:nvPr/>
          </p:nvSpPr>
          <p:spPr>
            <a:xfrm>
              <a:off x="689125" y="339460"/>
              <a:ext cx="74704" cy="74704"/>
            </a:xfrm>
            <a:prstGeom prst="ellipse">
              <a:avLst/>
            </a:prstGeom>
            <a:solidFill>
              <a:schemeClr val="accent1">
                <a:alpha val="60000"/>
              </a:schemeClr>
            </a:solidFill>
          </p:spPr>
        </p:sp>
        <p:sp>
          <p:nvSpPr>
            <p:cNvPr id="23" name="AutoShape 23"/>
            <p:cNvSpPr/>
            <p:nvPr/>
          </p:nvSpPr>
          <p:spPr>
            <a:xfrm>
              <a:off x="799768" y="348430"/>
              <a:ext cx="69238" cy="69238"/>
            </a:xfrm>
            <a:prstGeom prst="ellipse">
              <a:avLst/>
            </a:prstGeom>
            <a:solidFill>
              <a:schemeClr val="accent1">
                <a:alpha val="40000"/>
              </a:schemeClr>
            </a:solidFill>
          </p:spPr>
        </p:sp>
        <p:sp>
          <p:nvSpPr>
            <p:cNvPr id="24" name="AutoShape 24"/>
            <p:cNvSpPr/>
            <p:nvPr/>
          </p:nvSpPr>
          <p:spPr>
            <a:xfrm>
              <a:off x="904945" y="344297"/>
              <a:ext cx="65594" cy="65594"/>
            </a:xfrm>
            <a:prstGeom prst="ellipse">
              <a:avLst/>
            </a:prstGeom>
            <a:solidFill>
              <a:schemeClr val="accent1">
                <a:alpha val="20000"/>
              </a:schemeClr>
            </a:solidFill>
          </p:spPr>
        </p:sp>
        <p:sp>
          <p:nvSpPr>
            <p:cNvPr id="25" name="AutoShape 25"/>
            <p:cNvSpPr/>
            <p:nvPr/>
          </p:nvSpPr>
          <p:spPr>
            <a:xfrm>
              <a:off x="454963" y="448942"/>
              <a:ext cx="84147" cy="84147"/>
            </a:xfrm>
            <a:prstGeom prst="ellipse">
              <a:avLst/>
            </a:prstGeom>
            <a:solidFill>
              <a:schemeClr val="accent1">
                <a:alpha val="100000"/>
              </a:schemeClr>
            </a:solidFill>
          </p:spPr>
        </p:sp>
        <p:sp>
          <p:nvSpPr>
            <p:cNvPr id="26" name="AutoShape 26"/>
            <p:cNvSpPr/>
            <p:nvPr/>
          </p:nvSpPr>
          <p:spPr>
            <a:xfrm>
              <a:off x="575049" y="455517"/>
              <a:ext cx="78137" cy="78137"/>
            </a:xfrm>
            <a:prstGeom prst="ellipse">
              <a:avLst/>
            </a:prstGeom>
            <a:solidFill>
              <a:schemeClr val="accent1">
                <a:alpha val="80000"/>
              </a:schemeClr>
            </a:solidFill>
          </p:spPr>
        </p:sp>
        <p:sp>
          <p:nvSpPr>
            <p:cNvPr id="27" name="AutoShape 27"/>
            <p:cNvSpPr/>
            <p:nvPr/>
          </p:nvSpPr>
          <p:spPr>
            <a:xfrm>
              <a:off x="689125" y="457233"/>
              <a:ext cx="74704" cy="74704"/>
            </a:xfrm>
            <a:prstGeom prst="ellipse">
              <a:avLst/>
            </a:prstGeom>
            <a:solidFill>
              <a:schemeClr val="accent1">
                <a:alpha val="60000"/>
              </a:schemeClr>
            </a:solidFill>
          </p:spPr>
        </p:sp>
        <p:sp>
          <p:nvSpPr>
            <p:cNvPr id="28" name="AutoShape 28"/>
            <p:cNvSpPr/>
            <p:nvPr/>
          </p:nvSpPr>
          <p:spPr>
            <a:xfrm>
              <a:off x="799768" y="466203"/>
              <a:ext cx="69238" cy="69238"/>
            </a:xfrm>
            <a:prstGeom prst="ellipse">
              <a:avLst/>
            </a:prstGeom>
            <a:solidFill>
              <a:schemeClr val="accent1">
                <a:alpha val="40000"/>
              </a:schemeClr>
            </a:solidFill>
          </p:spPr>
        </p:sp>
        <p:sp>
          <p:nvSpPr>
            <p:cNvPr id="29" name="AutoShape 29"/>
            <p:cNvSpPr/>
            <p:nvPr/>
          </p:nvSpPr>
          <p:spPr>
            <a:xfrm>
              <a:off x="904945" y="462070"/>
              <a:ext cx="65594" cy="65594"/>
            </a:xfrm>
            <a:prstGeom prst="ellipse">
              <a:avLst/>
            </a:prstGeom>
            <a:solidFill>
              <a:schemeClr val="accent1">
                <a:alpha val="20000"/>
              </a:schemeClr>
            </a:solidFill>
          </p:spPr>
        </p:sp>
        <p:sp>
          <p:nvSpPr>
            <p:cNvPr id="30" name="AutoShape 30"/>
            <p:cNvSpPr/>
            <p:nvPr/>
          </p:nvSpPr>
          <p:spPr>
            <a:xfrm>
              <a:off x="454963" y="566715"/>
              <a:ext cx="84147" cy="84147"/>
            </a:xfrm>
            <a:prstGeom prst="ellipse">
              <a:avLst/>
            </a:prstGeom>
            <a:solidFill>
              <a:schemeClr val="accent1">
                <a:alpha val="100000"/>
              </a:schemeClr>
            </a:solidFill>
          </p:spPr>
        </p:sp>
        <p:sp>
          <p:nvSpPr>
            <p:cNvPr id="31" name="AutoShape 31"/>
            <p:cNvSpPr/>
            <p:nvPr/>
          </p:nvSpPr>
          <p:spPr>
            <a:xfrm>
              <a:off x="575049" y="573291"/>
              <a:ext cx="78137" cy="78137"/>
            </a:xfrm>
            <a:prstGeom prst="ellipse">
              <a:avLst/>
            </a:prstGeom>
            <a:solidFill>
              <a:schemeClr val="accent1">
                <a:alpha val="80000"/>
              </a:schemeClr>
            </a:solidFill>
          </p:spPr>
        </p:sp>
        <p:sp>
          <p:nvSpPr>
            <p:cNvPr id="32" name="AutoShape 32"/>
            <p:cNvSpPr/>
            <p:nvPr/>
          </p:nvSpPr>
          <p:spPr>
            <a:xfrm>
              <a:off x="689125" y="575007"/>
              <a:ext cx="74704" cy="74704"/>
            </a:xfrm>
            <a:prstGeom prst="ellipse">
              <a:avLst/>
            </a:prstGeom>
            <a:solidFill>
              <a:schemeClr val="accent1">
                <a:alpha val="60000"/>
              </a:schemeClr>
            </a:solidFill>
          </p:spPr>
        </p:sp>
        <p:sp>
          <p:nvSpPr>
            <p:cNvPr id="33" name="AutoShape 33"/>
            <p:cNvSpPr/>
            <p:nvPr/>
          </p:nvSpPr>
          <p:spPr>
            <a:xfrm>
              <a:off x="799768" y="583977"/>
              <a:ext cx="69238" cy="69238"/>
            </a:xfrm>
            <a:prstGeom prst="ellipse">
              <a:avLst/>
            </a:prstGeom>
            <a:solidFill>
              <a:schemeClr val="accent1">
                <a:alpha val="40000"/>
              </a:schemeClr>
            </a:solidFill>
          </p:spPr>
        </p:sp>
        <p:sp>
          <p:nvSpPr>
            <p:cNvPr id="34" name="AutoShape 34"/>
            <p:cNvSpPr/>
            <p:nvPr/>
          </p:nvSpPr>
          <p:spPr>
            <a:xfrm>
              <a:off x="904945" y="579844"/>
              <a:ext cx="65594" cy="65594"/>
            </a:xfrm>
            <a:prstGeom prst="ellipse">
              <a:avLst/>
            </a:prstGeom>
            <a:solidFill>
              <a:schemeClr val="accent1">
                <a:alpha val="20000"/>
              </a:schemeClr>
            </a:solidFill>
          </p:spPr>
        </p:sp>
        <p:sp>
          <p:nvSpPr>
            <p:cNvPr id="35" name="AutoShape 35"/>
            <p:cNvSpPr/>
            <p:nvPr/>
          </p:nvSpPr>
          <p:spPr>
            <a:xfrm>
              <a:off x="454963" y="684489"/>
              <a:ext cx="84147" cy="84147"/>
            </a:xfrm>
            <a:prstGeom prst="ellipse">
              <a:avLst/>
            </a:prstGeom>
            <a:solidFill>
              <a:schemeClr val="accent1">
                <a:alpha val="100000"/>
              </a:schemeClr>
            </a:solidFill>
          </p:spPr>
        </p:sp>
        <p:sp>
          <p:nvSpPr>
            <p:cNvPr id="36" name="AutoShape 36"/>
            <p:cNvSpPr/>
            <p:nvPr/>
          </p:nvSpPr>
          <p:spPr>
            <a:xfrm>
              <a:off x="575049" y="691064"/>
              <a:ext cx="78137" cy="78137"/>
            </a:xfrm>
            <a:prstGeom prst="ellipse">
              <a:avLst/>
            </a:prstGeom>
            <a:solidFill>
              <a:schemeClr val="accent1">
                <a:alpha val="80000"/>
              </a:schemeClr>
            </a:solidFill>
          </p:spPr>
        </p:sp>
        <p:sp>
          <p:nvSpPr>
            <p:cNvPr id="37" name="AutoShape 37"/>
            <p:cNvSpPr/>
            <p:nvPr/>
          </p:nvSpPr>
          <p:spPr>
            <a:xfrm>
              <a:off x="689125" y="692781"/>
              <a:ext cx="74704" cy="74704"/>
            </a:xfrm>
            <a:prstGeom prst="ellipse">
              <a:avLst/>
            </a:prstGeom>
            <a:solidFill>
              <a:schemeClr val="accent1">
                <a:alpha val="60000"/>
              </a:schemeClr>
            </a:solidFill>
          </p:spPr>
        </p:sp>
        <p:sp>
          <p:nvSpPr>
            <p:cNvPr id="38" name="AutoShape 38"/>
            <p:cNvSpPr/>
            <p:nvPr/>
          </p:nvSpPr>
          <p:spPr>
            <a:xfrm>
              <a:off x="799768" y="701751"/>
              <a:ext cx="69238" cy="69238"/>
            </a:xfrm>
            <a:prstGeom prst="ellipse">
              <a:avLst/>
            </a:prstGeom>
            <a:solidFill>
              <a:schemeClr val="accent1">
                <a:alpha val="40000"/>
              </a:schemeClr>
            </a:solidFill>
          </p:spPr>
        </p:sp>
        <p:sp>
          <p:nvSpPr>
            <p:cNvPr id="39" name="AutoShape 39"/>
            <p:cNvSpPr/>
            <p:nvPr/>
          </p:nvSpPr>
          <p:spPr>
            <a:xfrm>
              <a:off x="904945" y="697618"/>
              <a:ext cx="65594" cy="65594"/>
            </a:xfrm>
            <a:prstGeom prst="ellipse">
              <a:avLst/>
            </a:prstGeom>
            <a:solidFill>
              <a:schemeClr val="accent1">
                <a:alpha val="20000"/>
              </a:schemeClr>
            </a:solidFill>
          </p:spPr>
        </p:sp>
        <p:sp>
          <p:nvSpPr>
            <p:cNvPr id="40" name="TextBox 40"/>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鹿心肌肽在预防和改善心脏疾病中的应用</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1" name="图片 40" descr="龙康壮LOGO"/>
          <p:cNvPicPr>
            <a:picLocks noChangeAspect="1"/>
          </p:cNvPicPr>
          <p:nvPr/>
        </p:nvPicPr>
        <p:blipFill>
          <a:blip r:embed="rId3"/>
          <a:stretch>
            <a:fillRect/>
          </a:stretch>
        </p:blipFill>
        <p:spPr>
          <a:xfrm>
            <a:off x="196215" y="219710"/>
            <a:ext cx="678180" cy="795655"/>
          </a:xfrm>
          <a:prstGeom prst="rect">
            <a:avLst/>
          </a:prstGeom>
        </p:spPr>
      </p:pic>
      <p:sp>
        <p:nvSpPr>
          <p:cNvPr id="42" name="文本框 41"/>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6" name="图片 5" descr="龙康壮LOGO"/>
          <p:cNvPicPr>
            <a:picLocks noChangeAspect="1"/>
          </p:cNvPicPr>
          <p:nvPr/>
        </p:nvPicPr>
        <p:blipFill>
          <a:blip r:embed="rId2"/>
          <a:stretch>
            <a:fillRect/>
          </a:stretch>
        </p:blipFill>
        <p:spPr>
          <a:xfrm>
            <a:off x="196215" y="219710"/>
            <a:ext cx="678180" cy="795655"/>
          </a:xfrm>
          <a:prstGeom prst="rect">
            <a:avLst/>
          </a:prstGeom>
        </p:spPr>
      </p:pic>
      <p:sp>
        <p:nvSpPr>
          <p:cNvPr id="7" name="文本框 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
        <p:nvSpPr>
          <p:cNvPr id="4" name="心形 3"/>
          <p:cNvSpPr/>
          <p:nvPr/>
        </p:nvSpPr>
        <p:spPr>
          <a:xfrm>
            <a:off x="4495800" y="1295400"/>
            <a:ext cx="2569210" cy="1984375"/>
          </a:xfrm>
          <a:prstGeom prst="hear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390515" y="1861820"/>
            <a:ext cx="845820" cy="829945"/>
          </a:xfrm>
          <a:prstGeom prst="rect">
            <a:avLst/>
          </a:prstGeom>
          <a:noFill/>
        </p:spPr>
        <p:txBody>
          <a:bodyPr wrap="square" rtlCol="0">
            <a:spAutoFit/>
          </a:bodyPr>
          <a:p>
            <a:r>
              <a:rPr lang="en-US" altLang="zh-CN" sz="4800" b="1">
                <a:solidFill>
                  <a:schemeClr val="bg2"/>
                </a:solidFill>
              </a:rPr>
              <a:t>04</a:t>
            </a:r>
            <a:endParaRPr lang="en-US" altLang="zh-CN" sz="4800" b="1">
              <a:solidFill>
                <a:schemeClr val="bg2"/>
              </a:solidFill>
            </a:endParaRPr>
          </a:p>
        </p:txBody>
      </p:sp>
      <p:sp>
        <p:nvSpPr>
          <p:cNvPr id="2" name="AutoShape 2"/>
          <p:cNvSpPr/>
          <p:nvPr/>
        </p:nvSpPr>
        <p:spPr>
          <a:xfrm>
            <a:off x="2134706" y="3398974"/>
            <a:ext cx="7312987" cy="729897"/>
          </a:xfrm>
          <a:prstGeom prst="rect">
            <a:avLst/>
          </a:prstGeom>
          <a:noFill/>
        </p:spPr>
        <p:txBody>
          <a:bodyPr vert="horz" wrap="square" lIns="85725" tIns="38100" rIns="85725" bIns="38100" rtlCol="0" anchor="t" anchorCtr="0">
            <a:noAutofit/>
          </a:bodyPr>
          <a:p>
            <a:pPr algn="ctr">
              <a:lnSpc>
                <a:spcPct val="120000"/>
              </a:lnSpc>
              <a:spcBef>
                <a:spcPts val="375"/>
              </a:spcBef>
              <a:defRPr/>
            </a:pPr>
            <a:r>
              <a:rPr lang="en-US" sz="3075" b="1">
                <a:solidFill>
                  <a:schemeClr val="accent1">
                    <a:alpha val="100000"/>
                  </a:schemeClr>
                </a:solidFill>
                <a:latin typeface="微软雅黑" panose="020B0503020204020204" charset="-122"/>
                <a:ea typeface="微软雅黑" panose="020B0503020204020204" charset="-122"/>
                <a:cs typeface="微软雅黑" panose="020B0503020204020204" charset="-122"/>
              </a:rPr>
              <a:t>补充营养与维持生理功能</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0">
            <a:off x="5982796" y="3170591"/>
            <a:ext cx="5783287" cy="1172718"/>
            <a:chOff x="5982796" y="3170591"/>
            <a:chExt cx="5783287" cy="1172718"/>
          </a:xfrm>
        </p:grpSpPr>
        <p:sp>
          <p:nvSpPr>
            <p:cNvPr id="3" name="TextBox 3"/>
            <p:cNvSpPr txBox="1"/>
            <p:nvPr/>
          </p:nvSpPr>
          <p:spPr>
            <a:xfrm>
              <a:off x="5982796" y="3170591"/>
              <a:ext cx="4521094" cy="398526"/>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含有多种生物活性物质</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982796" y="3641126"/>
              <a:ext cx="5783287"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除了氨基酸，鹿心肌肽中还含有多种生物活性物质，如多肽、酶等，这些物质对于人体健康具有积极的影响。</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 name="Group 5"/>
          <p:cNvGrpSpPr/>
          <p:nvPr/>
        </p:nvGrpSpPr>
        <p:grpSpPr>
          <a:xfrm rot="0">
            <a:off x="5982796" y="4823246"/>
            <a:ext cx="5783287" cy="1172718"/>
            <a:chOff x="5982796" y="4823246"/>
            <a:chExt cx="5783287" cy="1172718"/>
          </a:xfrm>
        </p:grpSpPr>
        <p:sp>
          <p:nvSpPr>
            <p:cNvPr id="6" name="TextBox 6"/>
            <p:cNvSpPr txBox="1"/>
            <p:nvPr/>
          </p:nvSpPr>
          <p:spPr>
            <a:xfrm>
              <a:off x="5982796" y="4823246"/>
              <a:ext cx="4521094" cy="398526"/>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低毒、低副作用</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982796" y="5293781"/>
              <a:ext cx="5783287"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鹿心肌肽的提取过程经过严格的纯化工艺，确保了产品的低毒性、低副作用，可长期安全使用。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8" name="AutoShape 8"/>
          <p:cNvSpPr/>
          <p:nvPr/>
        </p:nvSpPr>
        <p:spPr>
          <a:xfrm>
            <a:off x="4805646" y="4913047"/>
            <a:ext cx="810236" cy="810236"/>
          </a:xfrm>
          <a:prstGeom prst="ellipse">
            <a:avLst/>
          </a:prstGeom>
          <a:solidFill>
            <a:schemeClr val="accent2">
              <a:alpha val="100000"/>
            </a:schemeClr>
          </a:solidFill>
        </p:spPr>
      </p:sp>
      <p:grpSp>
        <p:nvGrpSpPr>
          <p:cNvPr id="9" name="Group 9"/>
          <p:cNvGrpSpPr/>
          <p:nvPr/>
        </p:nvGrpSpPr>
        <p:grpSpPr>
          <a:xfrm rot="0">
            <a:off x="5982796" y="1521950"/>
            <a:ext cx="5687135" cy="1172718"/>
            <a:chOff x="5982796" y="1521950"/>
            <a:chExt cx="5687135" cy="1172718"/>
          </a:xfrm>
        </p:grpSpPr>
        <p:sp>
          <p:nvSpPr>
            <p:cNvPr id="10" name="TextBox 10"/>
            <p:cNvSpPr txBox="1"/>
            <p:nvPr/>
          </p:nvSpPr>
          <p:spPr>
            <a:xfrm>
              <a:off x="5982796" y="1521950"/>
              <a:ext cx="4521094" cy="398526"/>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鹿心肌肽富含多种氨基酸</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982796" y="1992485"/>
              <a:ext cx="5687135"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鹿心肌肽是由鹿心肌提取的小分子肽，含有丰富的氨基酸，包括必需氨基酸和非必需氨基酸，具有全面的营养价值。</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12" name="AutoShape 12"/>
          <p:cNvSpPr/>
          <p:nvPr/>
        </p:nvSpPr>
        <p:spPr>
          <a:xfrm>
            <a:off x="4805646" y="3272584"/>
            <a:ext cx="810236" cy="810236"/>
          </a:xfrm>
          <a:prstGeom prst="ellipse">
            <a:avLst/>
          </a:prstGeom>
          <a:solidFill>
            <a:schemeClr val="accent1">
              <a:alpha val="100000"/>
            </a:schemeClr>
          </a:solidFill>
        </p:spPr>
      </p:sp>
      <p:sp>
        <p:nvSpPr>
          <p:cNvPr id="13" name="AutoShape 13"/>
          <p:cNvSpPr/>
          <p:nvPr/>
        </p:nvSpPr>
        <p:spPr>
          <a:xfrm>
            <a:off x="4805646" y="1611485"/>
            <a:ext cx="810236" cy="810236"/>
          </a:xfrm>
          <a:prstGeom prst="ellipse">
            <a:avLst/>
          </a:prstGeom>
          <a:solidFill>
            <a:schemeClr val="accent2">
              <a:alpha val="100000"/>
            </a:schemeClr>
          </a:solidFill>
        </p:spPr>
      </p:sp>
      <p:sp>
        <p:nvSpPr>
          <p:cNvPr id="14" name="AutoShape 14"/>
          <p:cNvSpPr/>
          <p:nvPr/>
        </p:nvSpPr>
        <p:spPr>
          <a:xfrm>
            <a:off x="641457" y="1735931"/>
            <a:ext cx="3722789" cy="3981079"/>
          </a:xfrm>
          <a:prstGeom prst="rect">
            <a:avLst/>
          </a:prstGeom>
          <a:solidFill>
            <a:schemeClr val="accent1">
              <a:alpha val="94000"/>
            </a:schemeClr>
          </a:solidFill>
        </p:spPr>
      </p:sp>
      <p:sp>
        <p:nvSpPr>
          <p:cNvPr id="15" name="Freeform 15"/>
          <p:cNvSpPr/>
          <p:nvPr/>
        </p:nvSpPr>
        <p:spPr>
          <a:xfrm>
            <a:off x="5014447" y="3486249"/>
            <a:ext cx="391670" cy="391670"/>
          </a:xfrm>
          <a:custGeom>
            <a:avLst/>
            <a:gdLst/>
            <a:ahLst/>
            <a:cxnLst/>
            <a:rect l="l" t="t" r="r" b="b"/>
            <a:pathLst>
              <a:path w="304800" h="304800">
                <a:moveTo>
                  <a:pt x="288693" y="85468"/>
                </a:moveTo>
                <a:lnTo>
                  <a:pt x="193700" y="180461"/>
                </a:lnTo>
                <a:lnTo>
                  <a:pt x="301971" y="180461"/>
                </a:lnTo>
                <a:cubicBezTo>
                  <a:pt x="303686" y="171298"/>
                  <a:pt x="304800" y="162001"/>
                  <a:pt x="304800" y="152400"/>
                </a:cubicBezTo>
                <a:cubicBezTo>
                  <a:pt x="304800" y="128273"/>
                  <a:pt x="298694" y="105747"/>
                  <a:pt x="288693" y="85468"/>
                </a:cubicBezTo>
                <a:close/>
                <a:moveTo>
                  <a:pt x="200549" y="145161"/>
                </a:moveTo>
                <a:lnTo>
                  <a:pt x="278682" y="67066"/>
                </a:lnTo>
                <a:cubicBezTo>
                  <a:pt x="260080" y="39643"/>
                  <a:pt x="232543" y="19241"/>
                  <a:pt x="200549" y="8525"/>
                </a:cubicBezTo>
                <a:lnTo>
                  <a:pt x="200549" y="145161"/>
                </a:lnTo>
                <a:close/>
                <a:moveTo>
                  <a:pt x="159525" y="200549"/>
                </a:moveTo>
                <a:lnTo>
                  <a:pt x="237677" y="278721"/>
                </a:lnTo>
                <a:cubicBezTo>
                  <a:pt x="265138" y="260156"/>
                  <a:pt x="285560" y="232581"/>
                  <a:pt x="296275" y="200549"/>
                </a:cubicBezTo>
                <a:lnTo>
                  <a:pt x="159525" y="200549"/>
                </a:lnTo>
                <a:close/>
                <a:moveTo>
                  <a:pt x="180432" y="111862"/>
                </a:moveTo>
                <a:lnTo>
                  <a:pt x="180432" y="2829"/>
                </a:lnTo>
                <a:cubicBezTo>
                  <a:pt x="171317" y="1133"/>
                  <a:pt x="162001" y="0"/>
                  <a:pt x="152400" y="0"/>
                </a:cubicBezTo>
                <a:cubicBezTo>
                  <a:pt x="128064" y="0"/>
                  <a:pt x="105366" y="6229"/>
                  <a:pt x="84963" y="16393"/>
                </a:cubicBezTo>
                <a:lnTo>
                  <a:pt x="180432" y="111862"/>
                </a:lnTo>
                <a:close/>
                <a:moveTo>
                  <a:pt x="124368" y="193853"/>
                </a:moveTo>
                <a:lnTo>
                  <a:pt x="124368" y="301981"/>
                </a:lnTo>
                <a:cubicBezTo>
                  <a:pt x="133483" y="303686"/>
                  <a:pt x="142799" y="304800"/>
                  <a:pt x="152400" y="304800"/>
                </a:cubicBezTo>
                <a:cubicBezTo>
                  <a:pt x="176508" y="304800"/>
                  <a:pt x="198987" y="298694"/>
                  <a:pt x="219266" y="288722"/>
                </a:cubicBezTo>
                <a:lnTo>
                  <a:pt x="124368" y="193853"/>
                </a:lnTo>
                <a:close/>
                <a:moveTo>
                  <a:pt x="104232" y="159763"/>
                </a:moveTo>
                <a:lnTo>
                  <a:pt x="26194" y="237792"/>
                </a:lnTo>
                <a:cubicBezTo>
                  <a:pt x="44758" y="265176"/>
                  <a:pt x="72276" y="285569"/>
                  <a:pt x="104232" y="296285"/>
                </a:cubicBezTo>
                <a:lnTo>
                  <a:pt x="104232" y="159763"/>
                </a:lnTo>
                <a:close/>
                <a:moveTo>
                  <a:pt x="2829" y="124368"/>
                </a:moveTo>
                <a:cubicBezTo>
                  <a:pt x="1133" y="133483"/>
                  <a:pt x="0" y="142799"/>
                  <a:pt x="0" y="152400"/>
                </a:cubicBezTo>
                <a:cubicBezTo>
                  <a:pt x="0" y="176584"/>
                  <a:pt x="6144" y="199130"/>
                  <a:pt x="16145" y="219408"/>
                </a:cubicBezTo>
                <a:lnTo>
                  <a:pt x="111195" y="124358"/>
                </a:lnTo>
                <a:lnTo>
                  <a:pt x="2829" y="124358"/>
                </a:lnTo>
                <a:close/>
                <a:moveTo>
                  <a:pt x="66637" y="26489"/>
                </a:moveTo>
                <a:cubicBezTo>
                  <a:pt x="39443" y="45053"/>
                  <a:pt x="19183" y="72428"/>
                  <a:pt x="8525" y="104232"/>
                </a:cubicBezTo>
                <a:lnTo>
                  <a:pt x="144389" y="104232"/>
                </a:lnTo>
                <a:lnTo>
                  <a:pt x="66637" y="26489"/>
                </a:lnTo>
                <a:close/>
              </a:path>
            </a:pathLst>
          </a:custGeom>
          <a:solidFill>
            <a:srgbClr val="FFFFFF">
              <a:alpha val="100000"/>
            </a:srgbClr>
          </a:solidFill>
        </p:spPr>
      </p:sp>
      <p:sp>
        <p:nvSpPr>
          <p:cNvPr id="16" name="Freeform 16"/>
          <p:cNvSpPr/>
          <p:nvPr/>
        </p:nvSpPr>
        <p:spPr>
          <a:xfrm>
            <a:off x="5014447" y="1795508"/>
            <a:ext cx="391670" cy="391670"/>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sp>
        <p:nvSpPr>
          <p:cNvPr id="17" name="Freeform 17"/>
          <p:cNvSpPr/>
          <p:nvPr/>
        </p:nvSpPr>
        <p:spPr>
          <a:xfrm>
            <a:off x="5026640" y="5128951"/>
            <a:ext cx="378428" cy="378428"/>
          </a:xfrm>
          <a:custGeom>
            <a:avLst/>
            <a:gdLst/>
            <a:ahLst/>
            <a:cxnLst/>
            <a:rect l="l" t="t" r="r" b="b"/>
            <a:pathLst>
              <a:path w="304800" h="304800">
                <a:moveTo>
                  <a:pt x="209550" y="0"/>
                </a:moveTo>
                <a:cubicBezTo>
                  <a:pt x="156943" y="0"/>
                  <a:pt x="114300" y="42643"/>
                  <a:pt x="114300" y="95250"/>
                </a:cubicBezTo>
                <a:cubicBezTo>
                  <a:pt x="114300" y="101213"/>
                  <a:pt x="114852" y="107042"/>
                  <a:pt x="115900" y="112700"/>
                </a:cubicBezTo>
                <a:lnTo>
                  <a:pt x="0" y="228600"/>
                </a:lnTo>
                <a:lnTo>
                  <a:pt x="0" y="285750"/>
                </a:lnTo>
                <a:cubicBezTo>
                  <a:pt x="0" y="296275"/>
                  <a:pt x="8525" y="304800"/>
                  <a:pt x="19050" y="304800"/>
                </a:cubicBezTo>
                <a:lnTo>
                  <a:pt x="38100" y="304800"/>
                </a:lnTo>
                <a:lnTo>
                  <a:pt x="38100" y="285750"/>
                </a:lnTo>
                <a:lnTo>
                  <a:pt x="76200" y="285750"/>
                </a:lnTo>
                <a:lnTo>
                  <a:pt x="76200" y="247650"/>
                </a:lnTo>
                <a:lnTo>
                  <a:pt x="114300" y="247650"/>
                </a:lnTo>
                <a:lnTo>
                  <a:pt x="114300" y="209550"/>
                </a:lnTo>
                <a:lnTo>
                  <a:pt x="152400" y="209550"/>
                </a:lnTo>
                <a:lnTo>
                  <a:pt x="177117" y="184833"/>
                </a:lnTo>
                <a:cubicBezTo>
                  <a:pt x="187242" y="188500"/>
                  <a:pt x="198158" y="190500"/>
                  <a:pt x="209550" y="190500"/>
                </a:cubicBezTo>
                <a:cubicBezTo>
                  <a:pt x="262157" y="190500"/>
                  <a:pt x="304800" y="147857"/>
                  <a:pt x="304800" y="95250"/>
                </a:cubicBezTo>
                <a:cubicBezTo>
                  <a:pt x="304800" y="42643"/>
                  <a:pt x="262157" y="0"/>
                  <a:pt x="209550" y="0"/>
                </a:cubicBezTo>
                <a:close/>
                <a:moveTo>
                  <a:pt x="238087" y="95288"/>
                </a:moveTo>
                <a:cubicBezTo>
                  <a:pt x="222304" y="95288"/>
                  <a:pt x="209512" y="82496"/>
                  <a:pt x="209512" y="66713"/>
                </a:cubicBezTo>
                <a:cubicBezTo>
                  <a:pt x="209512" y="50930"/>
                  <a:pt x="222304" y="38138"/>
                  <a:pt x="238087" y="38138"/>
                </a:cubicBezTo>
                <a:cubicBezTo>
                  <a:pt x="253870" y="38138"/>
                  <a:pt x="266662" y="50930"/>
                  <a:pt x="266662" y="66713"/>
                </a:cubicBezTo>
                <a:cubicBezTo>
                  <a:pt x="266662" y="82496"/>
                  <a:pt x="253870" y="95288"/>
                  <a:pt x="238087" y="95288"/>
                </a:cubicBezTo>
                <a:close/>
              </a:path>
            </a:pathLst>
          </a:custGeom>
          <a:solidFill>
            <a:srgbClr val="FFFFFF">
              <a:alpha val="100000"/>
            </a:srgbClr>
          </a:solidFill>
        </p:spPr>
      </p:sp>
      <p:pic>
        <p:nvPicPr>
          <p:cNvPr id="18" name="Picture 18" descr="c:/users/administrator/desktop/柏维公司资料/包装盒/鲁心肌肽.jpg鲁心肌肽"/>
          <p:cNvPicPr>
            <a:picLocks noChangeAspect="1"/>
          </p:cNvPicPr>
          <p:nvPr/>
        </p:nvPicPr>
        <p:blipFill>
          <a:blip r:embed="rId2">
            <a:alphaModFix amt="100000"/>
          </a:blip>
          <a:srcRect t="696" b="696"/>
          <a:stretch>
            <a:fillRect/>
          </a:stretch>
        </p:blipFill>
        <p:spPr>
          <a:xfrm>
            <a:off x="641457" y="1883900"/>
            <a:ext cx="3722788" cy="3671084"/>
          </a:xfrm>
          <a:prstGeom prst="rect">
            <a:avLst/>
          </a:prstGeom>
        </p:spPr>
      </p:pic>
      <p:grpSp>
        <p:nvGrpSpPr>
          <p:cNvPr id="19" name="Group 19"/>
          <p:cNvGrpSpPr/>
          <p:nvPr/>
        </p:nvGrpSpPr>
        <p:grpSpPr>
          <a:xfrm rot="0">
            <a:off x="988363" y="93878"/>
            <a:ext cx="10641129" cy="914400"/>
            <a:chOff x="454963" y="93878"/>
            <a:chExt cx="10641129" cy="914400"/>
          </a:xfrm>
        </p:grpSpPr>
        <p:sp>
          <p:nvSpPr>
            <p:cNvPr id="20" name="AutoShape 20"/>
            <p:cNvSpPr/>
            <p:nvPr/>
          </p:nvSpPr>
          <p:spPr>
            <a:xfrm>
              <a:off x="454963" y="331168"/>
              <a:ext cx="84147" cy="84147"/>
            </a:xfrm>
            <a:prstGeom prst="ellipse">
              <a:avLst/>
            </a:prstGeom>
            <a:solidFill>
              <a:schemeClr val="accent1">
                <a:alpha val="100000"/>
              </a:schemeClr>
            </a:solidFill>
          </p:spPr>
        </p:sp>
        <p:sp>
          <p:nvSpPr>
            <p:cNvPr id="21" name="AutoShape 21"/>
            <p:cNvSpPr/>
            <p:nvPr/>
          </p:nvSpPr>
          <p:spPr>
            <a:xfrm>
              <a:off x="575049" y="337743"/>
              <a:ext cx="78137" cy="78137"/>
            </a:xfrm>
            <a:prstGeom prst="ellipse">
              <a:avLst/>
            </a:prstGeom>
            <a:solidFill>
              <a:schemeClr val="accent1">
                <a:alpha val="80000"/>
              </a:schemeClr>
            </a:solidFill>
          </p:spPr>
        </p:sp>
        <p:sp>
          <p:nvSpPr>
            <p:cNvPr id="22" name="AutoShape 22"/>
            <p:cNvSpPr/>
            <p:nvPr/>
          </p:nvSpPr>
          <p:spPr>
            <a:xfrm>
              <a:off x="689125" y="339460"/>
              <a:ext cx="74704" cy="74704"/>
            </a:xfrm>
            <a:prstGeom prst="ellipse">
              <a:avLst/>
            </a:prstGeom>
            <a:solidFill>
              <a:schemeClr val="accent1">
                <a:alpha val="60000"/>
              </a:schemeClr>
            </a:solidFill>
          </p:spPr>
        </p:sp>
        <p:sp>
          <p:nvSpPr>
            <p:cNvPr id="23" name="AutoShape 23"/>
            <p:cNvSpPr/>
            <p:nvPr/>
          </p:nvSpPr>
          <p:spPr>
            <a:xfrm>
              <a:off x="799768" y="348430"/>
              <a:ext cx="69238" cy="69238"/>
            </a:xfrm>
            <a:prstGeom prst="ellipse">
              <a:avLst/>
            </a:prstGeom>
            <a:solidFill>
              <a:schemeClr val="accent1">
                <a:alpha val="40000"/>
              </a:schemeClr>
            </a:solidFill>
          </p:spPr>
        </p:sp>
        <p:sp>
          <p:nvSpPr>
            <p:cNvPr id="24" name="AutoShape 24"/>
            <p:cNvSpPr/>
            <p:nvPr/>
          </p:nvSpPr>
          <p:spPr>
            <a:xfrm>
              <a:off x="904945" y="344297"/>
              <a:ext cx="65594" cy="65594"/>
            </a:xfrm>
            <a:prstGeom prst="ellipse">
              <a:avLst/>
            </a:prstGeom>
            <a:solidFill>
              <a:schemeClr val="accent1">
                <a:alpha val="20000"/>
              </a:schemeClr>
            </a:solidFill>
          </p:spPr>
        </p:sp>
        <p:sp>
          <p:nvSpPr>
            <p:cNvPr id="25" name="AutoShape 25"/>
            <p:cNvSpPr/>
            <p:nvPr/>
          </p:nvSpPr>
          <p:spPr>
            <a:xfrm>
              <a:off x="454963" y="448942"/>
              <a:ext cx="84147" cy="84147"/>
            </a:xfrm>
            <a:prstGeom prst="ellipse">
              <a:avLst/>
            </a:prstGeom>
            <a:solidFill>
              <a:schemeClr val="accent1">
                <a:alpha val="100000"/>
              </a:schemeClr>
            </a:solidFill>
          </p:spPr>
        </p:sp>
        <p:sp>
          <p:nvSpPr>
            <p:cNvPr id="26" name="AutoShape 26"/>
            <p:cNvSpPr/>
            <p:nvPr/>
          </p:nvSpPr>
          <p:spPr>
            <a:xfrm>
              <a:off x="575049" y="455517"/>
              <a:ext cx="78137" cy="78137"/>
            </a:xfrm>
            <a:prstGeom prst="ellipse">
              <a:avLst/>
            </a:prstGeom>
            <a:solidFill>
              <a:schemeClr val="accent1">
                <a:alpha val="80000"/>
              </a:schemeClr>
            </a:solidFill>
          </p:spPr>
        </p:sp>
        <p:sp>
          <p:nvSpPr>
            <p:cNvPr id="27" name="AutoShape 27"/>
            <p:cNvSpPr/>
            <p:nvPr/>
          </p:nvSpPr>
          <p:spPr>
            <a:xfrm>
              <a:off x="689125" y="457233"/>
              <a:ext cx="74704" cy="74704"/>
            </a:xfrm>
            <a:prstGeom prst="ellipse">
              <a:avLst/>
            </a:prstGeom>
            <a:solidFill>
              <a:schemeClr val="accent1">
                <a:alpha val="60000"/>
              </a:schemeClr>
            </a:solidFill>
          </p:spPr>
        </p:sp>
        <p:sp>
          <p:nvSpPr>
            <p:cNvPr id="28" name="AutoShape 28"/>
            <p:cNvSpPr/>
            <p:nvPr/>
          </p:nvSpPr>
          <p:spPr>
            <a:xfrm>
              <a:off x="799768" y="466203"/>
              <a:ext cx="69238" cy="69238"/>
            </a:xfrm>
            <a:prstGeom prst="ellipse">
              <a:avLst/>
            </a:prstGeom>
            <a:solidFill>
              <a:schemeClr val="accent1">
                <a:alpha val="40000"/>
              </a:schemeClr>
            </a:solidFill>
          </p:spPr>
        </p:sp>
        <p:sp>
          <p:nvSpPr>
            <p:cNvPr id="29" name="AutoShape 29"/>
            <p:cNvSpPr/>
            <p:nvPr/>
          </p:nvSpPr>
          <p:spPr>
            <a:xfrm>
              <a:off x="904945" y="462070"/>
              <a:ext cx="65594" cy="65594"/>
            </a:xfrm>
            <a:prstGeom prst="ellipse">
              <a:avLst/>
            </a:prstGeom>
            <a:solidFill>
              <a:schemeClr val="accent1">
                <a:alpha val="20000"/>
              </a:schemeClr>
            </a:solidFill>
          </p:spPr>
        </p:sp>
        <p:sp>
          <p:nvSpPr>
            <p:cNvPr id="30" name="AutoShape 30"/>
            <p:cNvSpPr/>
            <p:nvPr/>
          </p:nvSpPr>
          <p:spPr>
            <a:xfrm>
              <a:off x="454963" y="566715"/>
              <a:ext cx="84147" cy="84147"/>
            </a:xfrm>
            <a:prstGeom prst="ellipse">
              <a:avLst/>
            </a:prstGeom>
            <a:solidFill>
              <a:schemeClr val="accent1">
                <a:alpha val="100000"/>
              </a:schemeClr>
            </a:solidFill>
          </p:spPr>
        </p:sp>
        <p:sp>
          <p:nvSpPr>
            <p:cNvPr id="31" name="AutoShape 31"/>
            <p:cNvSpPr/>
            <p:nvPr/>
          </p:nvSpPr>
          <p:spPr>
            <a:xfrm>
              <a:off x="575049" y="573291"/>
              <a:ext cx="78137" cy="78137"/>
            </a:xfrm>
            <a:prstGeom prst="ellipse">
              <a:avLst/>
            </a:prstGeom>
            <a:solidFill>
              <a:schemeClr val="accent1">
                <a:alpha val="80000"/>
              </a:schemeClr>
            </a:solidFill>
          </p:spPr>
        </p:sp>
        <p:sp>
          <p:nvSpPr>
            <p:cNvPr id="32" name="AutoShape 32"/>
            <p:cNvSpPr/>
            <p:nvPr/>
          </p:nvSpPr>
          <p:spPr>
            <a:xfrm>
              <a:off x="689125" y="575007"/>
              <a:ext cx="74704" cy="74704"/>
            </a:xfrm>
            <a:prstGeom prst="ellipse">
              <a:avLst/>
            </a:prstGeom>
            <a:solidFill>
              <a:schemeClr val="accent1">
                <a:alpha val="60000"/>
              </a:schemeClr>
            </a:solidFill>
          </p:spPr>
        </p:sp>
        <p:sp>
          <p:nvSpPr>
            <p:cNvPr id="33" name="AutoShape 33"/>
            <p:cNvSpPr/>
            <p:nvPr/>
          </p:nvSpPr>
          <p:spPr>
            <a:xfrm>
              <a:off x="799768" y="583977"/>
              <a:ext cx="69238" cy="69238"/>
            </a:xfrm>
            <a:prstGeom prst="ellipse">
              <a:avLst/>
            </a:prstGeom>
            <a:solidFill>
              <a:schemeClr val="accent1">
                <a:alpha val="40000"/>
              </a:schemeClr>
            </a:solidFill>
          </p:spPr>
        </p:sp>
        <p:sp>
          <p:nvSpPr>
            <p:cNvPr id="34" name="AutoShape 34"/>
            <p:cNvSpPr/>
            <p:nvPr/>
          </p:nvSpPr>
          <p:spPr>
            <a:xfrm>
              <a:off x="904945" y="579844"/>
              <a:ext cx="65594" cy="65594"/>
            </a:xfrm>
            <a:prstGeom prst="ellipse">
              <a:avLst/>
            </a:prstGeom>
            <a:solidFill>
              <a:schemeClr val="accent1">
                <a:alpha val="20000"/>
              </a:schemeClr>
            </a:solidFill>
          </p:spPr>
        </p:sp>
        <p:sp>
          <p:nvSpPr>
            <p:cNvPr id="35" name="AutoShape 35"/>
            <p:cNvSpPr/>
            <p:nvPr/>
          </p:nvSpPr>
          <p:spPr>
            <a:xfrm>
              <a:off x="454963" y="684489"/>
              <a:ext cx="84147" cy="84147"/>
            </a:xfrm>
            <a:prstGeom prst="ellipse">
              <a:avLst/>
            </a:prstGeom>
            <a:solidFill>
              <a:schemeClr val="accent1">
                <a:alpha val="100000"/>
              </a:schemeClr>
            </a:solidFill>
          </p:spPr>
        </p:sp>
        <p:sp>
          <p:nvSpPr>
            <p:cNvPr id="36" name="AutoShape 36"/>
            <p:cNvSpPr/>
            <p:nvPr/>
          </p:nvSpPr>
          <p:spPr>
            <a:xfrm>
              <a:off x="575049" y="691064"/>
              <a:ext cx="78137" cy="78137"/>
            </a:xfrm>
            <a:prstGeom prst="ellipse">
              <a:avLst/>
            </a:prstGeom>
            <a:solidFill>
              <a:schemeClr val="accent1">
                <a:alpha val="80000"/>
              </a:schemeClr>
            </a:solidFill>
          </p:spPr>
        </p:sp>
        <p:sp>
          <p:nvSpPr>
            <p:cNvPr id="37" name="AutoShape 37"/>
            <p:cNvSpPr/>
            <p:nvPr/>
          </p:nvSpPr>
          <p:spPr>
            <a:xfrm>
              <a:off x="689125" y="692781"/>
              <a:ext cx="74704" cy="74704"/>
            </a:xfrm>
            <a:prstGeom prst="ellipse">
              <a:avLst/>
            </a:prstGeom>
            <a:solidFill>
              <a:schemeClr val="accent1">
                <a:alpha val="60000"/>
              </a:schemeClr>
            </a:solidFill>
          </p:spPr>
        </p:sp>
        <p:sp>
          <p:nvSpPr>
            <p:cNvPr id="38" name="AutoShape 38"/>
            <p:cNvSpPr/>
            <p:nvPr/>
          </p:nvSpPr>
          <p:spPr>
            <a:xfrm>
              <a:off x="799768" y="701751"/>
              <a:ext cx="69238" cy="69238"/>
            </a:xfrm>
            <a:prstGeom prst="ellipse">
              <a:avLst/>
            </a:prstGeom>
            <a:solidFill>
              <a:schemeClr val="accent1">
                <a:alpha val="40000"/>
              </a:schemeClr>
            </a:solidFill>
          </p:spPr>
        </p:sp>
        <p:sp>
          <p:nvSpPr>
            <p:cNvPr id="39" name="AutoShape 39"/>
            <p:cNvSpPr/>
            <p:nvPr/>
          </p:nvSpPr>
          <p:spPr>
            <a:xfrm>
              <a:off x="904945" y="697618"/>
              <a:ext cx="65594" cy="65594"/>
            </a:xfrm>
            <a:prstGeom prst="ellipse">
              <a:avLst/>
            </a:prstGeom>
            <a:solidFill>
              <a:schemeClr val="accent1">
                <a:alpha val="20000"/>
              </a:schemeClr>
            </a:solidFill>
          </p:spPr>
        </p:sp>
        <p:sp>
          <p:nvSpPr>
            <p:cNvPr id="40" name="TextBox 40"/>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鹿心肌肽的营养成分分析</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1" name="图片 40" descr="龙康壮LOGO"/>
          <p:cNvPicPr>
            <a:picLocks noChangeAspect="1"/>
          </p:cNvPicPr>
          <p:nvPr/>
        </p:nvPicPr>
        <p:blipFill>
          <a:blip r:embed="rId3"/>
          <a:stretch>
            <a:fillRect/>
          </a:stretch>
        </p:blipFill>
        <p:spPr>
          <a:xfrm>
            <a:off x="196215" y="219710"/>
            <a:ext cx="678180" cy="795655"/>
          </a:xfrm>
          <a:prstGeom prst="rect">
            <a:avLst/>
          </a:prstGeom>
        </p:spPr>
      </p:pic>
      <p:sp>
        <p:nvSpPr>
          <p:cNvPr id="42" name="文本框 41"/>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835963" y="331168"/>
            <a:ext cx="84147" cy="84147"/>
          </a:xfrm>
          <a:prstGeom prst="ellipse">
            <a:avLst/>
          </a:prstGeom>
          <a:solidFill>
            <a:schemeClr val="accent1">
              <a:alpha val="100000"/>
            </a:schemeClr>
          </a:solidFill>
        </p:spPr>
      </p:sp>
      <p:sp>
        <p:nvSpPr>
          <p:cNvPr id="3" name="AutoShape 3"/>
          <p:cNvSpPr/>
          <p:nvPr/>
        </p:nvSpPr>
        <p:spPr>
          <a:xfrm>
            <a:off x="1108449" y="337743"/>
            <a:ext cx="78137" cy="78137"/>
          </a:xfrm>
          <a:prstGeom prst="ellipse">
            <a:avLst/>
          </a:prstGeom>
          <a:solidFill>
            <a:schemeClr val="accent1">
              <a:alpha val="80000"/>
            </a:schemeClr>
          </a:solidFill>
        </p:spPr>
      </p:sp>
      <p:sp>
        <p:nvSpPr>
          <p:cNvPr id="4" name="AutoShape 4"/>
          <p:cNvSpPr/>
          <p:nvPr/>
        </p:nvSpPr>
        <p:spPr>
          <a:xfrm>
            <a:off x="1222525" y="339460"/>
            <a:ext cx="74704" cy="74704"/>
          </a:xfrm>
          <a:prstGeom prst="ellipse">
            <a:avLst/>
          </a:prstGeom>
          <a:solidFill>
            <a:schemeClr val="accent1">
              <a:alpha val="60000"/>
            </a:schemeClr>
          </a:solidFill>
        </p:spPr>
      </p:sp>
      <p:sp>
        <p:nvSpPr>
          <p:cNvPr id="5" name="AutoShape 5"/>
          <p:cNvSpPr/>
          <p:nvPr/>
        </p:nvSpPr>
        <p:spPr>
          <a:xfrm>
            <a:off x="1333168" y="348430"/>
            <a:ext cx="69238" cy="69238"/>
          </a:xfrm>
          <a:prstGeom prst="ellipse">
            <a:avLst/>
          </a:prstGeom>
          <a:solidFill>
            <a:schemeClr val="accent1">
              <a:alpha val="40000"/>
            </a:schemeClr>
          </a:solidFill>
        </p:spPr>
      </p:sp>
      <p:sp>
        <p:nvSpPr>
          <p:cNvPr id="6" name="AutoShape 6"/>
          <p:cNvSpPr/>
          <p:nvPr/>
        </p:nvSpPr>
        <p:spPr>
          <a:xfrm>
            <a:off x="1438345" y="344297"/>
            <a:ext cx="65594" cy="65594"/>
          </a:xfrm>
          <a:prstGeom prst="ellipse">
            <a:avLst/>
          </a:prstGeom>
          <a:solidFill>
            <a:schemeClr val="accent1">
              <a:alpha val="20000"/>
            </a:schemeClr>
          </a:solidFill>
        </p:spPr>
      </p:sp>
      <p:sp>
        <p:nvSpPr>
          <p:cNvPr id="7" name="AutoShape 7"/>
          <p:cNvSpPr/>
          <p:nvPr/>
        </p:nvSpPr>
        <p:spPr>
          <a:xfrm>
            <a:off x="835963" y="448942"/>
            <a:ext cx="84147" cy="84147"/>
          </a:xfrm>
          <a:prstGeom prst="ellipse">
            <a:avLst/>
          </a:prstGeom>
          <a:solidFill>
            <a:schemeClr val="accent1">
              <a:alpha val="100000"/>
            </a:schemeClr>
          </a:solidFill>
        </p:spPr>
      </p:sp>
      <p:sp>
        <p:nvSpPr>
          <p:cNvPr id="8" name="AutoShape 8"/>
          <p:cNvSpPr/>
          <p:nvPr/>
        </p:nvSpPr>
        <p:spPr>
          <a:xfrm>
            <a:off x="1108449" y="455517"/>
            <a:ext cx="78137" cy="78137"/>
          </a:xfrm>
          <a:prstGeom prst="ellipse">
            <a:avLst/>
          </a:prstGeom>
          <a:solidFill>
            <a:schemeClr val="accent1">
              <a:alpha val="80000"/>
            </a:schemeClr>
          </a:solidFill>
        </p:spPr>
      </p:sp>
      <p:sp>
        <p:nvSpPr>
          <p:cNvPr id="9" name="AutoShape 9"/>
          <p:cNvSpPr/>
          <p:nvPr/>
        </p:nvSpPr>
        <p:spPr>
          <a:xfrm>
            <a:off x="1222525" y="457233"/>
            <a:ext cx="74704" cy="74704"/>
          </a:xfrm>
          <a:prstGeom prst="ellipse">
            <a:avLst/>
          </a:prstGeom>
          <a:solidFill>
            <a:schemeClr val="accent1">
              <a:alpha val="60000"/>
            </a:schemeClr>
          </a:solidFill>
        </p:spPr>
      </p:sp>
      <p:sp>
        <p:nvSpPr>
          <p:cNvPr id="10" name="AutoShape 10"/>
          <p:cNvSpPr/>
          <p:nvPr/>
        </p:nvSpPr>
        <p:spPr>
          <a:xfrm>
            <a:off x="1333168" y="466203"/>
            <a:ext cx="69238" cy="69238"/>
          </a:xfrm>
          <a:prstGeom prst="ellipse">
            <a:avLst/>
          </a:prstGeom>
          <a:solidFill>
            <a:schemeClr val="accent1">
              <a:alpha val="40000"/>
            </a:schemeClr>
          </a:solidFill>
        </p:spPr>
      </p:sp>
      <p:sp>
        <p:nvSpPr>
          <p:cNvPr id="11" name="AutoShape 11"/>
          <p:cNvSpPr/>
          <p:nvPr/>
        </p:nvSpPr>
        <p:spPr>
          <a:xfrm>
            <a:off x="1438345" y="462070"/>
            <a:ext cx="65594" cy="65594"/>
          </a:xfrm>
          <a:prstGeom prst="ellipse">
            <a:avLst/>
          </a:prstGeom>
          <a:solidFill>
            <a:schemeClr val="accent1">
              <a:alpha val="20000"/>
            </a:schemeClr>
          </a:solidFill>
        </p:spPr>
      </p:sp>
      <p:sp>
        <p:nvSpPr>
          <p:cNvPr id="12" name="AutoShape 12"/>
          <p:cNvSpPr/>
          <p:nvPr/>
        </p:nvSpPr>
        <p:spPr>
          <a:xfrm>
            <a:off x="835963" y="566715"/>
            <a:ext cx="84147" cy="84147"/>
          </a:xfrm>
          <a:prstGeom prst="ellipse">
            <a:avLst/>
          </a:prstGeom>
          <a:solidFill>
            <a:schemeClr val="accent1">
              <a:alpha val="100000"/>
            </a:schemeClr>
          </a:solidFill>
        </p:spPr>
      </p:sp>
      <p:sp>
        <p:nvSpPr>
          <p:cNvPr id="13" name="AutoShape 13"/>
          <p:cNvSpPr/>
          <p:nvPr/>
        </p:nvSpPr>
        <p:spPr>
          <a:xfrm>
            <a:off x="1108449" y="573291"/>
            <a:ext cx="78137" cy="78137"/>
          </a:xfrm>
          <a:prstGeom prst="ellipse">
            <a:avLst/>
          </a:prstGeom>
          <a:solidFill>
            <a:schemeClr val="accent1">
              <a:alpha val="80000"/>
            </a:schemeClr>
          </a:solidFill>
        </p:spPr>
      </p:sp>
      <p:sp>
        <p:nvSpPr>
          <p:cNvPr id="14" name="AutoShape 14"/>
          <p:cNvSpPr/>
          <p:nvPr/>
        </p:nvSpPr>
        <p:spPr>
          <a:xfrm>
            <a:off x="1222525" y="575007"/>
            <a:ext cx="74704" cy="74704"/>
          </a:xfrm>
          <a:prstGeom prst="ellipse">
            <a:avLst/>
          </a:prstGeom>
          <a:solidFill>
            <a:schemeClr val="accent1">
              <a:alpha val="60000"/>
            </a:schemeClr>
          </a:solidFill>
        </p:spPr>
      </p:sp>
      <p:sp>
        <p:nvSpPr>
          <p:cNvPr id="15" name="AutoShape 15"/>
          <p:cNvSpPr/>
          <p:nvPr/>
        </p:nvSpPr>
        <p:spPr>
          <a:xfrm>
            <a:off x="1333168" y="583977"/>
            <a:ext cx="69238" cy="69238"/>
          </a:xfrm>
          <a:prstGeom prst="ellipse">
            <a:avLst/>
          </a:prstGeom>
          <a:solidFill>
            <a:schemeClr val="accent1">
              <a:alpha val="40000"/>
            </a:schemeClr>
          </a:solidFill>
        </p:spPr>
      </p:sp>
      <p:sp>
        <p:nvSpPr>
          <p:cNvPr id="16" name="AutoShape 16"/>
          <p:cNvSpPr/>
          <p:nvPr/>
        </p:nvSpPr>
        <p:spPr>
          <a:xfrm>
            <a:off x="1438345" y="579844"/>
            <a:ext cx="65594" cy="65594"/>
          </a:xfrm>
          <a:prstGeom prst="ellipse">
            <a:avLst/>
          </a:prstGeom>
          <a:solidFill>
            <a:schemeClr val="accent1">
              <a:alpha val="20000"/>
            </a:schemeClr>
          </a:solidFill>
        </p:spPr>
      </p:sp>
      <p:sp>
        <p:nvSpPr>
          <p:cNvPr id="17" name="AutoShape 17"/>
          <p:cNvSpPr/>
          <p:nvPr/>
        </p:nvSpPr>
        <p:spPr>
          <a:xfrm>
            <a:off x="835963" y="684489"/>
            <a:ext cx="84147" cy="84147"/>
          </a:xfrm>
          <a:prstGeom prst="ellipse">
            <a:avLst/>
          </a:prstGeom>
          <a:solidFill>
            <a:schemeClr val="accent1">
              <a:alpha val="100000"/>
            </a:schemeClr>
          </a:solidFill>
        </p:spPr>
      </p:sp>
      <p:sp>
        <p:nvSpPr>
          <p:cNvPr id="18" name="AutoShape 18"/>
          <p:cNvSpPr/>
          <p:nvPr/>
        </p:nvSpPr>
        <p:spPr>
          <a:xfrm>
            <a:off x="1108449" y="691064"/>
            <a:ext cx="78137" cy="78137"/>
          </a:xfrm>
          <a:prstGeom prst="ellipse">
            <a:avLst/>
          </a:prstGeom>
          <a:solidFill>
            <a:schemeClr val="accent1">
              <a:alpha val="80000"/>
            </a:schemeClr>
          </a:solidFill>
        </p:spPr>
      </p:sp>
      <p:sp>
        <p:nvSpPr>
          <p:cNvPr id="19" name="AutoShape 19"/>
          <p:cNvSpPr/>
          <p:nvPr/>
        </p:nvSpPr>
        <p:spPr>
          <a:xfrm>
            <a:off x="1222525" y="692781"/>
            <a:ext cx="74704" cy="74704"/>
          </a:xfrm>
          <a:prstGeom prst="ellipse">
            <a:avLst/>
          </a:prstGeom>
          <a:solidFill>
            <a:schemeClr val="accent1">
              <a:alpha val="60000"/>
            </a:schemeClr>
          </a:solidFill>
        </p:spPr>
      </p:sp>
      <p:sp>
        <p:nvSpPr>
          <p:cNvPr id="20" name="AutoShape 20"/>
          <p:cNvSpPr/>
          <p:nvPr/>
        </p:nvSpPr>
        <p:spPr>
          <a:xfrm>
            <a:off x="1333168" y="701751"/>
            <a:ext cx="69238" cy="69238"/>
          </a:xfrm>
          <a:prstGeom prst="ellipse">
            <a:avLst/>
          </a:prstGeom>
          <a:solidFill>
            <a:schemeClr val="accent1">
              <a:alpha val="40000"/>
            </a:schemeClr>
          </a:solidFill>
        </p:spPr>
      </p:sp>
      <p:sp>
        <p:nvSpPr>
          <p:cNvPr id="21" name="AutoShape 21"/>
          <p:cNvSpPr/>
          <p:nvPr/>
        </p:nvSpPr>
        <p:spPr>
          <a:xfrm>
            <a:off x="1438345" y="697618"/>
            <a:ext cx="65594" cy="65594"/>
          </a:xfrm>
          <a:prstGeom prst="ellipse">
            <a:avLst/>
          </a:prstGeom>
          <a:solidFill>
            <a:schemeClr val="accent1">
              <a:alpha val="20000"/>
            </a:schemeClr>
          </a:solidFill>
        </p:spPr>
      </p:sp>
      <p:sp>
        <p:nvSpPr>
          <p:cNvPr id="22" name="TextBox 22"/>
          <p:cNvSpPr txBox="1"/>
          <p:nvPr/>
        </p:nvSpPr>
        <p:spPr>
          <a:xfrm>
            <a:off x="13234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鹿心肌肽中营养成分的主动吸收机制</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3" name="AutoShape 23"/>
          <p:cNvSpPr/>
          <p:nvPr/>
        </p:nvSpPr>
        <p:spPr>
          <a:xfrm>
            <a:off x="10334625" y="3917442"/>
            <a:ext cx="993838" cy="2434495"/>
          </a:xfrm>
          <a:prstGeom prst="rect">
            <a:avLst/>
          </a:prstGeom>
          <a:solidFill>
            <a:schemeClr val="accent1">
              <a:alpha val="100000"/>
            </a:schemeClr>
          </a:solidFill>
        </p:spPr>
      </p:sp>
      <p:sp>
        <p:nvSpPr>
          <p:cNvPr id="24" name="AutoShape 24"/>
          <p:cNvSpPr/>
          <p:nvPr/>
        </p:nvSpPr>
        <p:spPr>
          <a:xfrm>
            <a:off x="6486155" y="1295907"/>
            <a:ext cx="993838" cy="2434495"/>
          </a:xfrm>
          <a:prstGeom prst="rect">
            <a:avLst/>
          </a:prstGeom>
          <a:solidFill>
            <a:schemeClr val="accent1">
              <a:lumMod val="75000"/>
              <a:alpha val="100000"/>
            </a:schemeClr>
          </a:solidFill>
        </p:spPr>
      </p:sp>
      <p:sp>
        <p:nvSpPr>
          <p:cNvPr id="25" name="AutoShape 25"/>
          <p:cNvSpPr/>
          <p:nvPr/>
        </p:nvSpPr>
        <p:spPr>
          <a:xfrm>
            <a:off x="1277409" y="1295907"/>
            <a:ext cx="5026343" cy="2434495"/>
          </a:xfrm>
          <a:prstGeom prst="rect">
            <a:avLst/>
          </a:prstGeom>
          <a:solidFill>
            <a:schemeClr val="accent1">
              <a:alpha val="100000"/>
            </a:schemeClr>
          </a:solidFill>
        </p:spPr>
      </p:sp>
      <p:sp>
        <p:nvSpPr>
          <p:cNvPr id="26" name="AutoShape 26"/>
          <p:cNvSpPr/>
          <p:nvPr/>
        </p:nvSpPr>
        <p:spPr>
          <a:xfrm>
            <a:off x="5125879" y="3917442"/>
            <a:ext cx="5026343" cy="2434495"/>
          </a:xfrm>
          <a:prstGeom prst="rect">
            <a:avLst/>
          </a:prstGeom>
          <a:solidFill>
            <a:schemeClr val="accent1">
              <a:lumMod val="75000"/>
              <a:alpha val="100000"/>
            </a:schemeClr>
          </a:solidFill>
        </p:spPr>
      </p:sp>
      <p:pic>
        <p:nvPicPr>
          <p:cNvPr id="27" name="Picture 27"/>
          <p:cNvPicPr>
            <a:picLocks noChangeAspect="1"/>
          </p:cNvPicPr>
          <p:nvPr/>
        </p:nvPicPr>
        <p:blipFill>
          <a:blip r:embed="rId2"/>
          <a:srcRect/>
          <a:stretch>
            <a:fillRect/>
          </a:stretch>
        </p:blipFill>
        <p:spPr>
          <a:xfrm>
            <a:off x="1267884" y="3917442"/>
            <a:ext cx="3668353" cy="2434495"/>
          </a:xfrm>
          <a:prstGeom prst="rect">
            <a:avLst/>
          </a:prstGeom>
        </p:spPr>
      </p:pic>
      <p:pic>
        <p:nvPicPr>
          <p:cNvPr id="28" name="Picture 28"/>
          <p:cNvPicPr>
            <a:picLocks noChangeAspect="1"/>
          </p:cNvPicPr>
          <p:nvPr/>
        </p:nvPicPr>
        <p:blipFill>
          <a:blip r:embed="rId3"/>
          <a:srcRect/>
          <a:stretch>
            <a:fillRect/>
          </a:stretch>
        </p:blipFill>
        <p:spPr>
          <a:xfrm>
            <a:off x="7660111" y="1295907"/>
            <a:ext cx="3668353" cy="2434495"/>
          </a:xfrm>
          <a:prstGeom prst="rect">
            <a:avLst/>
          </a:prstGeom>
        </p:spPr>
      </p:pic>
      <p:sp>
        <p:nvSpPr>
          <p:cNvPr id="29" name="TextBox 29"/>
          <p:cNvSpPr txBox="1"/>
          <p:nvPr/>
        </p:nvSpPr>
        <p:spPr>
          <a:xfrm>
            <a:off x="1796326" y="1693146"/>
            <a:ext cx="4050670"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rPr>
              <a:t>小分子肽易吸收</a:t>
            </a:r>
            <a:endPar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sp>
        <p:nvSpPr>
          <p:cNvPr id="30" name="TextBox 30"/>
          <p:cNvSpPr txBox="1"/>
          <p:nvPr/>
        </p:nvSpPr>
        <p:spPr>
          <a:xfrm>
            <a:off x="1796326" y="2207632"/>
            <a:ext cx="4050670" cy="1087811"/>
          </a:xfrm>
          <a:prstGeom prst="rect">
            <a:avLst/>
          </a:prstGeom>
        </p:spPr>
        <p:txBody>
          <a:bodyPr vert="horz" wrap="square" lIns="66008" tIns="33052" rIns="66008" bIns="33052" rtlCol="0" anchor="t" anchorCtr="1">
            <a:normAutofit/>
          </a:bodyPr>
          <a:lstStyle/>
          <a:p>
            <a:pPr algn="ctr">
              <a:lnSpc>
                <a:spcPct val="140000"/>
              </a:lnSpc>
            </a:pPr>
            <a:r>
              <a:rPr lang="en-US" sz="1500">
                <a:solidFill>
                  <a:srgbClr val="FDFCFC">
                    <a:alpha val="100000"/>
                  </a:srgbClr>
                </a:solidFill>
                <a:latin typeface="微软雅黑" panose="020B0503020204020204" charset="-122"/>
                <a:ea typeface="微软雅黑" panose="020B0503020204020204" charset="-122"/>
                <a:cs typeface="微软雅黑" panose="020B0503020204020204" charset="-122"/>
              </a:rPr>
              <a:t>鹿心肌肽作为小分子肽，具有优异的吸收性能。它能够通过肠道的主动转运机制，快速进入血液循环，被人体各组织器官所利用。</a:t>
            </a:r>
            <a:endParaRPr lang="en-US" sz="1500">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sp>
        <p:nvSpPr>
          <p:cNvPr id="31" name="TextBox 31"/>
          <p:cNvSpPr txBox="1"/>
          <p:nvPr/>
        </p:nvSpPr>
        <p:spPr>
          <a:xfrm>
            <a:off x="5572382" y="4300692"/>
            <a:ext cx="4050670"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rPr>
              <a:t>提高营养成分的生物利用度</a:t>
            </a:r>
            <a:endPar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sp>
        <p:nvSpPr>
          <p:cNvPr id="32" name="TextBox 32"/>
          <p:cNvSpPr txBox="1"/>
          <p:nvPr/>
        </p:nvSpPr>
        <p:spPr>
          <a:xfrm>
            <a:off x="5572382" y="4815178"/>
            <a:ext cx="4050670" cy="1117070"/>
          </a:xfrm>
          <a:prstGeom prst="rect">
            <a:avLst/>
          </a:prstGeom>
        </p:spPr>
        <p:txBody>
          <a:bodyPr vert="horz" wrap="square" lIns="66008" tIns="33052" rIns="66008" bIns="33052" rtlCol="0" anchor="t" anchorCtr="1">
            <a:normAutofit/>
          </a:bodyPr>
          <a:lstStyle/>
          <a:p>
            <a:pPr algn="ctr">
              <a:lnSpc>
                <a:spcPct val="140000"/>
              </a:lnSpc>
            </a:pPr>
            <a:r>
              <a:rPr lang="en-US" sz="1500">
                <a:solidFill>
                  <a:srgbClr val="FDFCFC">
                    <a:alpha val="100000"/>
                  </a:srgbClr>
                </a:solidFill>
                <a:latin typeface="微软雅黑" panose="020B0503020204020204" charset="-122"/>
                <a:ea typeface="微软雅黑" panose="020B0503020204020204" charset="-122"/>
                <a:cs typeface="微软雅黑" panose="020B0503020204020204" charset="-122"/>
              </a:rPr>
              <a:t>鹿心肌肽的主动吸收机制使得其营养成分能够更高效地到达靶组织，从而提高了生物利用度，确保了营养成分的充分发挥。</a:t>
            </a:r>
            <a:endParaRPr lang="en-US" sz="1500">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33" name="图片 32" descr="龙康壮LOGO"/>
          <p:cNvPicPr>
            <a:picLocks noChangeAspect="1"/>
          </p:cNvPicPr>
          <p:nvPr/>
        </p:nvPicPr>
        <p:blipFill>
          <a:blip r:embed="rId4"/>
          <a:stretch>
            <a:fillRect/>
          </a:stretch>
        </p:blipFill>
        <p:spPr>
          <a:xfrm>
            <a:off x="196215" y="219710"/>
            <a:ext cx="678180" cy="795655"/>
          </a:xfrm>
          <a:prstGeom prst="rect">
            <a:avLst/>
          </a:prstGeom>
        </p:spPr>
      </p:pic>
      <p:sp>
        <p:nvSpPr>
          <p:cNvPr id="34" name="文本框 33"/>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921541" y="2098183"/>
            <a:ext cx="3939528" cy="3939528"/>
          </a:xfrm>
          <a:prstGeom prst="ellipse">
            <a:avLst/>
          </a:prstGeom>
          <a:solidFill>
            <a:schemeClr val="accent2">
              <a:lumMod val="60000"/>
              <a:lumOff val="40000"/>
              <a:alpha val="100000"/>
            </a:schemeClr>
          </a:solidFill>
        </p:spPr>
      </p:sp>
      <p:sp>
        <p:nvSpPr>
          <p:cNvPr id="3" name="TextBox 3"/>
          <p:cNvSpPr txBox="1"/>
          <p:nvPr/>
        </p:nvSpPr>
        <p:spPr>
          <a:xfrm>
            <a:off x="454963" y="2034175"/>
            <a:ext cx="5826389"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鹿心肌肽中的活性成分有助于保护心肌细胞，改善心血管功能，对于预防心血管疾病具有积极的作用。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54963" y="1575832"/>
            <a:ext cx="2703493" cy="363283"/>
          </a:xfrm>
          <a:prstGeom prst="rect">
            <a:avLst/>
          </a:prstGeom>
        </p:spPr>
        <p:txBody>
          <a:bodyPr vert="horz" wrap="square" lIns="114300" tIns="57150" rIns="114300" bIns="57150" rtlCol="0" anchor="t" anchorCtr="0">
            <a:spAutoFit/>
          </a:bodyPr>
          <a:lstStyle/>
          <a:p>
            <a:pPr>
              <a:lnSpc>
                <a:spcPct val="77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维持心血管系统健康</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5" name="TextBox 5"/>
          <p:cNvSpPr txBox="1"/>
          <p:nvPr/>
        </p:nvSpPr>
        <p:spPr>
          <a:xfrm>
            <a:off x="454963" y="3530045"/>
            <a:ext cx="5826389"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鹿心肌肽能够增强免疫细胞的活性，提高免疫系统的应答能力，从而帮助人体抵抗病毒和细菌的侵害。</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454963" y="3071702"/>
            <a:ext cx="2703493" cy="363283"/>
          </a:xfrm>
          <a:prstGeom prst="rect">
            <a:avLst/>
          </a:prstGeom>
        </p:spPr>
        <p:txBody>
          <a:bodyPr vert="horz" wrap="square" lIns="114300" tIns="57150" rIns="114300" bIns="57150" rtlCol="0" anchor="t" anchorCtr="0">
            <a:spAutoFit/>
          </a:bodyPr>
          <a:lstStyle/>
          <a:p>
            <a:pPr>
              <a:lnSpc>
                <a:spcPct val="77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促进免疫系统功能</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4963" y="5118981"/>
            <a:ext cx="6018344"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鹿心肌肽中的抗氧化成分可以清除体内的自由基，减缓氧化应激反应，从而起到抗氧化、抗衰老的作用，保持人体的年轻态和健康状态。</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454963" y="4660638"/>
            <a:ext cx="2703493" cy="363283"/>
          </a:xfrm>
          <a:prstGeom prst="rect">
            <a:avLst/>
          </a:prstGeom>
        </p:spPr>
        <p:txBody>
          <a:bodyPr vert="horz" wrap="square" lIns="114300" tIns="57150" rIns="114300" bIns="57150" rtlCol="0" anchor="t" anchorCtr="0">
            <a:spAutoFit/>
          </a:bodyPr>
          <a:lstStyle/>
          <a:p>
            <a:pPr>
              <a:lnSpc>
                <a:spcPct val="77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抗氧化、抗衰老</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9" name="Picture 9" descr="C:/Users/Administrator/Desktop/瓶子抠像/鹿心肌肽.png鹿心肌肽"/>
          <p:cNvPicPr>
            <a:picLocks noChangeAspect="1"/>
          </p:cNvPicPr>
          <p:nvPr/>
        </p:nvPicPr>
        <p:blipFill>
          <a:blip r:embed="rId2"/>
          <a:srcRect t="12508" b="12508"/>
          <a:stretch>
            <a:fillRect/>
          </a:stretch>
        </p:blipFill>
        <p:spPr>
          <a:xfrm>
            <a:off x="7750965" y="2057588"/>
            <a:ext cx="2887741" cy="2887741"/>
          </a:xfrm>
          <a:prstGeom prst="ellipse">
            <a:avLst/>
          </a:prstGeom>
        </p:spPr>
      </p:pic>
      <p:sp>
        <p:nvSpPr>
          <p:cNvPr id="10" name="AutoShape 10"/>
          <p:cNvSpPr/>
          <p:nvPr/>
        </p:nvSpPr>
        <p:spPr>
          <a:xfrm>
            <a:off x="8358368" y="1559187"/>
            <a:ext cx="913476" cy="913476"/>
          </a:xfrm>
          <a:prstGeom prst="ellipse">
            <a:avLst/>
          </a:prstGeom>
          <a:solidFill>
            <a:schemeClr val="accent2">
              <a:alpha val="100000"/>
            </a:schemeClr>
          </a:solidFill>
        </p:spPr>
      </p:sp>
      <p:sp>
        <p:nvSpPr>
          <p:cNvPr id="13" name="Freeform 13"/>
          <p:cNvSpPr/>
          <p:nvPr/>
        </p:nvSpPr>
        <p:spPr>
          <a:xfrm>
            <a:off x="8601863" y="1767996"/>
            <a:ext cx="426486" cy="426486"/>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rgbClr val="FFFFFF">
              <a:alpha val="100000"/>
            </a:srgbClr>
          </a:solidFill>
        </p:spPr>
      </p:sp>
      <p:grpSp>
        <p:nvGrpSpPr>
          <p:cNvPr id="44" name="组合 43"/>
          <p:cNvGrpSpPr/>
          <p:nvPr/>
        </p:nvGrpSpPr>
        <p:grpSpPr>
          <a:xfrm>
            <a:off x="6769100" y="4846955"/>
            <a:ext cx="4378325" cy="913130"/>
            <a:chOff x="10900" y="7273"/>
            <a:chExt cx="6895" cy="1438"/>
          </a:xfrm>
        </p:grpSpPr>
        <p:sp>
          <p:nvSpPr>
            <p:cNvPr id="11" name="AutoShape 11"/>
            <p:cNvSpPr/>
            <p:nvPr/>
          </p:nvSpPr>
          <p:spPr>
            <a:xfrm>
              <a:off x="10900" y="7273"/>
              <a:ext cx="1439" cy="1439"/>
            </a:xfrm>
            <a:prstGeom prst="ellipse">
              <a:avLst/>
            </a:prstGeom>
            <a:solidFill>
              <a:schemeClr val="accent2">
                <a:alpha val="100000"/>
              </a:schemeClr>
            </a:solidFill>
          </p:spPr>
        </p:sp>
        <p:sp>
          <p:nvSpPr>
            <p:cNvPr id="12" name="AutoShape 12"/>
            <p:cNvSpPr/>
            <p:nvPr/>
          </p:nvSpPr>
          <p:spPr>
            <a:xfrm>
              <a:off x="16357" y="7273"/>
              <a:ext cx="1439" cy="1439"/>
            </a:xfrm>
            <a:prstGeom prst="ellipse">
              <a:avLst/>
            </a:prstGeom>
            <a:solidFill>
              <a:schemeClr val="accent2">
                <a:alpha val="100000"/>
              </a:schemeClr>
            </a:solidFill>
          </p:spPr>
        </p:sp>
        <p:sp>
          <p:nvSpPr>
            <p:cNvPr id="14" name="Freeform 14"/>
            <p:cNvSpPr/>
            <p:nvPr/>
          </p:nvSpPr>
          <p:spPr>
            <a:xfrm>
              <a:off x="16754" y="7618"/>
              <a:ext cx="671" cy="671"/>
            </a:xfrm>
            <a:custGeom>
              <a:avLst/>
              <a:gdLst/>
              <a:ahLst/>
              <a:cxnLst/>
              <a:rect l="l" t="t" r="r" b="b"/>
              <a:pathLst>
                <a:path w="304800" h="304800">
                  <a:moveTo>
                    <a:pt x="152400" y="190500"/>
                  </a:moveTo>
                  <a:cubicBezTo>
                    <a:pt x="152400" y="169459"/>
                    <a:pt x="169459" y="152400"/>
                    <a:pt x="190500" y="152400"/>
                  </a:cubicBezTo>
                  <a:cubicBezTo>
                    <a:pt x="211541" y="152400"/>
                    <a:pt x="228600" y="169459"/>
                    <a:pt x="228600" y="190500"/>
                  </a:cubicBezTo>
                  <a:cubicBezTo>
                    <a:pt x="228600" y="211541"/>
                    <a:pt x="211541" y="228600"/>
                    <a:pt x="190500" y="228600"/>
                  </a:cubicBezTo>
                  <a:cubicBezTo>
                    <a:pt x="169459" y="228600"/>
                    <a:pt x="152400" y="211541"/>
                    <a:pt x="152400" y="190500"/>
                  </a:cubicBezTo>
                  <a:close/>
                  <a:moveTo>
                    <a:pt x="266700" y="76200"/>
                  </a:moveTo>
                  <a:lnTo>
                    <a:pt x="235372" y="12925"/>
                  </a:lnTo>
                  <a:cubicBezTo>
                    <a:pt x="232801" y="5410"/>
                    <a:pt x="225695" y="0"/>
                    <a:pt x="217284" y="0"/>
                  </a:cubicBezTo>
                  <a:lnTo>
                    <a:pt x="164973" y="0"/>
                  </a:lnTo>
                  <a:cubicBezTo>
                    <a:pt x="156467" y="0"/>
                    <a:pt x="149295" y="5544"/>
                    <a:pt x="146837" y="13192"/>
                  </a:cubicBezTo>
                  <a:lnTo>
                    <a:pt x="114338" y="76200"/>
                  </a:lnTo>
                  <a:lnTo>
                    <a:pt x="38100" y="76200"/>
                  </a:lnTo>
                  <a:cubicBezTo>
                    <a:pt x="17059" y="76200"/>
                    <a:pt x="0" y="93259"/>
                    <a:pt x="0" y="114300"/>
                  </a:cubicBezTo>
                  <a:lnTo>
                    <a:pt x="0" y="304800"/>
                  </a:lnTo>
                  <a:lnTo>
                    <a:pt x="304800" y="304800"/>
                  </a:lnTo>
                  <a:lnTo>
                    <a:pt x="304800" y="114300"/>
                  </a:lnTo>
                  <a:cubicBezTo>
                    <a:pt x="304800" y="93259"/>
                    <a:pt x="287760" y="76200"/>
                    <a:pt x="266700" y="76200"/>
                  </a:cubicBezTo>
                  <a:close/>
                  <a:moveTo>
                    <a:pt x="57150" y="152400"/>
                  </a:moveTo>
                  <a:cubicBezTo>
                    <a:pt x="46625" y="152400"/>
                    <a:pt x="38100" y="143875"/>
                    <a:pt x="38100" y="133350"/>
                  </a:cubicBezTo>
                  <a:cubicBezTo>
                    <a:pt x="38100" y="122825"/>
                    <a:pt x="46625" y="114300"/>
                    <a:pt x="57150" y="114300"/>
                  </a:cubicBezTo>
                  <a:cubicBezTo>
                    <a:pt x="67675" y="114300"/>
                    <a:pt x="76200" y="122825"/>
                    <a:pt x="76200" y="133350"/>
                  </a:cubicBezTo>
                  <a:cubicBezTo>
                    <a:pt x="76200" y="143875"/>
                    <a:pt x="67675" y="152400"/>
                    <a:pt x="57150" y="152400"/>
                  </a:cubicBezTo>
                  <a:close/>
                  <a:moveTo>
                    <a:pt x="190500" y="266700"/>
                  </a:moveTo>
                  <a:cubicBezTo>
                    <a:pt x="148419" y="266700"/>
                    <a:pt x="114300" y="232581"/>
                    <a:pt x="114300" y="190500"/>
                  </a:cubicBezTo>
                  <a:cubicBezTo>
                    <a:pt x="114300" y="148419"/>
                    <a:pt x="148419" y="114300"/>
                    <a:pt x="190500" y="114300"/>
                  </a:cubicBezTo>
                  <a:cubicBezTo>
                    <a:pt x="232581" y="114300"/>
                    <a:pt x="266700" y="148419"/>
                    <a:pt x="266700" y="190500"/>
                  </a:cubicBezTo>
                  <a:cubicBezTo>
                    <a:pt x="266700" y="232581"/>
                    <a:pt x="232581" y="266700"/>
                    <a:pt x="190500" y="266700"/>
                  </a:cubicBezTo>
                  <a:close/>
                </a:path>
              </a:pathLst>
            </a:custGeom>
            <a:solidFill>
              <a:srgbClr val="FFFFFF">
                <a:alpha val="100000"/>
              </a:srgbClr>
            </a:solidFill>
          </p:spPr>
        </p:sp>
        <p:sp>
          <p:nvSpPr>
            <p:cNvPr id="15" name="Freeform 15"/>
            <p:cNvSpPr/>
            <p:nvPr/>
          </p:nvSpPr>
          <p:spPr>
            <a:xfrm>
              <a:off x="11241" y="7612"/>
              <a:ext cx="760" cy="760"/>
            </a:xfrm>
            <a:custGeom>
              <a:avLst/>
              <a:gdLst/>
              <a:ahLst/>
              <a:cxnLst/>
              <a:rect l="l" t="t" r="r" b="b"/>
              <a:pathLst>
                <a:path w="304800" h="304800">
                  <a:moveTo>
                    <a:pt x="304800" y="171155"/>
                  </a:moveTo>
                  <a:lnTo>
                    <a:pt x="304800" y="133055"/>
                  </a:lnTo>
                  <a:lnTo>
                    <a:pt x="259261" y="114081"/>
                  </a:lnTo>
                  <a:cubicBezTo>
                    <a:pt x="257994" y="110509"/>
                    <a:pt x="256661" y="107051"/>
                    <a:pt x="255022" y="103661"/>
                  </a:cubicBezTo>
                  <a:lnTo>
                    <a:pt x="273406" y="57893"/>
                  </a:lnTo>
                  <a:lnTo>
                    <a:pt x="246459" y="30956"/>
                  </a:lnTo>
                  <a:lnTo>
                    <a:pt x="201101" y="49635"/>
                  </a:lnTo>
                  <a:cubicBezTo>
                    <a:pt x="197644" y="47958"/>
                    <a:pt x="194110" y="46549"/>
                    <a:pt x="190462" y="45244"/>
                  </a:cubicBezTo>
                  <a:lnTo>
                    <a:pt x="171155" y="0"/>
                  </a:lnTo>
                  <a:lnTo>
                    <a:pt x="133055" y="0"/>
                  </a:lnTo>
                  <a:lnTo>
                    <a:pt x="114224" y="45091"/>
                  </a:lnTo>
                  <a:cubicBezTo>
                    <a:pt x="110433" y="46434"/>
                    <a:pt x="106785" y="47844"/>
                    <a:pt x="103175" y="49559"/>
                  </a:cubicBezTo>
                  <a:lnTo>
                    <a:pt x="57893" y="31366"/>
                  </a:lnTo>
                  <a:lnTo>
                    <a:pt x="30956" y="58303"/>
                  </a:lnTo>
                  <a:lnTo>
                    <a:pt x="49416" y="103175"/>
                  </a:lnTo>
                  <a:cubicBezTo>
                    <a:pt x="47625" y="106861"/>
                    <a:pt x="46177" y="110614"/>
                    <a:pt x="44796" y="114491"/>
                  </a:cubicBezTo>
                  <a:lnTo>
                    <a:pt x="0" y="133645"/>
                  </a:lnTo>
                  <a:lnTo>
                    <a:pt x="0" y="171745"/>
                  </a:lnTo>
                  <a:lnTo>
                    <a:pt x="44834" y="190424"/>
                  </a:lnTo>
                  <a:cubicBezTo>
                    <a:pt x="46215" y="194291"/>
                    <a:pt x="47701" y="198053"/>
                    <a:pt x="49482" y="201740"/>
                  </a:cubicBezTo>
                  <a:lnTo>
                    <a:pt x="31366" y="246907"/>
                  </a:lnTo>
                  <a:lnTo>
                    <a:pt x="58303" y="273844"/>
                  </a:lnTo>
                  <a:lnTo>
                    <a:pt x="103289" y="255318"/>
                  </a:lnTo>
                  <a:cubicBezTo>
                    <a:pt x="106899" y="257032"/>
                    <a:pt x="110585" y="258404"/>
                    <a:pt x="114376" y="259709"/>
                  </a:cubicBezTo>
                  <a:lnTo>
                    <a:pt x="133645" y="304800"/>
                  </a:lnTo>
                  <a:lnTo>
                    <a:pt x="171745" y="304800"/>
                  </a:lnTo>
                  <a:lnTo>
                    <a:pt x="190605" y="259480"/>
                  </a:lnTo>
                  <a:cubicBezTo>
                    <a:pt x="194215" y="258137"/>
                    <a:pt x="197787" y="256727"/>
                    <a:pt x="201206" y="255089"/>
                  </a:cubicBezTo>
                  <a:lnTo>
                    <a:pt x="246898" y="273396"/>
                  </a:lnTo>
                  <a:lnTo>
                    <a:pt x="273834" y="246459"/>
                  </a:lnTo>
                  <a:lnTo>
                    <a:pt x="255079" y="200997"/>
                  </a:lnTo>
                  <a:cubicBezTo>
                    <a:pt x="256680" y="197577"/>
                    <a:pt x="257985" y="194110"/>
                    <a:pt x="259251" y="190576"/>
                  </a:cubicBezTo>
                  <a:lnTo>
                    <a:pt x="304800" y="171155"/>
                  </a:lnTo>
                  <a:close/>
                  <a:moveTo>
                    <a:pt x="152105" y="209550"/>
                  </a:moveTo>
                  <a:cubicBezTo>
                    <a:pt x="120558" y="209550"/>
                    <a:pt x="94955" y="183947"/>
                    <a:pt x="94955" y="152400"/>
                  </a:cubicBezTo>
                  <a:cubicBezTo>
                    <a:pt x="94955" y="120853"/>
                    <a:pt x="120558" y="95250"/>
                    <a:pt x="152105" y="95250"/>
                  </a:cubicBezTo>
                  <a:cubicBezTo>
                    <a:pt x="183652" y="95250"/>
                    <a:pt x="209255" y="120853"/>
                    <a:pt x="209255" y="152400"/>
                  </a:cubicBezTo>
                  <a:cubicBezTo>
                    <a:pt x="209255" y="183947"/>
                    <a:pt x="183652" y="209550"/>
                    <a:pt x="152105" y="209550"/>
                  </a:cubicBezTo>
                  <a:close/>
                </a:path>
              </a:pathLst>
            </a:custGeom>
            <a:solidFill>
              <a:srgbClr val="FFFFFF">
                <a:alpha val="100000"/>
              </a:srgbClr>
            </a:solidFill>
          </p:spPr>
        </p:sp>
      </p:grpSp>
      <p:grpSp>
        <p:nvGrpSpPr>
          <p:cNvPr id="16" name="Group 16"/>
          <p:cNvGrpSpPr/>
          <p:nvPr/>
        </p:nvGrpSpPr>
        <p:grpSpPr>
          <a:xfrm rot="0">
            <a:off x="912163" y="93878"/>
            <a:ext cx="10641129" cy="914400"/>
            <a:chOff x="454963" y="93878"/>
            <a:chExt cx="10641129" cy="914400"/>
          </a:xfrm>
        </p:grpSpPr>
        <p:sp>
          <p:nvSpPr>
            <p:cNvPr id="17" name="AutoShape 17"/>
            <p:cNvSpPr/>
            <p:nvPr/>
          </p:nvSpPr>
          <p:spPr>
            <a:xfrm>
              <a:off x="454963" y="331168"/>
              <a:ext cx="84147" cy="84147"/>
            </a:xfrm>
            <a:prstGeom prst="ellipse">
              <a:avLst/>
            </a:prstGeom>
            <a:solidFill>
              <a:schemeClr val="accent1">
                <a:alpha val="100000"/>
              </a:schemeClr>
            </a:solidFill>
          </p:spPr>
        </p:sp>
        <p:sp>
          <p:nvSpPr>
            <p:cNvPr id="18" name="AutoShape 18"/>
            <p:cNvSpPr/>
            <p:nvPr/>
          </p:nvSpPr>
          <p:spPr>
            <a:xfrm>
              <a:off x="575049" y="337743"/>
              <a:ext cx="78137" cy="78137"/>
            </a:xfrm>
            <a:prstGeom prst="ellipse">
              <a:avLst/>
            </a:prstGeom>
            <a:solidFill>
              <a:schemeClr val="accent1">
                <a:alpha val="80000"/>
              </a:schemeClr>
            </a:solidFill>
          </p:spPr>
        </p:sp>
        <p:sp>
          <p:nvSpPr>
            <p:cNvPr id="19" name="AutoShape 19"/>
            <p:cNvSpPr/>
            <p:nvPr/>
          </p:nvSpPr>
          <p:spPr>
            <a:xfrm>
              <a:off x="689125" y="339460"/>
              <a:ext cx="74704" cy="74704"/>
            </a:xfrm>
            <a:prstGeom prst="ellipse">
              <a:avLst/>
            </a:prstGeom>
            <a:solidFill>
              <a:schemeClr val="accent1">
                <a:alpha val="60000"/>
              </a:schemeClr>
            </a:solidFill>
          </p:spPr>
        </p:sp>
        <p:sp>
          <p:nvSpPr>
            <p:cNvPr id="20" name="AutoShape 20"/>
            <p:cNvSpPr/>
            <p:nvPr/>
          </p:nvSpPr>
          <p:spPr>
            <a:xfrm>
              <a:off x="799768" y="348430"/>
              <a:ext cx="69238" cy="69238"/>
            </a:xfrm>
            <a:prstGeom prst="ellipse">
              <a:avLst/>
            </a:prstGeom>
            <a:solidFill>
              <a:schemeClr val="accent1">
                <a:alpha val="40000"/>
              </a:schemeClr>
            </a:solidFill>
          </p:spPr>
        </p:sp>
        <p:sp>
          <p:nvSpPr>
            <p:cNvPr id="21" name="AutoShape 21"/>
            <p:cNvSpPr/>
            <p:nvPr/>
          </p:nvSpPr>
          <p:spPr>
            <a:xfrm>
              <a:off x="904945" y="344297"/>
              <a:ext cx="65594" cy="65594"/>
            </a:xfrm>
            <a:prstGeom prst="ellipse">
              <a:avLst/>
            </a:prstGeom>
            <a:solidFill>
              <a:schemeClr val="accent1">
                <a:alpha val="20000"/>
              </a:schemeClr>
            </a:solidFill>
          </p:spPr>
        </p:sp>
        <p:sp>
          <p:nvSpPr>
            <p:cNvPr id="22" name="AutoShape 22"/>
            <p:cNvSpPr/>
            <p:nvPr/>
          </p:nvSpPr>
          <p:spPr>
            <a:xfrm>
              <a:off x="454963" y="448942"/>
              <a:ext cx="84147" cy="84147"/>
            </a:xfrm>
            <a:prstGeom prst="ellipse">
              <a:avLst/>
            </a:prstGeom>
            <a:solidFill>
              <a:schemeClr val="accent1">
                <a:alpha val="100000"/>
              </a:schemeClr>
            </a:solidFill>
          </p:spPr>
        </p:sp>
        <p:sp>
          <p:nvSpPr>
            <p:cNvPr id="23" name="AutoShape 23"/>
            <p:cNvSpPr/>
            <p:nvPr/>
          </p:nvSpPr>
          <p:spPr>
            <a:xfrm>
              <a:off x="575049" y="455517"/>
              <a:ext cx="78137" cy="78137"/>
            </a:xfrm>
            <a:prstGeom prst="ellipse">
              <a:avLst/>
            </a:prstGeom>
            <a:solidFill>
              <a:schemeClr val="accent1">
                <a:alpha val="80000"/>
              </a:schemeClr>
            </a:solidFill>
          </p:spPr>
        </p:sp>
        <p:sp>
          <p:nvSpPr>
            <p:cNvPr id="24" name="AutoShape 24"/>
            <p:cNvSpPr/>
            <p:nvPr/>
          </p:nvSpPr>
          <p:spPr>
            <a:xfrm>
              <a:off x="689125" y="457233"/>
              <a:ext cx="74704" cy="74704"/>
            </a:xfrm>
            <a:prstGeom prst="ellipse">
              <a:avLst/>
            </a:prstGeom>
            <a:solidFill>
              <a:schemeClr val="accent1">
                <a:alpha val="60000"/>
              </a:schemeClr>
            </a:solidFill>
          </p:spPr>
        </p:sp>
        <p:sp>
          <p:nvSpPr>
            <p:cNvPr id="25" name="AutoShape 25"/>
            <p:cNvSpPr/>
            <p:nvPr/>
          </p:nvSpPr>
          <p:spPr>
            <a:xfrm>
              <a:off x="799768" y="466203"/>
              <a:ext cx="69238" cy="69238"/>
            </a:xfrm>
            <a:prstGeom prst="ellipse">
              <a:avLst/>
            </a:prstGeom>
            <a:solidFill>
              <a:schemeClr val="accent1">
                <a:alpha val="40000"/>
              </a:schemeClr>
            </a:solidFill>
          </p:spPr>
        </p:sp>
        <p:sp>
          <p:nvSpPr>
            <p:cNvPr id="26" name="AutoShape 26"/>
            <p:cNvSpPr/>
            <p:nvPr/>
          </p:nvSpPr>
          <p:spPr>
            <a:xfrm>
              <a:off x="904945" y="462070"/>
              <a:ext cx="65594" cy="65594"/>
            </a:xfrm>
            <a:prstGeom prst="ellipse">
              <a:avLst/>
            </a:prstGeom>
            <a:solidFill>
              <a:schemeClr val="accent1">
                <a:alpha val="20000"/>
              </a:schemeClr>
            </a:solidFill>
          </p:spPr>
        </p:sp>
        <p:sp>
          <p:nvSpPr>
            <p:cNvPr id="27" name="AutoShape 27"/>
            <p:cNvSpPr/>
            <p:nvPr/>
          </p:nvSpPr>
          <p:spPr>
            <a:xfrm>
              <a:off x="454963" y="566715"/>
              <a:ext cx="84147" cy="84147"/>
            </a:xfrm>
            <a:prstGeom prst="ellipse">
              <a:avLst/>
            </a:prstGeom>
            <a:solidFill>
              <a:schemeClr val="accent1">
                <a:alpha val="100000"/>
              </a:schemeClr>
            </a:solidFill>
          </p:spPr>
        </p:sp>
        <p:sp>
          <p:nvSpPr>
            <p:cNvPr id="28" name="AutoShape 28"/>
            <p:cNvSpPr/>
            <p:nvPr/>
          </p:nvSpPr>
          <p:spPr>
            <a:xfrm>
              <a:off x="575049" y="573291"/>
              <a:ext cx="78137" cy="78137"/>
            </a:xfrm>
            <a:prstGeom prst="ellipse">
              <a:avLst/>
            </a:prstGeom>
            <a:solidFill>
              <a:schemeClr val="accent1">
                <a:alpha val="80000"/>
              </a:schemeClr>
            </a:solidFill>
          </p:spPr>
        </p:sp>
        <p:sp>
          <p:nvSpPr>
            <p:cNvPr id="29" name="AutoShape 29"/>
            <p:cNvSpPr/>
            <p:nvPr/>
          </p:nvSpPr>
          <p:spPr>
            <a:xfrm>
              <a:off x="689125" y="575007"/>
              <a:ext cx="74704" cy="74704"/>
            </a:xfrm>
            <a:prstGeom prst="ellipse">
              <a:avLst/>
            </a:prstGeom>
            <a:solidFill>
              <a:schemeClr val="accent1">
                <a:alpha val="60000"/>
              </a:schemeClr>
            </a:solidFill>
          </p:spPr>
        </p:sp>
        <p:sp>
          <p:nvSpPr>
            <p:cNvPr id="30" name="AutoShape 30"/>
            <p:cNvSpPr/>
            <p:nvPr/>
          </p:nvSpPr>
          <p:spPr>
            <a:xfrm>
              <a:off x="799768" y="583977"/>
              <a:ext cx="69238" cy="69238"/>
            </a:xfrm>
            <a:prstGeom prst="ellipse">
              <a:avLst/>
            </a:prstGeom>
            <a:solidFill>
              <a:schemeClr val="accent1">
                <a:alpha val="40000"/>
              </a:schemeClr>
            </a:solidFill>
          </p:spPr>
        </p:sp>
        <p:sp>
          <p:nvSpPr>
            <p:cNvPr id="31" name="AutoShape 31"/>
            <p:cNvSpPr/>
            <p:nvPr/>
          </p:nvSpPr>
          <p:spPr>
            <a:xfrm>
              <a:off x="904945" y="579844"/>
              <a:ext cx="65594" cy="65594"/>
            </a:xfrm>
            <a:prstGeom prst="ellipse">
              <a:avLst/>
            </a:prstGeom>
            <a:solidFill>
              <a:schemeClr val="accent1">
                <a:alpha val="20000"/>
              </a:schemeClr>
            </a:solidFill>
          </p:spPr>
        </p:sp>
        <p:sp>
          <p:nvSpPr>
            <p:cNvPr id="32" name="AutoShape 32"/>
            <p:cNvSpPr/>
            <p:nvPr/>
          </p:nvSpPr>
          <p:spPr>
            <a:xfrm>
              <a:off x="454963" y="684489"/>
              <a:ext cx="84147" cy="84147"/>
            </a:xfrm>
            <a:prstGeom prst="ellipse">
              <a:avLst/>
            </a:prstGeom>
            <a:solidFill>
              <a:schemeClr val="accent1">
                <a:alpha val="100000"/>
              </a:schemeClr>
            </a:solidFill>
          </p:spPr>
        </p:sp>
        <p:sp>
          <p:nvSpPr>
            <p:cNvPr id="33" name="AutoShape 33"/>
            <p:cNvSpPr/>
            <p:nvPr/>
          </p:nvSpPr>
          <p:spPr>
            <a:xfrm>
              <a:off x="575049" y="691064"/>
              <a:ext cx="78137" cy="78137"/>
            </a:xfrm>
            <a:prstGeom prst="ellipse">
              <a:avLst/>
            </a:prstGeom>
            <a:solidFill>
              <a:schemeClr val="accent1">
                <a:alpha val="80000"/>
              </a:schemeClr>
            </a:solidFill>
          </p:spPr>
        </p:sp>
        <p:sp>
          <p:nvSpPr>
            <p:cNvPr id="34" name="AutoShape 34"/>
            <p:cNvSpPr/>
            <p:nvPr/>
          </p:nvSpPr>
          <p:spPr>
            <a:xfrm>
              <a:off x="689125" y="692781"/>
              <a:ext cx="74704" cy="74704"/>
            </a:xfrm>
            <a:prstGeom prst="ellipse">
              <a:avLst/>
            </a:prstGeom>
            <a:solidFill>
              <a:schemeClr val="accent1">
                <a:alpha val="60000"/>
              </a:schemeClr>
            </a:solidFill>
          </p:spPr>
        </p:sp>
        <p:sp>
          <p:nvSpPr>
            <p:cNvPr id="35" name="AutoShape 35"/>
            <p:cNvSpPr/>
            <p:nvPr/>
          </p:nvSpPr>
          <p:spPr>
            <a:xfrm>
              <a:off x="799768" y="701751"/>
              <a:ext cx="69238" cy="69238"/>
            </a:xfrm>
            <a:prstGeom prst="ellipse">
              <a:avLst/>
            </a:prstGeom>
            <a:solidFill>
              <a:schemeClr val="accent1">
                <a:alpha val="40000"/>
              </a:schemeClr>
            </a:solidFill>
          </p:spPr>
        </p:sp>
        <p:sp>
          <p:nvSpPr>
            <p:cNvPr id="36" name="AutoShape 36"/>
            <p:cNvSpPr/>
            <p:nvPr/>
          </p:nvSpPr>
          <p:spPr>
            <a:xfrm>
              <a:off x="904945" y="697618"/>
              <a:ext cx="65594" cy="65594"/>
            </a:xfrm>
            <a:prstGeom prst="ellipse">
              <a:avLst/>
            </a:prstGeom>
            <a:solidFill>
              <a:schemeClr val="accent1">
                <a:alpha val="20000"/>
              </a:schemeClr>
            </a:solidFill>
          </p:spPr>
        </p:sp>
        <p:sp>
          <p:nvSpPr>
            <p:cNvPr id="37" name="TextBox 37"/>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鹿心肌肽在维持正常生理功能中的重要性</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8" name="图片 37" descr="龙康壮LOGO"/>
          <p:cNvPicPr>
            <a:picLocks noChangeAspect="1"/>
          </p:cNvPicPr>
          <p:nvPr/>
        </p:nvPicPr>
        <p:blipFill>
          <a:blip r:embed="rId3"/>
          <a:stretch>
            <a:fillRect/>
          </a:stretch>
        </p:blipFill>
        <p:spPr>
          <a:xfrm>
            <a:off x="196215" y="219710"/>
            <a:ext cx="678180" cy="795655"/>
          </a:xfrm>
          <a:prstGeom prst="rect">
            <a:avLst/>
          </a:prstGeom>
        </p:spPr>
      </p:pic>
      <p:sp>
        <p:nvSpPr>
          <p:cNvPr id="39" name="文本框 38"/>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pic>
        <p:nvPicPr>
          <p:cNvPr id="41" name="Picture 9" descr="C:/Users/Administrator/Desktop/瓶子抠像/鹿心肌肽.png鹿心肌肽"/>
          <p:cNvPicPr>
            <a:picLocks noChangeAspect="1"/>
          </p:cNvPicPr>
          <p:nvPr/>
        </p:nvPicPr>
        <p:blipFill>
          <a:blip r:embed="rId2"/>
          <a:srcRect t="12508" b="12508"/>
          <a:stretch>
            <a:fillRect/>
          </a:stretch>
        </p:blipFill>
        <p:spPr>
          <a:xfrm>
            <a:off x="7268365" y="2108388"/>
            <a:ext cx="2887741" cy="2887741"/>
          </a:xfrm>
          <a:prstGeom prst="ellipse">
            <a:avLst/>
          </a:prstGeom>
        </p:spPr>
      </p:pic>
      <p:pic>
        <p:nvPicPr>
          <p:cNvPr id="42" name="Picture 9" descr="C:/Users/Administrator/Desktop/瓶子抠像/鹿心肌肽.png鹿心肌肽"/>
          <p:cNvPicPr>
            <a:picLocks noChangeAspect="1"/>
          </p:cNvPicPr>
          <p:nvPr/>
        </p:nvPicPr>
        <p:blipFill>
          <a:blip r:embed="rId2"/>
          <a:srcRect t="12508" b="12508"/>
          <a:stretch>
            <a:fillRect/>
          </a:stretch>
        </p:blipFill>
        <p:spPr>
          <a:xfrm>
            <a:off x="6712740" y="2159188"/>
            <a:ext cx="2887741" cy="2887741"/>
          </a:xfrm>
          <a:prstGeom prst="ellipse">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6" name="图片 5" descr="龙康壮LOGO"/>
          <p:cNvPicPr>
            <a:picLocks noChangeAspect="1"/>
          </p:cNvPicPr>
          <p:nvPr/>
        </p:nvPicPr>
        <p:blipFill>
          <a:blip r:embed="rId2"/>
          <a:stretch>
            <a:fillRect/>
          </a:stretch>
        </p:blipFill>
        <p:spPr>
          <a:xfrm>
            <a:off x="196215" y="219710"/>
            <a:ext cx="678180" cy="795655"/>
          </a:xfrm>
          <a:prstGeom prst="rect">
            <a:avLst/>
          </a:prstGeom>
        </p:spPr>
      </p:pic>
      <p:sp>
        <p:nvSpPr>
          <p:cNvPr id="7" name="文本框 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
        <p:nvSpPr>
          <p:cNvPr id="4" name="心形 3"/>
          <p:cNvSpPr/>
          <p:nvPr/>
        </p:nvSpPr>
        <p:spPr>
          <a:xfrm>
            <a:off x="4495800" y="1295400"/>
            <a:ext cx="2569210" cy="1984375"/>
          </a:xfrm>
          <a:prstGeom prst="hear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390515" y="1861820"/>
            <a:ext cx="845820" cy="829945"/>
          </a:xfrm>
          <a:prstGeom prst="rect">
            <a:avLst/>
          </a:prstGeom>
          <a:noFill/>
        </p:spPr>
        <p:txBody>
          <a:bodyPr wrap="square" rtlCol="0">
            <a:spAutoFit/>
          </a:bodyPr>
          <a:p>
            <a:r>
              <a:rPr lang="en-US" altLang="zh-CN" sz="4800" b="1">
                <a:solidFill>
                  <a:schemeClr val="bg2"/>
                </a:solidFill>
              </a:rPr>
              <a:t>05</a:t>
            </a:r>
            <a:endParaRPr lang="en-US" altLang="zh-CN" sz="4800" b="1">
              <a:solidFill>
                <a:schemeClr val="bg2"/>
              </a:solidFill>
            </a:endParaRPr>
          </a:p>
        </p:txBody>
      </p:sp>
      <p:sp>
        <p:nvSpPr>
          <p:cNvPr id="2" name="AutoShape 2"/>
          <p:cNvSpPr/>
          <p:nvPr/>
        </p:nvSpPr>
        <p:spPr>
          <a:xfrm>
            <a:off x="2363306" y="3627574"/>
            <a:ext cx="7312987" cy="729897"/>
          </a:xfrm>
          <a:prstGeom prst="rect">
            <a:avLst/>
          </a:prstGeom>
          <a:noFill/>
        </p:spPr>
        <p:txBody>
          <a:bodyPr vert="horz" wrap="square" lIns="85725" tIns="38100" rIns="85725" bIns="38100" rtlCol="0" anchor="t" anchorCtr="0">
            <a:noAutofit/>
          </a:bodyPr>
          <a:p>
            <a:pPr algn="ctr">
              <a:lnSpc>
                <a:spcPct val="120000"/>
              </a:lnSpc>
              <a:spcBef>
                <a:spcPts val="375"/>
              </a:spcBef>
              <a:defRPr/>
            </a:pPr>
            <a:r>
              <a:rPr lang="en-US" sz="3075" b="1">
                <a:solidFill>
                  <a:schemeClr val="accent1">
                    <a:alpha val="100000"/>
                  </a:schemeClr>
                </a:solidFill>
                <a:latin typeface="微软雅黑" panose="020B0503020204020204" charset="-122"/>
                <a:ea typeface="微软雅黑" panose="020B0503020204020204" charset="-122"/>
                <a:cs typeface="微软雅黑" panose="020B0503020204020204" charset="-122"/>
              </a:rPr>
              <a:t>优化心肌细胞结构与增强心脏功能</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59520" y="535260"/>
            <a:ext cx="10672960" cy="5769193"/>
          </a:xfrm>
          <a:prstGeom prst="rect">
            <a:avLst/>
          </a:prstGeom>
          <a:solidFill>
            <a:srgbClr val="FFFFFF">
              <a:alpha val="100000"/>
            </a:srgbClr>
          </a:solidFill>
        </p:spPr>
      </p:sp>
      <p:pic>
        <p:nvPicPr>
          <p:cNvPr id="3" name="Picture 3"/>
          <p:cNvPicPr>
            <a:picLocks noChangeAspect="1"/>
          </p:cNvPicPr>
          <p:nvPr/>
        </p:nvPicPr>
        <p:blipFill>
          <a:blip r:embed="rId2"/>
          <a:srcRect/>
          <a:stretch>
            <a:fillRect/>
          </a:stretch>
        </p:blipFill>
        <p:spPr>
          <a:xfrm>
            <a:off x="0" y="-535260"/>
            <a:ext cx="5567207" cy="6839712"/>
          </a:xfrm>
          <a:prstGeom prst="rect">
            <a:avLst/>
          </a:prstGeom>
        </p:spPr>
      </p:pic>
      <p:sp>
        <p:nvSpPr>
          <p:cNvPr id="4" name="AutoShape 4"/>
          <p:cNvSpPr/>
          <p:nvPr/>
        </p:nvSpPr>
        <p:spPr>
          <a:xfrm>
            <a:off x="6276259" y="861481"/>
            <a:ext cx="3746772" cy="597533"/>
          </a:xfrm>
          <a:prstGeom prst="rect">
            <a:avLst/>
          </a:prstGeom>
          <a:noFill/>
        </p:spPr>
        <p:txBody>
          <a:bodyPr vert="horz" wrap="square" lIns="85725" tIns="38100" rIns="85725" bIns="38100" rtlCol="0" anchor="t" anchorCtr="0">
            <a:noAutofit/>
          </a:bodyPr>
          <a:lstStyle/>
          <a:p>
            <a:pPr algn="l">
              <a:defRPr/>
            </a:pPr>
            <a:r>
              <a:rPr lang="en-US" sz="4575">
                <a:solidFill>
                  <a:schemeClr val="accent1">
                    <a:alpha val="100000"/>
                  </a:schemeClr>
                </a:solidFill>
                <a:latin typeface="微软雅黑" panose="020B0503020204020204" charset="-122"/>
                <a:ea typeface="微软雅黑" panose="020B0503020204020204" charset="-122"/>
                <a:cs typeface="微软雅黑" panose="020B0503020204020204" charset="-122"/>
              </a:rPr>
              <a:t>CONTENTS</a:t>
            </a:r>
            <a:endParaRPr lang="en-US" sz="1100"/>
          </a:p>
        </p:txBody>
      </p:sp>
      <p:sp>
        <p:nvSpPr>
          <p:cNvPr id="5" name="TextBox 5"/>
          <p:cNvSpPr txBox="1"/>
          <p:nvPr/>
        </p:nvSpPr>
        <p:spPr>
          <a:xfrm>
            <a:off x="6083808" y="1823759"/>
            <a:ext cx="5267325" cy="4457700"/>
          </a:xfrm>
          <a:prstGeom prst="rect">
            <a:avLst/>
          </a:prstGeom>
        </p:spPr>
        <p:txBody>
          <a:bodyPr vert="horz" wrap="square" lIns="114300" tIns="57150" rIns="114300" bIns="57150" rtlCol="0" anchor="t" anchorCtr="0">
            <a:normAutofit/>
          </a:bodyPr>
          <a:lstStyle/>
          <a:p>
            <a:pPr marL="203200" lvl="0" indent="-203200">
              <a:lnSpc>
                <a:spcPct val="140000"/>
              </a:lnSpc>
              <a:spcBef>
                <a:spcPts val="450"/>
              </a:spcBef>
              <a:buFont typeface="Arial" panose="020B0604020202020204"/>
              <a:buChar char="•"/>
            </a:pPr>
            <a:r>
              <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鹿心肌肽小分子肽简介</a:t>
            </a:r>
            <a:endPar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450"/>
              </a:spcBef>
              <a:buFont typeface="Arial" panose="020B0604020202020204"/>
              <a:buChar char="•"/>
            </a:pPr>
            <a:r>
              <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rPr>
              <a:t>调节亚健康状态与提升健康水平</a:t>
            </a:r>
            <a:endPar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450"/>
              </a:spcBef>
              <a:buFont typeface="Arial" panose="020B0604020202020204"/>
              <a:buChar char="•"/>
            </a:pPr>
            <a:r>
              <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rPr>
              <a:t>缓解心肌缺血与保护心脏健康</a:t>
            </a:r>
            <a:endPar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450"/>
              </a:spcBef>
              <a:buFont typeface="Arial" panose="020B0604020202020204"/>
              <a:buChar char="•"/>
            </a:pPr>
            <a:r>
              <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rPr>
              <a:t>补充营养与维持生理功能</a:t>
            </a:r>
            <a:endPar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450"/>
              </a:spcBef>
              <a:buFont typeface="Arial" panose="020B0604020202020204"/>
              <a:buChar char="•"/>
            </a:pPr>
            <a:r>
              <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rPr>
              <a:t>优化心肌细胞结构与增强心脏功能</a:t>
            </a:r>
            <a:endPar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450"/>
              </a:spcBef>
              <a:buFont typeface="Arial" panose="020B0604020202020204"/>
              <a:buChar char="•"/>
            </a:pPr>
            <a:r>
              <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rPr>
              <a:t>保护与修复受损心肌及促进康复</a:t>
            </a:r>
            <a:endPar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marL="203200" lvl="0" indent="-203200">
              <a:lnSpc>
                <a:spcPct val="140000"/>
              </a:lnSpc>
              <a:spcBef>
                <a:spcPts val="450"/>
              </a:spcBef>
              <a:buFont typeface="Arial" panose="020B0604020202020204"/>
              <a:buChar char="•"/>
            </a:pPr>
            <a:r>
              <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rPr>
              <a:t>使用注意事项与综合健康管理</a:t>
            </a:r>
            <a:endParaRPr lang="en-US" sz="21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6" name="图片 5" descr="龙康壮LOGO"/>
          <p:cNvPicPr>
            <a:picLocks noChangeAspect="1"/>
          </p:cNvPicPr>
          <p:nvPr/>
        </p:nvPicPr>
        <p:blipFill>
          <a:blip r:embed="rId3"/>
          <a:stretch>
            <a:fillRect/>
          </a:stretch>
        </p:blipFill>
        <p:spPr>
          <a:xfrm>
            <a:off x="196215" y="219710"/>
            <a:ext cx="678180" cy="795655"/>
          </a:xfrm>
          <a:prstGeom prst="rect">
            <a:avLst/>
          </a:prstGeom>
        </p:spPr>
      </p:pic>
      <p:sp>
        <p:nvSpPr>
          <p:cNvPr id="7" name="文本框 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5012267" y="3720618"/>
            <a:ext cx="2167467" cy="2120348"/>
          </a:xfrm>
          <a:custGeom>
            <a:avLst/>
            <a:gdLst/>
            <a:ahLst/>
            <a:cxnLst/>
            <a:rect l="l" t="t" r="r" b="b"/>
            <a:pathLst>
              <a:path w="1905000" h="1905000">
                <a:moveTo>
                  <a:pt x="0" y="0"/>
                </a:moveTo>
                <a:lnTo>
                  <a:pt x="952500" y="1647825"/>
                </a:lnTo>
                <a:lnTo>
                  <a:pt x="1905000" y="0"/>
                </a:lnTo>
                <a:close/>
              </a:path>
            </a:pathLst>
          </a:custGeom>
          <a:solidFill>
            <a:schemeClr val="accent1">
              <a:lumMod val="50000"/>
              <a:alpha val="100000"/>
            </a:schemeClr>
          </a:solidFill>
        </p:spPr>
      </p:sp>
      <p:sp>
        <p:nvSpPr>
          <p:cNvPr id="3" name="AutoShape 3"/>
          <p:cNvSpPr/>
          <p:nvPr/>
        </p:nvSpPr>
        <p:spPr>
          <a:xfrm>
            <a:off x="6249697" y="3865013"/>
            <a:ext cx="2167467" cy="1826280"/>
          </a:xfrm>
          <a:prstGeom prst="triangle">
            <a:avLst/>
          </a:prstGeom>
          <a:solidFill>
            <a:schemeClr val="accent1">
              <a:alpha val="100000"/>
            </a:schemeClr>
          </a:solidFill>
        </p:spPr>
      </p:sp>
      <p:sp>
        <p:nvSpPr>
          <p:cNvPr id="4" name="AutoShape 4"/>
          <p:cNvSpPr/>
          <p:nvPr/>
        </p:nvSpPr>
        <p:spPr>
          <a:xfrm>
            <a:off x="3776918" y="3865013"/>
            <a:ext cx="2167467" cy="1826280"/>
          </a:xfrm>
          <a:prstGeom prst="triangle">
            <a:avLst/>
          </a:prstGeom>
          <a:solidFill>
            <a:schemeClr val="accent1">
              <a:alpha val="100000"/>
            </a:schemeClr>
          </a:solidFill>
        </p:spPr>
      </p:sp>
      <p:sp>
        <p:nvSpPr>
          <p:cNvPr id="5" name="AutoShape 5"/>
          <p:cNvSpPr/>
          <p:nvPr/>
        </p:nvSpPr>
        <p:spPr>
          <a:xfrm>
            <a:off x="5012267" y="1711093"/>
            <a:ext cx="2167467" cy="1826280"/>
          </a:xfrm>
          <a:prstGeom prst="triangle">
            <a:avLst/>
          </a:prstGeom>
          <a:solidFill>
            <a:schemeClr val="accent1">
              <a:alpha val="100000"/>
            </a:schemeClr>
          </a:solidFill>
        </p:spPr>
      </p:sp>
      <p:sp>
        <p:nvSpPr>
          <p:cNvPr id="6" name="Freeform 6"/>
          <p:cNvSpPr/>
          <p:nvPr/>
        </p:nvSpPr>
        <p:spPr>
          <a:xfrm>
            <a:off x="5743787" y="3022600"/>
            <a:ext cx="704427" cy="520192"/>
          </a:xfrm>
          <a:custGeom>
            <a:avLst/>
            <a:gdLst/>
            <a:ahLst/>
            <a:cxnLst/>
            <a:rect l="l" t="t" r="r" b="b"/>
            <a:pathLst>
              <a:path w="1905000" h="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p:spPr>
      </p:sp>
      <p:sp>
        <p:nvSpPr>
          <p:cNvPr id="7" name="Freeform 7"/>
          <p:cNvSpPr/>
          <p:nvPr/>
        </p:nvSpPr>
        <p:spPr>
          <a:xfrm rot="7259206">
            <a:off x="6589098" y="4674355"/>
            <a:ext cx="704427" cy="520192"/>
          </a:xfrm>
          <a:custGeom>
            <a:avLst/>
            <a:gdLst/>
            <a:ahLst/>
            <a:cxnLst/>
            <a:rect l="l" t="t" r="r" b="b"/>
            <a:pathLst>
              <a:path w="1905000" h="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p:spPr>
      </p:sp>
      <p:sp>
        <p:nvSpPr>
          <p:cNvPr id="8" name="Freeform 8"/>
          <p:cNvSpPr/>
          <p:nvPr/>
        </p:nvSpPr>
        <p:spPr>
          <a:xfrm rot="-7221168">
            <a:off x="4910864" y="4658432"/>
            <a:ext cx="704427" cy="520192"/>
          </a:xfrm>
          <a:custGeom>
            <a:avLst/>
            <a:gdLst/>
            <a:ahLst/>
            <a:cxnLst/>
            <a:rect l="l" t="t" r="r" b="b"/>
            <a:pathLst>
              <a:path w="1905000" h="1905000">
                <a:moveTo>
                  <a:pt x="952500" y="0"/>
                </a:moveTo>
                <a:lnTo>
                  <a:pt x="0" y="952500"/>
                </a:lnTo>
                <a:lnTo>
                  <a:pt x="476250" y="952500"/>
                </a:lnTo>
                <a:lnTo>
                  <a:pt x="476250" y="1905000"/>
                </a:lnTo>
                <a:lnTo>
                  <a:pt x="1428750" y="1905000"/>
                </a:lnTo>
                <a:lnTo>
                  <a:pt x="1428750" y="952500"/>
                </a:lnTo>
                <a:lnTo>
                  <a:pt x="1905000" y="952500"/>
                </a:lnTo>
                <a:lnTo>
                  <a:pt x="952500" y="0"/>
                </a:lnTo>
                <a:close/>
              </a:path>
            </a:pathLst>
          </a:custGeom>
          <a:solidFill>
            <a:schemeClr val="lt1">
              <a:alpha val="100000"/>
            </a:schemeClr>
          </a:solidFill>
        </p:spPr>
      </p:sp>
      <p:cxnSp>
        <p:nvCxnSpPr>
          <p:cNvPr id="9" name="Connector 9"/>
          <p:cNvCxnSpPr/>
          <p:nvPr/>
        </p:nvCxnSpPr>
        <p:spPr>
          <a:xfrm>
            <a:off x="6818377" y="3284051"/>
            <a:ext cx="4107349" cy="0"/>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0" name="AutoShape 10"/>
          <p:cNvSpPr/>
          <p:nvPr/>
        </p:nvSpPr>
        <p:spPr>
          <a:xfrm>
            <a:off x="10897278" y="3216317"/>
            <a:ext cx="151723" cy="151723"/>
          </a:xfrm>
          <a:prstGeom prst="ellipse">
            <a:avLst/>
          </a:prstGeom>
          <a:solidFill>
            <a:schemeClr val="accent1">
              <a:alpha val="100000"/>
            </a:schemeClr>
          </a:solidFill>
        </p:spPr>
      </p:sp>
      <p:sp>
        <p:nvSpPr>
          <p:cNvPr id="11" name="TextBox 11"/>
          <p:cNvSpPr txBox="1"/>
          <p:nvPr/>
        </p:nvSpPr>
        <p:spPr>
          <a:xfrm>
            <a:off x="6996324" y="1208023"/>
            <a:ext cx="3900955" cy="1121664"/>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超微结构受损影响心脏功能</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6996324" y="2047219"/>
            <a:ext cx="4052677" cy="120396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当心肌细胞超微结构受损时，会导致心脏收缩力下降，进而影响整体心脏功能。</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8129334" y="3502152"/>
            <a:ext cx="3483489" cy="1121664"/>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保护超微结构对维护心脏功能的重要性</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8141526" y="4429391"/>
            <a:ext cx="3483489" cy="120396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因此，保护心肌细胞超微结构的完整性，对于维护心脏正常功能具有重要意义。</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cxnSp>
        <p:nvCxnSpPr>
          <p:cNvPr id="15" name="Connector 15"/>
          <p:cNvCxnSpPr/>
          <p:nvPr/>
        </p:nvCxnSpPr>
        <p:spPr>
          <a:xfrm>
            <a:off x="7345623" y="5627624"/>
            <a:ext cx="4107349" cy="0"/>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6" name="AutoShape 16"/>
          <p:cNvSpPr/>
          <p:nvPr/>
        </p:nvSpPr>
        <p:spPr>
          <a:xfrm>
            <a:off x="11424524" y="5559891"/>
            <a:ext cx="151723" cy="151723"/>
          </a:xfrm>
          <a:prstGeom prst="ellipse">
            <a:avLst/>
          </a:prstGeom>
          <a:solidFill>
            <a:schemeClr val="accent1">
              <a:alpha val="100000"/>
            </a:schemeClr>
          </a:solidFill>
        </p:spPr>
      </p:sp>
      <p:cxnSp>
        <p:nvCxnSpPr>
          <p:cNvPr id="17" name="Connector 17"/>
          <p:cNvCxnSpPr/>
          <p:nvPr/>
        </p:nvCxnSpPr>
        <p:spPr>
          <a:xfrm>
            <a:off x="904945" y="4589949"/>
            <a:ext cx="3793067" cy="0"/>
          </a:xfrm>
          <a:prstGeom prst="line">
            <a:avLst/>
          </a:prstGeom>
          <a:ln w="9525">
            <a:solidFill>
              <a:schemeClr val="accent1"/>
            </a:solidFill>
            <a:prstDash val="solid"/>
            <a:headEnd type="none"/>
            <a:tailEnd type="none"/>
          </a:ln>
        </p:spPr>
        <p:style>
          <a:lnRef idx="0">
            <a:schemeClr val="accent1"/>
          </a:lnRef>
          <a:fillRef idx="1">
            <a:schemeClr val="accent1"/>
          </a:fillRef>
          <a:effectRef idx="0">
            <a:schemeClr val="accent1"/>
          </a:effectRef>
          <a:fontRef idx="minor">
            <a:schemeClr val="lt1"/>
          </a:fontRef>
        </p:style>
      </p:cxnSp>
      <p:sp>
        <p:nvSpPr>
          <p:cNvPr id="18" name="AutoShape 18"/>
          <p:cNvSpPr/>
          <p:nvPr/>
        </p:nvSpPr>
        <p:spPr>
          <a:xfrm>
            <a:off x="904945" y="4510024"/>
            <a:ext cx="151723" cy="151723"/>
          </a:xfrm>
          <a:prstGeom prst="ellipse">
            <a:avLst/>
          </a:prstGeom>
          <a:solidFill>
            <a:schemeClr val="accent1">
              <a:alpha val="100000"/>
            </a:schemeClr>
          </a:solidFill>
        </p:spPr>
      </p:sp>
      <p:sp>
        <p:nvSpPr>
          <p:cNvPr id="19" name="TextBox 19"/>
          <p:cNvSpPr txBox="1"/>
          <p:nvPr/>
        </p:nvSpPr>
        <p:spPr>
          <a:xfrm>
            <a:off x="869006" y="2296376"/>
            <a:ext cx="3483489" cy="1121664"/>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心肌细胞超微结构是心脏功能的基础</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869006" y="3223615"/>
            <a:ext cx="3483489" cy="1203960"/>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心肌细胞内部的超微结构，包括线粒体、肌原纤维等，对心脏功能起着至关重要的作用。</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1" name="Freeform 21"/>
          <p:cNvSpPr/>
          <p:nvPr/>
        </p:nvSpPr>
        <p:spPr>
          <a:xfrm>
            <a:off x="5786411" y="3999944"/>
            <a:ext cx="661803" cy="661803"/>
          </a:xfrm>
          <a:custGeom>
            <a:avLst/>
            <a:gdLst/>
            <a:ahLst/>
            <a:cxnLst/>
            <a:rect l="l" t="t" r="r" b="b"/>
            <a:pathLst>
              <a:path w="304800" h="304800">
                <a:moveTo>
                  <a:pt x="0" y="209550"/>
                </a:moveTo>
                <a:lnTo>
                  <a:pt x="152410" y="247650"/>
                </a:lnTo>
                <a:lnTo>
                  <a:pt x="304800" y="209550"/>
                </a:lnTo>
                <a:lnTo>
                  <a:pt x="304800" y="247650"/>
                </a:lnTo>
                <a:lnTo>
                  <a:pt x="152410" y="285750"/>
                </a:lnTo>
                <a:lnTo>
                  <a:pt x="0" y="247650"/>
                </a:lnTo>
                <a:close/>
                <a:moveTo>
                  <a:pt x="0" y="133350"/>
                </a:moveTo>
                <a:lnTo>
                  <a:pt x="152410" y="171450"/>
                </a:lnTo>
                <a:lnTo>
                  <a:pt x="304800" y="133350"/>
                </a:lnTo>
                <a:lnTo>
                  <a:pt x="304800" y="171450"/>
                </a:lnTo>
                <a:lnTo>
                  <a:pt x="152410" y="209550"/>
                </a:lnTo>
                <a:lnTo>
                  <a:pt x="0" y="171450"/>
                </a:lnTo>
                <a:close/>
                <a:moveTo>
                  <a:pt x="0" y="57150"/>
                </a:moveTo>
                <a:lnTo>
                  <a:pt x="152410" y="19050"/>
                </a:lnTo>
                <a:lnTo>
                  <a:pt x="304800" y="57150"/>
                </a:lnTo>
                <a:lnTo>
                  <a:pt x="304800" y="95250"/>
                </a:lnTo>
                <a:lnTo>
                  <a:pt x="152410" y="133350"/>
                </a:lnTo>
                <a:lnTo>
                  <a:pt x="0" y="95250"/>
                </a:lnTo>
                <a:close/>
              </a:path>
            </a:pathLst>
          </a:custGeom>
          <a:solidFill>
            <a:schemeClr val="accent1">
              <a:lumMod val="20000"/>
              <a:lumOff val="80000"/>
              <a:alpha val="100000"/>
            </a:schemeClr>
          </a:solidFill>
        </p:spPr>
      </p:sp>
      <p:grpSp>
        <p:nvGrpSpPr>
          <p:cNvPr id="22" name="Group 22"/>
          <p:cNvGrpSpPr/>
          <p:nvPr/>
        </p:nvGrpSpPr>
        <p:grpSpPr>
          <a:xfrm rot="0">
            <a:off x="912163" y="93878"/>
            <a:ext cx="10641129" cy="914400"/>
            <a:chOff x="454963" y="93878"/>
            <a:chExt cx="10641129" cy="914400"/>
          </a:xfrm>
        </p:grpSpPr>
        <p:sp>
          <p:nvSpPr>
            <p:cNvPr id="23" name="AutoShape 23"/>
            <p:cNvSpPr/>
            <p:nvPr/>
          </p:nvSpPr>
          <p:spPr>
            <a:xfrm>
              <a:off x="454963" y="331168"/>
              <a:ext cx="84147" cy="84147"/>
            </a:xfrm>
            <a:prstGeom prst="ellipse">
              <a:avLst/>
            </a:prstGeom>
            <a:solidFill>
              <a:schemeClr val="accent1">
                <a:alpha val="100000"/>
              </a:schemeClr>
            </a:solidFill>
          </p:spPr>
        </p:sp>
        <p:sp>
          <p:nvSpPr>
            <p:cNvPr id="24" name="AutoShape 24"/>
            <p:cNvSpPr/>
            <p:nvPr/>
          </p:nvSpPr>
          <p:spPr>
            <a:xfrm>
              <a:off x="575049" y="337743"/>
              <a:ext cx="78137" cy="78137"/>
            </a:xfrm>
            <a:prstGeom prst="ellipse">
              <a:avLst/>
            </a:prstGeom>
            <a:solidFill>
              <a:schemeClr val="accent1">
                <a:alpha val="80000"/>
              </a:schemeClr>
            </a:solidFill>
          </p:spPr>
        </p:sp>
        <p:sp>
          <p:nvSpPr>
            <p:cNvPr id="25" name="AutoShape 25"/>
            <p:cNvSpPr/>
            <p:nvPr/>
          </p:nvSpPr>
          <p:spPr>
            <a:xfrm>
              <a:off x="689125" y="339460"/>
              <a:ext cx="74704" cy="74704"/>
            </a:xfrm>
            <a:prstGeom prst="ellipse">
              <a:avLst/>
            </a:prstGeom>
            <a:solidFill>
              <a:schemeClr val="accent1">
                <a:alpha val="60000"/>
              </a:schemeClr>
            </a:solidFill>
          </p:spPr>
        </p:sp>
        <p:sp>
          <p:nvSpPr>
            <p:cNvPr id="26" name="AutoShape 26"/>
            <p:cNvSpPr/>
            <p:nvPr/>
          </p:nvSpPr>
          <p:spPr>
            <a:xfrm>
              <a:off x="799768" y="348430"/>
              <a:ext cx="69238" cy="69238"/>
            </a:xfrm>
            <a:prstGeom prst="ellipse">
              <a:avLst/>
            </a:prstGeom>
            <a:solidFill>
              <a:schemeClr val="accent1">
                <a:alpha val="40000"/>
              </a:schemeClr>
            </a:solidFill>
          </p:spPr>
        </p:sp>
        <p:sp>
          <p:nvSpPr>
            <p:cNvPr id="27" name="AutoShape 27"/>
            <p:cNvSpPr/>
            <p:nvPr/>
          </p:nvSpPr>
          <p:spPr>
            <a:xfrm>
              <a:off x="904945" y="344297"/>
              <a:ext cx="65594" cy="65594"/>
            </a:xfrm>
            <a:prstGeom prst="ellipse">
              <a:avLst/>
            </a:prstGeom>
            <a:solidFill>
              <a:schemeClr val="accent1">
                <a:alpha val="20000"/>
              </a:schemeClr>
            </a:solidFill>
          </p:spPr>
        </p:sp>
        <p:sp>
          <p:nvSpPr>
            <p:cNvPr id="28" name="AutoShape 28"/>
            <p:cNvSpPr/>
            <p:nvPr/>
          </p:nvSpPr>
          <p:spPr>
            <a:xfrm>
              <a:off x="454963" y="448942"/>
              <a:ext cx="84147" cy="84147"/>
            </a:xfrm>
            <a:prstGeom prst="ellipse">
              <a:avLst/>
            </a:prstGeom>
            <a:solidFill>
              <a:schemeClr val="accent1">
                <a:alpha val="100000"/>
              </a:schemeClr>
            </a:solidFill>
          </p:spPr>
        </p:sp>
        <p:sp>
          <p:nvSpPr>
            <p:cNvPr id="29" name="AutoShape 29"/>
            <p:cNvSpPr/>
            <p:nvPr/>
          </p:nvSpPr>
          <p:spPr>
            <a:xfrm>
              <a:off x="575049" y="455517"/>
              <a:ext cx="78137" cy="78137"/>
            </a:xfrm>
            <a:prstGeom prst="ellipse">
              <a:avLst/>
            </a:prstGeom>
            <a:solidFill>
              <a:schemeClr val="accent1">
                <a:alpha val="80000"/>
              </a:schemeClr>
            </a:solidFill>
          </p:spPr>
        </p:sp>
        <p:sp>
          <p:nvSpPr>
            <p:cNvPr id="30" name="AutoShape 30"/>
            <p:cNvSpPr/>
            <p:nvPr/>
          </p:nvSpPr>
          <p:spPr>
            <a:xfrm>
              <a:off x="689125" y="457233"/>
              <a:ext cx="74704" cy="74704"/>
            </a:xfrm>
            <a:prstGeom prst="ellipse">
              <a:avLst/>
            </a:prstGeom>
            <a:solidFill>
              <a:schemeClr val="accent1">
                <a:alpha val="60000"/>
              </a:schemeClr>
            </a:solidFill>
          </p:spPr>
        </p:sp>
        <p:sp>
          <p:nvSpPr>
            <p:cNvPr id="31" name="AutoShape 31"/>
            <p:cNvSpPr/>
            <p:nvPr/>
          </p:nvSpPr>
          <p:spPr>
            <a:xfrm>
              <a:off x="799768" y="466203"/>
              <a:ext cx="69238" cy="69238"/>
            </a:xfrm>
            <a:prstGeom prst="ellipse">
              <a:avLst/>
            </a:prstGeom>
            <a:solidFill>
              <a:schemeClr val="accent1">
                <a:alpha val="40000"/>
              </a:schemeClr>
            </a:solidFill>
          </p:spPr>
        </p:sp>
        <p:sp>
          <p:nvSpPr>
            <p:cNvPr id="32" name="AutoShape 32"/>
            <p:cNvSpPr/>
            <p:nvPr/>
          </p:nvSpPr>
          <p:spPr>
            <a:xfrm>
              <a:off x="904945" y="462070"/>
              <a:ext cx="65594" cy="65594"/>
            </a:xfrm>
            <a:prstGeom prst="ellipse">
              <a:avLst/>
            </a:prstGeom>
            <a:solidFill>
              <a:schemeClr val="accent1">
                <a:alpha val="20000"/>
              </a:schemeClr>
            </a:solidFill>
          </p:spPr>
        </p:sp>
        <p:sp>
          <p:nvSpPr>
            <p:cNvPr id="33" name="AutoShape 33"/>
            <p:cNvSpPr/>
            <p:nvPr/>
          </p:nvSpPr>
          <p:spPr>
            <a:xfrm>
              <a:off x="454963" y="566715"/>
              <a:ext cx="84147" cy="84147"/>
            </a:xfrm>
            <a:prstGeom prst="ellipse">
              <a:avLst/>
            </a:prstGeom>
            <a:solidFill>
              <a:schemeClr val="accent1">
                <a:alpha val="100000"/>
              </a:schemeClr>
            </a:solidFill>
          </p:spPr>
        </p:sp>
        <p:sp>
          <p:nvSpPr>
            <p:cNvPr id="34" name="AutoShape 34"/>
            <p:cNvSpPr/>
            <p:nvPr/>
          </p:nvSpPr>
          <p:spPr>
            <a:xfrm>
              <a:off x="575049" y="573291"/>
              <a:ext cx="78137" cy="78137"/>
            </a:xfrm>
            <a:prstGeom prst="ellipse">
              <a:avLst/>
            </a:prstGeom>
            <a:solidFill>
              <a:schemeClr val="accent1">
                <a:alpha val="80000"/>
              </a:schemeClr>
            </a:solidFill>
          </p:spPr>
        </p:sp>
        <p:sp>
          <p:nvSpPr>
            <p:cNvPr id="35" name="AutoShape 35"/>
            <p:cNvSpPr/>
            <p:nvPr/>
          </p:nvSpPr>
          <p:spPr>
            <a:xfrm>
              <a:off x="689125" y="575007"/>
              <a:ext cx="74704" cy="74704"/>
            </a:xfrm>
            <a:prstGeom prst="ellipse">
              <a:avLst/>
            </a:prstGeom>
            <a:solidFill>
              <a:schemeClr val="accent1">
                <a:alpha val="60000"/>
              </a:schemeClr>
            </a:solidFill>
          </p:spPr>
        </p:sp>
        <p:sp>
          <p:nvSpPr>
            <p:cNvPr id="36" name="AutoShape 36"/>
            <p:cNvSpPr/>
            <p:nvPr/>
          </p:nvSpPr>
          <p:spPr>
            <a:xfrm>
              <a:off x="799768" y="583977"/>
              <a:ext cx="69238" cy="69238"/>
            </a:xfrm>
            <a:prstGeom prst="ellipse">
              <a:avLst/>
            </a:prstGeom>
            <a:solidFill>
              <a:schemeClr val="accent1">
                <a:alpha val="40000"/>
              </a:schemeClr>
            </a:solidFill>
          </p:spPr>
        </p:sp>
        <p:sp>
          <p:nvSpPr>
            <p:cNvPr id="37" name="AutoShape 37"/>
            <p:cNvSpPr/>
            <p:nvPr/>
          </p:nvSpPr>
          <p:spPr>
            <a:xfrm>
              <a:off x="904945" y="579844"/>
              <a:ext cx="65594" cy="65594"/>
            </a:xfrm>
            <a:prstGeom prst="ellipse">
              <a:avLst/>
            </a:prstGeom>
            <a:solidFill>
              <a:schemeClr val="accent1">
                <a:alpha val="20000"/>
              </a:schemeClr>
            </a:solidFill>
          </p:spPr>
        </p:sp>
        <p:sp>
          <p:nvSpPr>
            <p:cNvPr id="38" name="AutoShape 38"/>
            <p:cNvSpPr/>
            <p:nvPr/>
          </p:nvSpPr>
          <p:spPr>
            <a:xfrm>
              <a:off x="454963" y="684489"/>
              <a:ext cx="84147" cy="84147"/>
            </a:xfrm>
            <a:prstGeom prst="ellipse">
              <a:avLst/>
            </a:prstGeom>
            <a:solidFill>
              <a:schemeClr val="accent1">
                <a:alpha val="100000"/>
              </a:schemeClr>
            </a:solidFill>
          </p:spPr>
        </p:sp>
        <p:sp>
          <p:nvSpPr>
            <p:cNvPr id="39" name="AutoShape 39"/>
            <p:cNvSpPr/>
            <p:nvPr/>
          </p:nvSpPr>
          <p:spPr>
            <a:xfrm>
              <a:off x="575049" y="691064"/>
              <a:ext cx="78137" cy="78137"/>
            </a:xfrm>
            <a:prstGeom prst="ellipse">
              <a:avLst/>
            </a:prstGeom>
            <a:solidFill>
              <a:schemeClr val="accent1">
                <a:alpha val="80000"/>
              </a:schemeClr>
            </a:solidFill>
          </p:spPr>
        </p:sp>
        <p:sp>
          <p:nvSpPr>
            <p:cNvPr id="40" name="AutoShape 40"/>
            <p:cNvSpPr/>
            <p:nvPr/>
          </p:nvSpPr>
          <p:spPr>
            <a:xfrm>
              <a:off x="689125" y="692781"/>
              <a:ext cx="74704" cy="74704"/>
            </a:xfrm>
            <a:prstGeom prst="ellipse">
              <a:avLst/>
            </a:prstGeom>
            <a:solidFill>
              <a:schemeClr val="accent1">
                <a:alpha val="60000"/>
              </a:schemeClr>
            </a:solidFill>
          </p:spPr>
        </p:sp>
        <p:sp>
          <p:nvSpPr>
            <p:cNvPr id="41" name="AutoShape 41"/>
            <p:cNvSpPr/>
            <p:nvPr/>
          </p:nvSpPr>
          <p:spPr>
            <a:xfrm>
              <a:off x="799768" y="701751"/>
              <a:ext cx="69238" cy="69238"/>
            </a:xfrm>
            <a:prstGeom prst="ellipse">
              <a:avLst/>
            </a:prstGeom>
            <a:solidFill>
              <a:schemeClr val="accent1">
                <a:alpha val="40000"/>
              </a:schemeClr>
            </a:solidFill>
          </p:spPr>
        </p:sp>
        <p:sp>
          <p:nvSpPr>
            <p:cNvPr id="42" name="AutoShape 42"/>
            <p:cNvSpPr/>
            <p:nvPr/>
          </p:nvSpPr>
          <p:spPr>
            <a:xfrm>
              <a:off x="904945" y="697618"/>
              <a:ext cx="65594" cy="65594"/>
            </a:xfrm>
            <a:prstGeom prst="ellipse">
              <a:avLst/>
            </a:prstGeom>
            <a:solidFill>
              <a:schemeClr val="accent1">
                <a:alpha val="20000"/>
              </a:schemeClr>
            </a:solidFill>
          </p:spPr>
        </p:sp>
        <p:sp>
          <p:nvSpPr>
            <p:cNvPr id="43" name="TextBox 43"/>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心肌超微结构对心脏功能的影响</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4" name="图片 43" descr="龙康壮LOGO"/>
          <p:cNvPicPr>
            <a:picLocks noChangeAspect="1"/>
          </p:cNvPicPr>
          <p:nvPr/>
        </p:nvPicPr>
        <p:blipFill>
          <a:blip r:embed="rId2"/>
          <a:stretch>
            <a:fillRect/>
          </a:stretch>
        </p:blipFill>
        <p:spPr>
          <a:xfrm>
            <a:off x="196215" y="219710"/>
            <a:ext cx="678180" cy="795655"/>
          </a:xfrm>
          <a:prstGeom prst="rect">
            <a:avLst/>
          </a:prstGeom>
        </p:spPr>
      </p:pic>
      <p:sp>
        <p:nvSpPr>
          <p:cNvPr id="45" name="文本框 44"/>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0">
            <a:off x="6477400" y="2610745"/>
            <a:ext cx="1568482" cy="1639538"/>
            <a:chOff x="6477400" y="2610745"/>
            <a:chExt cx="1568482" cy="1639538"/>
          </a:xfrm>
        </p:grpSpPr>
        <p:sp>
          <p:nvSpPr>
            <p:cNvPr id="3" name="Freeform 3"/>
            <p:cNvSpPr/>
            <p:nvPr/>
          </p:nvSpPr>
          <p:spPr>
            <a:xfrm rot="15417784">
              <a:off x="6477400" y="2610745"/>
              <a:ext cx="1568482" cy="1639538"/>
            </a:xfrm>
            <a:custGeom>
              <a:avLst/>
              <a:gdLst/>
              <a:ahLst/>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solidFill>
              <a:schemeClr val="accent2">
                <a:alpha val="100000"/>
              </a:schemeClr>
            </a:solidFill>
          </p:spPr>
        </p:sp>
        <p:sp>
          <p:nvSpPr>
            <p:cNvPr id="4" name="AutoShape 4"/>
            <p:cNvSpPr/>
            <p:nvPr/>
          </p:nvSpPr>
          <p:spPr>
            <a:xfrm rot="20817784">
              <a:off x="7071664" y="3240538"/>
              <a:ext cx="380048" cy="380048"/>
            </a:xfrm>
            <a:prstGeom prst="ellipse">
              <a:avLst/>
            </a:prstGeom>
            <a:solidFill>
              <a:schemeClr val="accent2">
                <a:alpha val="100000"/>
              </a:schemeClr>
            </a:solidFill>
          </p:spPr>
        </p:sp>
      </p:grpSp>
      <p:grpSp>
        <p:nvGrpSpPr>
          <p:cNvPr id="5" name="Group 5"/>
          <p:cNvGrpSpPr/>
          <p:nvPr/>
        </p:nvGrpSpPr>
        <p:grpSpPr>
          <a:xfrm rot="0">
            <a:off x="8078838" y="2037055"/>
            <a:ext cx="3224117" cy="3370231"/>
            <a:chOff x="8078838" y="2037055"/>
            <a:chExt cx="3224117" cy="3370231"/>
          </a:xfrm>
        </p:grpSpPr>
        <p:sp>
          <p:nvSpPr>
            <p:cNvPr id="6" name="Freeform 6"/>
            <p:cNvSpPr/>
            <p:nvPr/>
          </p:nvSpPr>
          <p:spPr>
            <a:xfrm rot="16200000">
              <a:off x="8078838" y="2037055"/>
              <a:ext cx="3224117" cy="3370231"/>
            </a:xfrm>
            <a:custGeom>
              <a:avLst/>
              <a:gdLst/>
              <a:ahLst/>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solidFill>
              <a:schemeClr val="accent1">
                <a:alpha val="100000"/>
              </a:schemeClr>
            </a:solidFill>
          </p:spPr>
        </p:sp>
        <p:sp>
          <p:nvSpPr>
            <p:cNvPr id="7" name="AutoShape 7"/>
            <p:cNvSpPr/>
            <p:nvPr/>
          </p:nvSpPr>
          <p:spPr>
            <a:xfrm rot="20817784">
              <a:off x="9350711" y="3363792"/>
              <a:ext cx="680371" cy="680371"/>
            </a:xfrm>
            <a:prstGeom prst="ellipse">
              <a:avLst/>
            </a:prstGeom>
            <a:solidFill>
              <a:schemeClr val="accent1">
                <a:alpha val="100000"/>
              </a:schemeClr>
            </a:solidFill>
          </p:spPr>
        </p:sp>
      </p:grpSp>
      <p:grpSp>
        <p:nvGrpSpPr>
          <p:cNvPr id="8" name="Group 8"/>
          <p:cNvGrpSpPr/>
          <p:nvPr/>
        </p:nvGrpSpPr>
        <p:grpSpPr>
          <a:xfrm rot="0">
            <a:off x="7259021" y="4383062"/>
            <a:ext cx="977456" cy="1021747"/>
            <a:chOff x="7259021" y="4383062"/>
            <a:chExt cx="977456" cy="1021747"/>
          </a:xfrm>
        </p:grpSpPr>
        <p:sp>
          <p:nvSpPr>
            <p:cNvPr id="9" name="Freeform 9"/>
            <p:cNvSpPr/>
            <p:nvPr/>
          </p:nvSpPr>
          <p:spPr>
            <a:xfrm rot="16200000">
              <a:off x="7259021" y="4383062"/>
              <a:ext cx="977456" cy="1021747"/>
            </a:xfrm>
            <a:custGeom>
              <a:avLst/>
              <a:gdLst/>
              <a:ahLst/>
              <a:cxnLst/>
              <a:rect l="l" t="t" r="r" b="b"/>
              <a:pathLst>
                <a:path w="3790824" h="3962533">
                  <a:moveTo>
                    <a:pt x="2850411" y="1980294"/>
                  </a:moveTo>
                  <a:cubicBezTo>
                    <a:pt x="2850411" y="1463429"/>
                    <a:pt x="2431409" y="1044427"/>
                    <a:pt x="1914544" y="1044427"/>
                  </a:cubicBezTo>
                  <a:cubicBezTo>
                    <a:pt x="1397679" y="1044427"/>
                    <a:pt x="978677" y="1463429"/>
                    <a:pt x="978677" y="1980294"/>
                  </a:cubicBezTo>
                  <a:cubicBezTo>
                    <a:pt x="978677" y="2497159"/>
                    <a:pt x="1397679" y="2916161"/>
                    <a:pt x="1914544" y="2916161"/>
                  </a:cubicBezTo>
                  <a:cubicBezTo>
                    <a:pt x="2431409" y="2916161"/>
                    <a:pt x="2850411" y="2497159"/>
                    <a:pt x="2850411" y="1980294"/>
                  </a:cubicBezTo>
                  <a:close/>
                  <a:moveTo>
                    <a:pt x="3790824" y="1792726"/>
                  </a:moveTo>
                  <a:lnTo>
                    <a:pt x="3790824" y="2083454"/>
                  </a:lnTo>
                  <a:cubicBezTo>
                    <a:pt x="3790824" y="2158559"/>
                    <a:pt x="3729939" y="2219444"/>
                    <a:pt x="3654834" y="2219444"/>
                  </a:cubicBezTo>
                  <a:lnTo>
                    <a:pt x="3255083" y="2219444"/>
                  </a:lnTo>
                  <a:lnTo>
                    <a:pt x="3249665" y="2254949"/>
                  </a:lnTo>
                  <a:cubicBezTo>
                    <a:pt x="3204280" y="2476737"/>
                    <a:pt x="3105019" y="2678901"/>
                    <a:pt x="2966153" y="2847168"/>
                  </a:cubicBezTo>
                  <a:lnTo>
                    <a:pt x="2938885" y="2877170"/>
                  </a:lnTo>
                  <a:lnTo>
                    <a:pt x="3224970" y="3266562"/>
                  </a:lnTo>
                  <a:cubicBezTo>
                    <a:pt x="3247204" y="3296825"/>
                    <a:pt x="3255067" y="3333235"/>
                    <a:pt x="3249805" y="3367637"/>
                  </a:cubicBezTo>
                  <a:cubicBezTo>
                    <a:pt x="3244544" y="3402040"/>
                    <a:pt x="3226158" y="3434436"/>
                    <a:pt x="3195895" y="3456670"/>
                  </a:cubicBezTo>
                  <a:lnTo>
                    <a:pt x="2961603" y="3628803"/>
                  </a:lnTo>
                  <a:cubicBezTo>
                    <a:pt x="2901078" y="3673271"/>
                    <a:pt x="2815963" y="3660254"/>
                    <a:pt x="2771495" y="3599728"/>
                  </a:cubicBezTo>
                  <a:lnTo>
                    <a:pt x="2488779" y="3214923"/>
                  </a:lnTo>
                  <a:lnTo>
                    <a:pt x="2445010" y="3236007"/>
                  </a:lnTo>
                  <a:cubicBezTo>
                    <a:pt x="2322727" y="3287728"/>
                    <a:pt x="2191324" y="3322109"/>
                    <a:pt x="2053883" y="3336067"/>
                  </a:cubicBezTo>
                  <a:lnTo>
                    <a:pt x="2037562" y="3336891"/>
                  </a:lnTo>
                  <a:lnTo>
                    <a:pt x="2037562" y="3826543"/>
                  </a:lnTo>
                  <a:cubicBezTo>
                    <a:pt x="2037562" y="3901648"/>
                    <a:pt x="1976677" y="3962533"/>
                    <a:pt x="1901572" y="3962533"/>
                  </a:cubicBezTo>
                  <a:lnTo>
                    <a:pt x="1610844" y="3962533"/>
                  </a:lnTo>
                  <a:cubicBezTo>
                    <a:pt x="1535739" y="3962533"/>
                    <a:pt x="1474854" y="3901648"/>
                    <a:pt x="1474854" y="3826543"/>
                  </a:cubicBezTo>
                  <a:lnTo>
                    <a:pt x="1474854" y="3269232"/>
                  </a:lnTo>
                  <a:lnTo>
                    <a:pt x="1384078" y="3236007"/>
                  </a:lnTo>
                  <a:cubicBezTo>
                    <a:pt x="1261794" y="3184286"/>
                    <a:pt x="1148631" y="3115224"/>
                    <a:pt x="1047671" y="3031904"/>
                  </a:cubicBezTo>
                  <a:lnTo>
                    <a:pt x="997214" y="2986046"/>
                  </a:lnTo>
                  <a:lnTo>
                    <a:pt x="710082" y="3250899"/>
                  </a:lnTo>
                  <a:cubicBezTo>
                    <a:pt x="654876" y="3301821"/>
                    <a:pt x="568842" y="3298349"/>
                    <a:pt x="517920" y="3243143"/>
                  </a:cubicBezTo>
                  <a:lnTo>
                    <a:pt x="320802" y="3029444"/>
                  </a:lnTo>
                  <a:cubicBezTo>
                    <a:pt x="269879" y="2974238"/>
                    <a:pt x="273352" y="2888204"/>
                    <a:pt x="328558" y="2837282"/>
                  </a:cubicBezTo>
                  <a:lnTo>
                    <a:pt x="666127" y="2525905"/>
                  </a:lnTo>
                  <a:lnTo>
                    <a:pt x="658832" y="2510762"/>
                  </a:lnTo>
                  <a:cubicBezTo>
                    <a:pt x="624351" y="2429240"/>
                    <a:pt x="597577" y="2343664"/>
                    <a:pt x="579423" y="2254949"/>
                  </a:cubicBezTo>
                  <a:lnTo>
                    <a:pt x="574005" y="2219445"/>
                  </a:lnTo>
                  <a:lnTo>
                    <a:pt x="135990" y="2219445"/>
                  </a:lnTo>
                  <a:cubicBezTo>
                    <a:pt x="60885" y="2219445"/>
                    <a:pt x="0" y="2158560"/>
                    <a:pt x="0" y="2083455"/>
                  </a:cubicBezTo>
                  <a:lnTo>
                    <a:pt x="0" y="1792727"/>
                  </a:lnTo>
                  <a:cubicBezTo>
                    <a:pt x="0" y="1717622"/>
                    <a:pt x="60885" y="1656737"/>
                    <a:pt x="135990" y="1656737"/>
                  </a:cubicBezTo>
                  <a:lnTo>
                    <a:pt x="591998" y="1656737"/>
                  </a:lnTo>
                  <a:lnTo>
                    <a:pt x="613005" y="1575038"/>
                  </a:lnTo>
                  <a:cubicBezTo>
                    <a:pt x="652823" y="1447017"/>
                    <a:pt x="711010" y="1327089"/>
                    <a:pt x="784482" y="1218336"/>
                  </a:cubicBezTo>
                  <a:lnTo>
                    <a:pt x="848257" y="1133051"/>
                  </a:lnTo>
                  <a:lnTo>
                    <a:pt x="538492" y="735456"/>
                  </a:lnTo>
                  <a:cubicBezTo>
                    <a:pt x="492333" y="676210"/>
                    <a:pt x="502943" y="590761"/>
                    <a:pt x="562189" y="544603"/>
                  </a:cubicBezTo>
                  <a:lnTo>
                    <a:pt x="791529" y="365924"/>
                  </a:lnTo>
                  <a:cubicBezTo>
                    <a:pt x="850776" y="319765"/>
                    <a:pt x="936224" y="330375"/>
                    <a:pt x="982383" y="389621"/>
                  </a:cubicBezTo>
                  <a:lnTo>
                    <a:pt x="1281754" y="773875"/>
                  </a:lnTo>
                  <a:lnTo>
                    <a:pt x="1384078" y="724584"/>
                  </a:lnTo>
                  <a:lnTo>
                    <a:pt x="1474853" y="691359"/>
                  </a:lnTo>
                  <a:lnTo>
                    <a:pt x="1474853" y="135990"/>
                  </a:lnTo>
                  <a:cubicBezTo>
                    <a:pt x="1474853" y="60885"/>
                    <a:pt x="1535738" y="0"/>
                    <a:pt x="1610843" y="0"/>
                  </a:cubicBezTo>
                  <a:lnTo>
                    <a:pt x="1901571" y="0"/>
                  </a:lnTo>
                  <a:cubicBezTo>
                    <a:pt x="1976676" y="0"/>
                    <a:pt x="2037561" y="60885"/>
                    <a:pt x="2037561" y="135990"/>
                  </a:cubicBezTo>
                  <a:lnTo>
                    <a:pt x="2037561" y="623699"/>
                  </a:lnTo>
                  <a:lnTo>
                    <a:pt x="2053883" y="624523"/>
                  </a:lnTo>
                  <a:cubicBezTo>
                    <a:pt x="2191324" y="638481"/>
                    <a:pt x="2322727" y="672862"/>
                    <a:pt x="2445010" y="724584"/>
                  </a:cubicBezTo>
                  <a:lnTo>
                    <a:pt x="2559802" y="779881"/>
                  </a:lnTo>
                  <a:lnTo>
                    <a:pt x="2876923" y="455906"/>
                  </a:lnTo>
                  <a:cubicBezTo>
                    <a:pt x="2929460" y="402234"/>
                    <a:pt x="3015559" y="401314"/>
                    <a:pt x="3069231" y="453850"/>
                  </a:cubicBezTo>
                  <a:lnTo>
                    <a:pt x="3276993" y="657217"/>
                  </a:lnTo>
                  <a:cubicBezTo>
                    <a:pt x="3303829" y="683485"/>
                    <a:pt x="3317477" y="718144"/>
                    <a:pt x="3317849" y="752945"/>
                  </a:cubicBezTo>
                  <a:cubicBezTo>
                    <a:pt x="3318221" y="787746"/>
                    <a:pt x="3305317" y="822689"/>
                    <a:pt x="3279048" y="849525"/>
                  </a:cubicBezTo>
                  <a:lnTo>
                    <a:pt x="2989791" y="1145034"/>
                  </a:lnTo>
                  <a:lnTo>
                    <a:pt x="3044606" y="1218336"/>
                  </a:lnTo>
                  <a:cubicBezTo>
                    <a:pt x="3118078" y="1327089"/>
                    <a:pt x="3176264" y="1447017"/>
                    <a:pt x="3216083" y="1575038"/>
                  </a:cubicBezTo>
                  <a:lnTo>
                    <a:pt x="3237090" y="1656736"/>
                  </a:lnTo>
                  <a:lnTo>
                    <a:pt x="3654834" y="1656736"/>
                  </a:lnTo>
                  <a:cubicBezTo>
                    <a:pt x="3729939" y="1656736"/>
                    <a:pt x="3790824" y="1717621"/>
                    <a:pt x="3790824" y="1792726"/>
                  </a:cubicBezTo>
                  <a:close/>
                </a:path>
              </a:pathLst>
            </a:custGeom>
            <a:solidFill>
              <a:schemeClr val="accent3">
                <a:alpha val="100000"/>
              </a:schemeClr>
            </a:solidFill>
          </p:spPr>
        </p:sp>
        <p:sp>
          <p:nvSpPr>
            <p:cNvPr id="10" name="AutoShape 10"/>
            <p:cNvSpPr/>
            <p:nvPr/>
          </p:nvSpPr>
          <p:spPr>
            <a:xfrm>
              <a:off x="7629353" y="4775492"/>
              <a:ext cx="236887" cy="236887"/>
            </a:xfrm>
            <a:prstGeom prst="ellipse">
              <a:avLst/>
            </a:prstGeom>
            <a:solidFill>
              <a:schemeClr val="accent3">
                <a:alpha val="100000"/>
              </a:schemeClr>
            </a:solidFill>
          </p:spPr>
        </p:sp>
      </p:grpSp>
      <p:sp>
        <p:nvSpPr>
          <p:cNvPr id="11" name="AutoShape 11"/>
          <p:cNvSpPr/>
          <p:nvPr/>
        </p:nvSpPr>
        <p:spPr>
          <a:xfrm>
            <a:off x="870036" y="2413316"/>
            <a:ext cx="584258" cy="584258"/>
          </a:xfrm>
          <a:prstGeom prst="ellipse">
            <a:avLst/>
          </a:prstGeom>
          <a:noFill/>
          <a:ln w="19050">
            <a:solidFill>
              <a:schemeClr val="accent1">
                <a:alpha val="100000"/>
              </a:schemeClr>
            </a:solidFill>
            <a:prstDash val="solid"/>
          </a:ln>
        </p:spPr>
      </p:sp>
      <p:sp>
        <p:nvSpPr>
          <p:cNvPr id="12" name="AutoShape 12"/>
          <p:cNvSpPr/>
          <p:nvPr/>
        </p:nvSpPr>
        <p:spPr>
          <a:xfrm>
            <a:off x="965342" y="2512808"/>
            <a:ext cx="395855" cy="368935"/>
          </a:xfrm>
          <a:prstGeom prst="rect">
            <a:avLst/>
          </a:prstGeom>
          <a:noFill/>
        </p:spPr>
        <p:txBody>
          <a:bodyPr vert="horz" wrap="square" lIns="0" tIns="0" rIns="0" bIns="0" rtlCol="0" anchor="t" anchorCtr="0">
            <a:noAutofit/>
          </a:bodyPr>
          <a:lstStyle/>
          <a:p>
            <a:pPr algn="ctr">
              <a:lnSpc>
                <a:spcPct val="120000"/>
              </a:lnSpc>
              <a:defRPr/>
            </a:pPr>
            <a:r>
              <a:rPr lang="en-US" sz="2000" b="1">
                <a:solidFill>
                  <a:schemeClr val="accent1">
                    <a:alpha val="100000"/>
                  </a:schemeClr>
                </a:solidFill>
                <a:latin typeface="微软雅黑" panose="020B0503020204020204" charset="-122"/>
                <a:ea typeface="微软雅黑" panose="020B0503020204020204" charset="-122"/>
                <a:cs typeface="微软雅黑" panose="020B0503020204020204" charset="-122"/>
              </a:rPr>
              <a:t>01</a:t>
            </a:r>
            <a:endParaRPr lang="en-US" sz="1100"/>
          </a:p>
        </p:txBody>
      </p:sp>
      <p:sp>
        <p:nvSpPr>
          <p:cNvPr id="13" name="TextBox 13"/>
          <p:cNvSpPr txBox="1"/>
          <p:nvPr/>
        </p:nvSpPr>
        <p:spPr>
          <a:xfrm>
            <a:off x="1641736" y="2429872"/>
            <a:ext cx="4120112" cy="786566"/>
          </a:xfrm>
          <a:prstGeom prst="rect">
            <a:avLst/>
          </a:prstGeom>
        </p:spPr>
        <p:txBody>
          <a:bodyPr vert="horz" wrap="square" lIns="95250" tIns="95250" rIns="47625" bIns="95250" rtlCol="0" anchor="t" anchorCtr="0">
            <a:noAutofit/>
          </a:bodyPr>
          <a:lstStyle/>
          <a:p>
            <a:pPr>
              <a:lnSpc>
                <a:spcPct val="150000"/>
              </a:lnSpc>
              <a:spcBef>
                <a:spcPct val="0"/>
              </a:spcBef>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鹿心肌肽是一种小分子肽，具有优异的生物活性和低毒性，能够直接作用于心肌细胞。</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641736" y="2158409"/>
            <a:ext cx="3781425" cy="476250"/>
          </a:xfrm>
          <a:prstGeom prst="rect">
            <a:avLst/>
          </a:prstGeom>
        </p:spPr>
        <p:txBody>
          <a:bodyPr vert="horz" wrap="square" lIns="95250" tIns="95250" rIns="47625" bIns="95250" rtlCol="0" anchor="t" anchorCtr="0">
            <a:spAutoFit/>
          </a:bodyPr>
          <a:lstStyle/>
          <a:p>
            <a:pPr>
              <a:lnSpc>
                <a:spcPct val="80000"/>
              </a:lnSpc>
              <a:spcBef>
                <a:spcPts val="375"/>
              </a:spcBef>
            </a:pPr>
            <a:r>
              <a:rPr lang="en-US" sz="157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鹿心肌肽的生物学特性</a:t>
            </a:r>
            <a:endParaRPr lang="en-US" sz="157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AutoShape 15"/>
          <p:cNvSpPr/>
          <p:nvPr/>
        </p:nvSpPr>
        <p:spPr>
          <a:xfrm>
            <a:off x="870036" y="3552810"/>
            <a:ext cx="584258" cy="584258"/>
          </a:xfrm>
          <a:prstGeom prst="ellipse">
            <a:avLst/>
          </a:prstGeom>
          <a:noFill/>
          <a:ln w="19050">
            <a:solidFill>
              <a:schemeClr val="accent2">
                <a:alpha val="100000"/>
              </a:schemeClr>
            </a:solidFill>
            <a:prstDash val="solid"/>
          </a:ln>
        </p:spPr>
      </p:sp>
      <p:sp>
        <p:nvSpPr>
          <p:cNvPr id="16" name="AutoShape 16"/>
          <p:cNvSpPr/>
          <p:nvPr/>
        </p:nvSpPr>
        <p:spPr>
          <a:xfrm>
            <a:off x="946292" y="3654420"/>
            <a:ext cx="453011" cy="368935"/>
          </a:xfrm>
          <a:prstGeom prst="rect">
            <a:avLst/>
          </a:prstGeom>
          <a:noFill/>
        </p:spPr>
        <p:txBody>
          <a:bodyPr vert="horz" wrap="square" lIns="0" tIns="0" rIns="0" bIns="0" rtlCol="0" anchor="t" anchorCtr="0">
            <a:noAutofit/>
          </a:bodyPr>
          <a:lstStyle/>
          <a:p>
            <a:pPr algn="ctr">
              <a:lnSpc>
                <a:spcPct val="120000"/>
              </a:lnSpc>
              <a:defRPr/>
            </a:pPr>
            <a:r>
              <a:rPr lang="en-US" sz="2000" b="1">
                <a:solidFill>
                  <a:schemeClr val="accent2">
                    <a:alpha val="100000"/>
                  </a:schemeClr>
                </a:solidFill>
                <a:latin typeface="微软雅黑" panose="020B0503020204020204" charset="-122"/>
                <a:ea typeface="微软雅黑" panose="020B0503020204020204" charset="-122"/>
                <a:cs typeface="微软雅黑" panose="020B0503020204020204" charset="-122"/>
              </a:rPr>
              <a:t>02</a:t>
            </a:r>
            <a:endParaRPr lang="en-US" sz="1100"/>
          </a:p>
        </p:txBody>
      </p:sp>
      <p:sp>
        <p:nvSpPr>
          <p:cNvPr id="17" name="TextBox 17"/>
          <p:cNvSpPr txBox="1"/>
          <p:nvPr/>
        </p:nvSpPr>
        <p:spPr>
          <a:xfrm>
            <a:off x="1641736" y="3615528"/>
            <a:ext cx="4114800" cy="799744"/>
          </a:xfrm>
          <a:prstGeom prst="rect">
            <a:avLst/>
          </a:prstGeom>
        </p:spPr>
        <p:txBody>
          <a:bodyPr vert="horz" wrap="square" lIns="95250" tIns="95250" rIns="47625" bIns="95250" rtlCol="0" anchor="t" anchorCtr="0">
            <a:noAutofit/>
          </a:bodyPr>
          <a:lstStyle/>
          <a:p>
            <a:pPr>
              <a:lnSpc>
                <a:spcPct val="150000"/>
              </a:lnSpc>
              <a:spcBef>
                <a:spcPct val="0"/>
              </a:spcBef>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鹿心肌肽通过调节心肌细胞内环境稳态，保护线粒体、肌原纤维等超微结构免受损伤。</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1641736" y="3344066"/>
            <a:ext cx="3781425" cy="476250"/>
          </a:xfrm>
          <a:prstGeom prst="rect">
            <a:avLst/>
          </a:prstGeom>
        </p:spPr>
        <p:txBody>
          <a:bodyPr vert="horz" wrap="square" lIns="95250" tIns="95250" rIns="47625" bIns="95250" rtlCol="0" anchor="t" anchorCtr="0">
            <a:spAutoFit/>
          </a:bodyPr>
          <a:lstStyle/>
          <a:p>
            <a:pPr>
              <a:lnSpc>
                <a:spcPct val="80000"/>
              </a:lnSpc>
              <a:spcBef>
                <a:spcPts val="375"/>
              </a:spcBef>
            </a:pPr>
            <a:r>
              <a:rPr lang="en-US" sz="1575" b="1">
                <a:solidFill>
                  <a:schemeClr val="accent2">
                    <a:alpha val="100000"/>
                  </a:schemeClr>
                </a:solidFill>
                <a:latin typeface="微软雅黑" panose="020B0503020204020204" charset="-122"/>
                <a:ea typeface="微软雅黑" panose="020B0503020204020204" charset="-122"/>
                <a:cs typeface="微软雅黑" panose="020B0503020204020204" charset="-122"/>
              </a:rPr>
              <a:t>鹿心肌肽对心肌细胞超微结构的保护作用</a:t>
            </a:r>
            <a:endParaRPr lang="en-US" sz="1575" b="1">
              <a:solidFill>
                <a:schemeClr val="accent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AutoShape 19"/>
          <p:cNvSpPr/>
          <p:nvPr/>
        </p:nvSpPr>
        <p:spPr>
          <a:xfrm>
            <a:off x="865802" y="4701631"/>
            <a:ext cx="584258" cy="584258"/>
          </a:xfrm>
          <a:prstGeom prst="ellipse">
            <a:avLst/>
          </a:prstGeom>
          <a:noFill/>
          <a:ln w="19050">
            <a:solidFill>
              <a:schemeClr val="accent3">
                <a:alpha val="100000"/>
              </a:schemeClr>
            </a:solidFill>
            <a:prstDash val="solid"/>
          </a:ln>
        </p:spPr>
      </p:sp>
      <p:sp>
        <p:nvSpPr>
          <p:cNvPr id="20" name="AutoShape 20"/>
          <p:cNvSpPr/>
          <p:nvPr/>
        </p:nvSpPr>
        <p:spPr>
          <a:xfrm>
            <a:off x="932957" y="4801125"/>
            <a:ext cx="453011" cy="368935"/>
          </a:xfrm>
          <a:prstGeom prst="rect">
            <a:avLst/>
          </a:prstGeom>
          <a:noFill/>
        </p:spPr>
        <p:txBody>
          <a:bodyPr vert="horz" wrap="square" lIns="0" tIns="0" rIns="0" bIns="0" rtlCol="0" anchor="t" anchorCtr="0">
            <a:noAutofit/>
          </a:bodyPr>
          <a:lstStyle/>
          <a:p>
            <a:pPr algn="ctr">
              <a:lnSpc>
                <a:spcPct val="120000"/>
              </a:lnSpc>
              <a:defRPr/>
            </a:pPr>
            <a:r>
              <a:rPr lang="en-US" sz="2000" b="1">
                <a:solidFill>
                  <a:schemeClr val="accent3">
                    <a:alpha val="100000"/>
                  </a:schemeClr>
                </a:solidFill>
                <a:latin typeface="微软雅黑" panose="020B0503020204020204" charset="-122"/>
                <a:ea typeface="微软雅黑" panose="020B0503020204020204" charset="-122"/>
                <a:cs typeface="微软雅黑" panose="020B0503020204020204" charset="-122"/>
              </a:rPr>
              <a:t>03</a:t>
            </a:r>
            <a:endParaRPr lang="en-US" sz="1100"/>
          </a:p>
        </p:txBody>
      </p:sp>
      <p:sp>
        <p:nvSpPr>
          <p:cNvPr id="21" name="TextBox 21"/>
          <p:cNvSpPr txBox="1"/>
          <p:nvPr/>
        </p:nvSpPr>
        <p:spPr>
          <a:xfrm>
            <a:off x="1641736" y="4814363"/>
            <a:ext cx="4114800" cy="786566"/>
          </a:xfrm>
          <a:prstGeom prst="rect">
            <a:avLst/>
          </a:prstGeom>
        </p:spPr>
        <p:txBody>
          <a:bodyPr vert="horz" wrap="square" lIns="95250" tIns="95250" rIns="47625" bIns="95250" rtlCol="0" anchor="t" anchorCtr="0">
            <a:noAutofit/>
          </a:bodyPr>
          <a:lstStyle/>
          <a:p>
            <a:pPr>
              <a:lnSpc>
                <a:spcPct val="150000"/>
              </a:lnSpc>
              <a:spcBef>
                <a:spcPts val="375"/>
              </a:spcBef>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同时，鹿心肌肽还能促进受损心肌细胞的修复与再生，从而优化心肌细胞整体结构。</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 name="TextBox 22"/>
          <p:cNvSpPr txBox="1"/>
          <p:nvPr/>
        </p:nvSpPr>
        <p:spPr>
          <a:xfrm>
            <a:off x="1641736" y="4542900"/>
            <a:ext cx="3781425" cy="476250"/>
          </a:xfrm>
          <a:prstGeom prst="rect">
            <a:avLst/>
          </a:prstGeom>
        </p:spPr>
        <p:txBody>
          <a:bodyPr vert="horz" wrap="square" lIns="95250" tIns="95250" rIns="47625" bIns="95250" rtlCol="0" anchor="t" anchorCtr="0">
            <a:spAutoFit/>
          </a:bodyPr>
          <a:lstStyle/>
          <a:p>
            <a:pPr>
              <a:lnSpc>
                <a:spcPct val="80000"/>
              </a:lnSpc>
              <a:spcBef>
                <a:spcPts val="375"/>
              </a:spcBef>
            </a:pPr>
            <a:r>
              <a:rPr lang="en-US" sz="1575" b="1">
                <a:solidFill>
                  <a:schemeClr val="accent3">
                    <a:alpha val="100000"/>
                  </a:schemeClr>
                </a:solidFill>
                <a:latin typeface="微软雅黑" panose="020B0503020204020204" charset="-122"/>
                <a:ea typeface="微软雅黑" panose="020B0503020204020204" charset="-122"/>
                <a:cs typeface="微软雅黑" panose="020B0503020204020204" charset="-122"/>
              </a:rPr>
              <a:t>鹿心肌肽促进心肌细胞修复与再生</a:t>
            </a:r>
            <a:endParaRPr lang="en-US" sz="1575" b="1">
              <a:solidFill>
                <a:schemeClr val="accent3">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23" name="Group 23"/>
          <p:cNvGrpSpPr/>
          <p:nvPr/>
        </p:nvGrpSpPr>
        <p:grpSpPr>
          <a:xfrm rot="0">
            <a:off x="988363" y="93878"/>
            <a:ext cx="10641129" cy="914400"/>
            <a:chOff x="454963" y="93878"/>
            <a:chExt cx="10641129" cy="914400"/>
          </a:xfrm>
        </p:grpSpPr>
        <p:sp>
          <p:nvSpPr>
            <p:cNvPr id="24" name="AutoShape 24"/>
            <p:cNvSpPr/>
            <p:nvPr/>
          </p:nvSpPr>
          <p:spPr>
            <a:xfrm>
              <a:off x="454963" y="331168"/>
              <a:ext cx="84147" cy="84147"/>
            </a:xfrm>
            <a:prstGeom prst="ellipse">
              <a:avLst/>
            </a:prstGeom>
            <a:solidFill>
              <a:schemeClr val="accent1">
                <a:alpha val="100000"/>
              </a:schemeClr>
            </a:solidFill>
          </p:spPr>
        </p:sp>
        <p:sp>
          <p:nvSpPr>
            <p:cNvPr id="25" name="AutoShape 25"/>
            <p:cNvSpPr/>
            <p:nvPr/>
          </p:nvSpPr>
          <p:spPr>
            <a:xfrm>
              <a:off x="575049" y="337743"/>
              <a:ext cx="78137" cy="78137"/>
            </a:xfrm>
            <a:prstGeom prst="ellipse">
              <a:avLst/>
            </a:prstGeom>
            <a:solidFill>
              <a:schemeClr val="accent1">
                <a:alpha val="80000"/>
              </a:schemeClr>
            </a:solidFill>
          </p:spPr>
        </p:sp>
        <p:sp>
          <p:nvSpPr>
            <p:cNvPr id="26" name="AutoShape 26"/>
            <p:cNvSpPr/>
            <p:nvPr/>
          </p:nvSpPr>
          <p:spPr>
            <a:xfrm>
              <a:off x="689125" y="339460"/>
              <a:ext cx="74704" cy="74704"/>
            </a:xfrm>
            <a:prstGeom prst="ellipse">
              <a:avLst/>
            </a:prstGeom>
            <a:solidFill>
              <a:schemeClr val="accent1">
                <a:alpha val="60000"/>
              </a:schemeClr>
            </a:solidFill>
          </p:spPr>
        </p:sp>
        <p:sp>
          <p:nvSpPr>
            <p:cNvPr id="27" name="AutoShape 27"/>
            <p:cNvSpPr/>
            <p:nvPr/>
          </p:nvSpPr>
          <p:spPr>
            <a:xfrm>
              <a:off x="799768" y="348430"/>
              <a:ext cx="69238" cy="69238"/>
            </a:xfrm>
            <a:prstGeom prst="ellipse">
              <a:avLst/>
            </a:prstGeom>
            <a:solidFill>
              <a:schemeClr val="accent1">
                <a:alpha val="40000"/>
              </a:schemeClr>
            </a:solidFill>
          </p:spPr>
        </p:sp>
        <p:sp>
          <p:nvSpPr>
            <p:cNvPr id="28" name="AutoShape 28"/>
            <p:cNvSpPr/>
            <p:nvPr/>
          </p:nvSpPr>
          <p:spPr>
            <a:xfrm>
              <a:off x="904945" y="344297"/>
              <a:ext cx="65594" cy="65594"/>
            </a:xfrm>
            <a:prstGeom prst="ellipse">
              <a:avLst/>
            </a:prstGeom>
            <a:solidFill>
              <a:schemeClr val="accent1">
                <a:alpha val="20000"/>
              </a:schemeClr>
            </a:solidFill>
          </p:spPr>
        </p:sp>
        <p:sp>
          <p:nvSpPr>
            <p:cNvPr id="29" name="AutoShape 29"/>
            <p:cNvSpPr/>
            <p:nvPr/>
          </p:nvSpPr>
          <p:spPr>
            <a:xfrm>
              <a:off x="454963" y="448942"/>
              <a:ext cx="84147" cy="84147"/>
            </a:xfrm>
            <a:prstGeom prst="ellipse">
              <a:avLst/>
            </a:prstGeom>
            <a:solidFill>
              <a:schemeClr val="accent1">
                <a:alpha val="100000"/>
              </a:schemeClr>
            </a:solidFill>
          </p:spPr>
        </p:sp>
        <p:sp>
          <p:nvSpPr>
            <p:cNvPr id="30" name="AutoShape 30"/>
            <p:cNvSpPr/>
            <p:nvPr/>
          </p:nvSpPr>
          <p:spPr>
            <a:xfrm>
              <a:off x="575049" y="455517"/>
              <a:ext cx="78137" cy="78137"/>
            </a:xfrm>
            <a:prstGeom prst="ellipse">
              <a:avLst/>
            </a:prstGeom>
            <a:solidFill>
              <a:schemeClr val="accent1">
                <a:alpha val="80000"/>
              </a:schemeClr>
            </a:solidFill>
          </p:spPr>
        </p:sp>
        <p:sp>
          <p:nvSpPr>
            <p:cNvPr id="31" name="AutoShape 31"/>
            <p:cNvSpPr/>
            <p:nvPr/>
          </p:nvSpPr>
          <p:spPr>
            <a:xfrm>
              <a:off x="689125" y="457233"/>
              <a:ext cx="74704" cy="74704"/>
            </a:xfrm>
            <a:prstGeom prst="ellipse">
              <a:avLst/>
            </a:prstGeom>
            <a:solidFill>
              <a:schemeClr val="accent1">
                <a:alpha val="60000"/>
              </a:schemeClr>
            </a:solidFill>
          </p:spPr>
        </p:sp>
        <p:sp>
          <p:nvSpPr>
            <p:cNvPr id="32" name="AutoShape 32"/>
            <p:cNvSpPr/>
            <p:nvPr/>
          </p:nvSpPr>
          <p:spPr>
            <a:xfrm>
              <a:off x="799768" y="466203"/>
              <a:ext cx="69238" cy="69238"/>
            </a:xfrm>
            <a:prstGeom prst="ellipse">
              <a:avLst/>
            </a:prstGeom>
            <a:solidFill>
              <a:schemeClr val="accent1">
                <a:alpha val="40000"/>
              </a:schemeClr>
            </a:solidFill>
          </p:spPr>
        </p:sp>
        <p:sp>
          <p:nvSpPr>
            <p:cNvPr id="33" name="AutoShape 33"/>
            <p:cNvSpPr/>
            <p:nvPr/>
          </p:nvSpPr>
          <p:spPr>
            <a:xfrm>
              <a:off x="904945" y="462070"/>
              <a:ext cx="65594" cy="65594"/>
            </a:xfrm>
            <a:prstGeom prst="ellipse">
              <a:avLst/>
            </a:prstGeom>
            <a:solidFill>
              <a:schemeClr val="accent1">
                <a:alpha val="20000"/>
              </a:schemeClr>
            </a:solidFill>
          </p:spPr>
        </p:sp>
        <p:sp>
          <p:nvSpPr>
            <p:cNvPr id="34" name="AutoShape 34"/>
            <p:cNvSpPr/>
            <p:nvPr/>
          </p:nvSpPr>
          <p:spPr>
            <a:xfrm>
              <a:off x="454963" y="566715"/>
              <a:ext cx="84147" cy="84147"/>
            </a:xfrm>
            <a:prstGeom prst="ellipse">
              <a:avLst/>
            </a:prstGeom>
            <a:solidFill>
              <a:schemeClr val="accent1">
                <a:alpha val="100000"/>
              </a:schemeClr>
            </a:solidFill>
          </p:spPr>
        </p:sp>
        <p:sp>
          <p:nvSpPr>
            <p:cNvPr id="35" name="AutoShape 35"/>
            <p:cNvSpPr/>
            <p:nvPr/>
          </p:nvSpPr>
          <p:spPr>
            <a:xfrm>
              <a:off x="575049" y="573291"/>
              <a:ext cx="78137" cy="78137"/>
            </a:xfrm>
            <a:prstGeom prst="ellipse">
              <a:avLst/>
            </a:prstGeom>
            <a:solidFill>
              <a:schemeClr val="accent1">
                <a:alpha val="80000"/>
              </a:schemeClr>
            </a:solidFill>
          </p:spPr>
        </p:sp>
        <p:sp>
          <p:nvSpPr>
            <p:cNvPr id="36" name="AutoShape 36"/>
            <p:cNvSpPr/>
            <p:nvPr/>
          </p:nvSpPr>
          <p:spPr>
            <a:xfrm>
              <a:off x="689125" y="575007"/>
              <a:ext cx="74704" cy="74704"/>
            </a:xfrm>
            <a:prstGeom prst="ellipse">
              <a:avLst/>
            </a:prstGeom>
            <a:solidFill>
              <a:schemeClr val="accent1">
                <a:alpha val="60000"/>
              </a:schemeClr>
            </a:solidFill>
          </p:spPr>
        </p:sp>
        <p:sp>
          <p:nvSpPr>
            <p:cNvPr id="37" name="AutoShape 37"/>
            <p:cNvSpPr/>
            <p:nvPr/>
          </p:nvSpPr>
          <p:spPr>
            <a:xfrm>
              <a:off x="799768" y="583977"/>
              <a:ext cx="69238" cy="69238"/>
            </a:xfrm>
            <a:prstGeom prst="ellipse">
              <a:avLst/>
            </a:prstGeom>
            <a:solidFill>
              <a:schemeClr val="accent1">
                <a:alpha val="40000"/>
              </a:schemeClr>
            </a:solidFill>
          </p:spPr>
        </p:sp>
        <p:sp>
          <p:nvSpPr>
            <p:cNvPr id="38" name="AutoShape 38"/>
            <p:cNvSpPr/>
            <p:nvPr/>
          </p:nvSpPr>
          <p:spPr>
            <a:xfrm>
              <a:off x="904945" y="579844"/>
              <a:ext cx="65594" cy="65594"/>
            </a:xfrm>
            <a:prstGeom prst="ellipse">
              <a:avLst/>
            </a:prstGeom>
            <a:solidFill>
              <a:schemeClr val="accent1">
                <a:alpha val="20000"/>
              </a:schemeClr>
            </a:solidFill>
          </p:spPr>
        </p:sp>
        <p:sp>
          <p:nvSpPr>
            <p:cNvPr id="39" name="AutoShape 39"/>
            <p:cNvSpPr/>
            <p:nvPr/>
          </p:nvSpPr>
          <p:spPr>
            <a:xfrm>
              <a:off x="454963" y="684489"/>
              <a:ext cx="84147" cy="84147"/>
            </a:xfrm>
            <a:prstGeom prst="ellipse">
              <a:avLst/>
            </a:prstGeom>
            <a:solidFill>
              <a:schemeClr val="accent1">
                <a:alpha val="100000"/>
              </a:schemeClr>
            </a:solidFill>
          </p:spPr>
        </p:sp>
        <p:sp>
          <p:nvSpPr>
            <p:cNvPr id="40" name="AutoShape 40"/>
            <p:cNvSpPr/>
            <p:nvPr/>
          </p:nvSpPr>
          <p:spPr>
            <a:xfrm>
              <a:off x="575049" y="691064"/>
              <a:ext cx="78137" cy="78137"/>
            </a:xfrm>
            <a:prstGeom prst="ellipse">
              <a:avLst/>
            </a:prstGeom>
            <a:solidFill>
              <a:schemeClr val="accent1">
                <a:alpha val="80000"/>
              </a:schemeClr>
            </a:solidFill>
          </p:spPr>
        </p:sp>
        <p:sp>
          <p:nvSpPr>
            <p:cNvPr id="41" name="AutoShape 41"/>
            <p:cNvSpPr/>
            <p:nvPr/>
          </p:nvSpPr>
          <p:spPr>
            <a:xfrm>
              <a:off x="689125" y="692781"/>
              <a:ext cx="74704" cy="74704"/>
            </a:xfrm>
            <a:prstGeom prst="ellipse">
              <a:avLst/>
            </a:prstGeom>
            <a:solidFill>
              <a:schemeClr val="accent1">
                <a:alpha val="60000"/>
              </a:schemeClr>
            </a:solidFill>
          </p:spPr>
        </p:sp>
        <p:sp>
          <p:nvSpPr>
            <p:cNvPr id="42" name="AutoShape 42"/>
            <p:cNvSpPr/>
            <p:nvPr/>
          </p:nvSpPr>
          <p:spPr>
            <a:xfrm>
              <a:off x="799768" y="701751"/>
              <a:ext cx="69238" cy="69238"/>
            </a:xfrm>
            <a:prstGeom prst="ellipse">
              <a:avLst/>
            </a:prstGeom>
            <a:solidFill>
              <a:schemeClr val="accent1">
                <a:alpha val="40000"/>
              </a:schemeClr>
            </a:solidFill>
          </p:spPr>
        </p:sp>
        <p:sp>
          <p:nvSpPr>
            <p:cNvPr id="43" name="AutoShape 43"/>
            <p:cNvSpPr/>
            <p:nvPr/>
          </p:nvSpPr>
          <p:spPr>
            <a:xfrm>
              <a:off x="904945" y="697618"/>
              <a:ext cx="65594" cy="65594"/>
            </a:xfrm>
            <a:prstGeom prst="ellipse">
              <a:avLst/>
            </a:prstGeom>
            <a:solidFill>
              <a:schemeClr val="accent1">
                <a:alpha val="20000"/>
              </a:schemeClr>
            </a:solidFill>
          </p:spPr>
        </p:sp>
        <p:sp>
          <p:nvSpPr>
            <p:cNvPr id="44" name="TextBox 44"/>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鹿心肌肽优化心肌细胞结构的原理</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5" name="图片 44" descr="龙康壮LOGO"/>
          <p:cNvPicPr>
            <a:picLocks noChangeAspect="1"/>
          </p:cNvPicPr>
          <p:nvPr/>
        </p:nvPicPr>
        <p:blipFill>
          <a:blip r:embed="rId2"/>
          <a:stretch>
            <a:fillRect/>
          </a:stretch>
        </p:blipFill>
        <p:spPr>
          <a:xfrm>
            <a:off x="196215" y="219710"/>
            <a:ext cx="678180" cy="795655"/>
          </a:xfrm>
          <a:prstGeom prst="rect">
            <a:avLst/>
          </a:prstGeom>
        </p:spPr>
      </p:pic>
      <p:sp>
        <p:nvSpPr>
          <p:cNvPr id="46" name="文本框 45"/>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0">
            <a:off x="5659243" y="3119345"/>
            <a:ext cx="5783287" cy="1160526"/>
            <a:chOff x="5659243" y="3119345"/>
            <a:chExt cx="5783287" cy="1160526"/>
          </a:xfrm>
        </p:grpSpPr>
        <p:sp>
          <p:nvSpPr>
            <p:cNvPr id="3" name="TextBox 3"/>
            <p:cNvSpPr txBox="1"/>
            <p:nvPr/>
          </p:nvSpPr>
          <p:spPr>
            <a:xfrm>
              <a:off x="5659243" y="3119345"/>
              <a:ext cx="4521094" cy="398526"/>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鹿心肌肽改善心脏功能指标</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659243" y="3577688"/>
              <a:ext cx="5783287"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服用鹿心肌肽后，患者的心脏功能指标（如左室射血分数等）得到明显改善，生活质量也相应提高。</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 name="Group 5"/>
          <p:cNvGrpSpPr/>
          <p:nvPr/>
        </p:nvGrpSpPr>
        <p:grpSpPr>
          <a:xfrm rot="0">
            <a:off x="5659243" y="4772000"/>
            <a:ext cx="5783287" cy="1160526"/>
            <a:chOff x="5659243" y="4772000"/>
            <a:chExt cx="5783287" cy="1160526"/>
          </a:xfrm>
        </p:grpSpPr>
        <p:sp>
          <p:nvSpPr>
            <p:cNvPr id="6" name="TextBox 6"/>
            <p:cNvSpPr txBox="1"/>
            <p:nvPr/>
          </p:nvSpPr>
          <p:spPr>
            <a:xfrm>
              <a:off x="5659243" y="4772000"/>
              <a:ext cx="4521094" cy="398526"/>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鹿心肌肽的长期疗效与安全性</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659243" y="5230343"/>
              <a:ext cx="5783287"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长期随访结果显示，鹿心肌肽不仅疗效持久，而且安全性良好，为患者提供了一种新的、有效的治疗选择。</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8" name="AutoShape 8"/>
          <p:cNvSpPr/>
          <p:nvPr/>
        </p:nvSpPr>
        <p:spPr>
          <a:xfrm>
            <a:off x="4482093" y="4861535"/>
            <a:ext cx="810236" cy="810236"/>
          </a:xfrm>
          <a:prstGeom prst="ellipse">
            <a:avLst/>
          </a:prstGeom>
          <a:solidFill>
            <a:schemeClr val="accent3">
              <a:lumMod val="60000"/>
              <a:lumOff val="40000"/>
              <a:alpha val="100000"/>
            </a:schemeClr>
          </a:solidFill>
        </p:spPr>
      </p:sp>
      <p:grpSp>
        <p:nvGrpSpPr>
          <p:cNvPr id="9" name="Group 9"/>
          <p:cNvGrpSpPr/>
          <p:nvPr/>
        </p:nvGrpSpPr>
        <p:grpSpPr>
          <a:xfrm rot="0">
            <a:off x="5659243" y="1470704"/>
            <a:ext cx="5783287" cy="1160526"/>
            <a:chOff x="5659243" y="1470704"/>
            <a:chExt cx="5783287" cy="1160526"/>
          </a:xfrm>
        </p:grpSpPr>
        <p:sp>
          <p:nvSpPr>
            <p:cNvPr id="10" name="TextBox 10"/>
            <p:cNvSpPr txBox="1"/>
            <p:nvPr/>
          </p:nvSpPr>
          <p:spPr>
            <a:xfrm>
              <a:off x="5659243" y="1470704"/>
              <a:ext cx="4521094" cy="398526"/>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鹿心肌肽在临床研究中的应用</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659243" y="1929047"/>
              <a:ext cx="5783287"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多项临床研究显示，鹿心肌肽作为一种心脏保护剂，在增强心脏功能方面取得了显著成效。</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12" name="Freeform 12"/>
          <p:cNvSpPr/>
          <p:nvPr/>
        </p:nvSpPr>
        <p:spPr>
          <a:xfrm>
            <a:off x="4610240" y="4989683"/>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3" name="AutoShape 13"/>
          <p:cNvSpPr/>
          <p:nvPr/>
        </p:nvSpPr>
        <p:spPr>
          <a:xfrm>
            <a:off x="4482093" y="3221072"/>
            <a:ext cx="810236" cy="810236"/>
          </a:xfrm>
          <a:prstGeom prst="ellipse">
            <a:avLst/>
          </a:prstGeom>
          <a:solidFill>
            <a:schemeClr val="accent1">
              <a:alpha val="100000"/>
            </a:schemeClr>
          </a:solidFill>
        </p:spPr>
      </p:sp>
      <p:sp>
        <p:nvSpPr>
          <p:cNvPr id="14" name="AutoShape 14"/>
          <p:cNvSpPr/>
          <p:nvPr/>
        </p:nvSpPr>
        <p:spPr>
          <a:xfrm>
            <a:off x="4482093" y="1560135"/>
            <a:ext cx="810236" cy="810236"/>
          </a:xfrm>
          <a:prstGeom prst="ellipse">
            <a:avLst/>
          </a:prstGeom>
          <a:solidFill>
            <a:schemeClr val="accent2">
              <a:alpha val="100000"/>
            </a:schemeClr>
          </a:solidFill>
        </p:spPr>
      </p:sp>
      <p:sp>
        <p:nvSpPr>
          <p:cNvPr id="15" name="Freeform 15"/>
          <p:cNvSpPr/>
          <p:nvPr/>
        </p:nvSpPr>
        <p:spPr>
          <a:xfrm>
            <a:off x="4666510" y="1762961"/>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6" name="Freeform 16"/>
          <p:cNvSpPr/>
          <p:nvPr/>
        </p:nvSpPr>
        <p:spPr>
          <a:xfrm>
            <a:off x="4678702" y="3406734"/>
            <a:ext cx="424244" cy="424244"/>
          </a:xfrm>
          <a:custGeom>
            <a:avLst/>
            <a:gdLst/>
            <a:ahLst/>
            <a:cxnLst/>
            <a:rect l="l" t="t" r="r" b="b"/>
            <a:pathLst>
              <a:path w="304800" h="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p:spPr>
      </p:sp>
      <p:sp>
        <p:nvSpPr>
          <p:cNvPr id="17" name="Freeform 17"/>
          <p:cNvSpPr/>
          <p:nvPr/>
        </p:nvSpPr>
        <p:spPr>
          <a:xfrm>
            <a:off x="970539" y="2236546"/>
            <a:ext cx="2648574" cy="2933980"/>
          </a:xfrm>
          <a:custGeom>
            <a:avLst/>
            <a:gdLst/>
            <a:ahLst/>
            <a:cxnLst/>
            <a:rect l="l" t="t" r="r" b="b"/>
            <a:pathLst>
              <a:path w="1905000" h="1905000">
                <a:moveTo>
                  <a:pt x="0" y="952500"/>
                </a:moveTo>
                <a:lnTo>
                  <a:pt x="476250" y="190500"/>
                </a:lnTo>
                <a:lnTo>
                  <a:pt x="1428750" y="190500"/>
                </a:lnTo>
                <a:lnTo>
                  <a:pt x="1905000" y="952500"/>
                </a:lnTo>
                <a:lnTo>
                  <a:pt x="1428750" y="1714500"/>
                </a:lnTo>
                <a:lnTo>
                  <a:pt x="476250" y="1714500"/>
                </a:lnTo>
                <a:close/>
              </a:path>
            </a:pathLst>
          </a:custGeom>
          <a:solidFill>
            <a:schemeClr val="lt1">
              <a:alpha val="100000"/>
            </a:schemeClr>
          </a:solidFill>
          <a:ln w="76200">
            <a:solidFill>
              <a:schemeClr val="accent1">
                <a:alpha val="100000"/>
              </a:schemeClr>
            </a:solidFill>
            <a:prstDash val="solid"/>
          </a:ln>
        </p:spPr>
      </p:sp>
      <p:sp>
        <p:nvSpPr>
          <p:cNvPr id="18" name="Freeform 18"/>
          <p:cNvSpPr/>
          <p:nvPr/>
        </p:nvSpPr>
        <p:spPr>
          <a:xfrm>
            <a:off x="1655515" y="3001353"/>
            <a:ext cx="1278622" cy="1195190"/>
          </a:xfrm>
          <a:custGeom>
            <a:avLst/>
            <a:gdLst/>
            <a:ahLst/>
            <a:cxnLst/>
            <a:rect l="l" t="t" r="r" b="b"/>
            <a:pathLst>
              <a:path w="304800" h="304800">
                <a:moveTo>
                  <a:pt x="0" y="91440"/>
                </a:moveTo>
                <a:lnTo>
                  <a:pt x="152400" y="0"/>
                </a:lnTo>
                <a:lnTo>
                  <a:pt x="304800" y="91440"/>
                </a:lnTo>
                <a:lnTo>
                  <a:pt x="304800" y="121920"/>
                </a:lnTo>
                <a:lnTo>
                  <a:pt x="0" y="121920"/>
                </a:lnTo>
                <a:lnTo>
                  <a:pt x="0" y="91440"/>
                </a:lnTo>
                <a:close/>
                <a:moveTo>
                  <a:pt x="0" y="274320"/>
                </a:moveTo>
                <a:lnTo>
                  <a:pt x="304800" y="274320"/>
                </a:lnTo>
                <a:lnTo>
                  <a:pt x="304800" y="304800"/>
                </a:lnTo>
                <a:lnTo>
                  <a:pt x="0" y="304800"/>
                </a:lnTo>
                <a:lnTo>
                  <a:pt x="0" y="274320"/>
                </a:lnTo>
                <a:close/>
                <a:moveTo>
                  <a:pt x="30480" y="243840"/>
                </a:moveTo>
                <a:lnTo>
                  <a:pt x="274320" y="243840"/>
                </a:lnTo>
                <a:lnTo>
                  <a:pt x="274320" y="274320"/>
                </a:lnTo>
                <a:lnTo>
                  <a:pt x="30480" y="274320"/>
                </a:lnTo>
                <a:lnTo>
                  <a:pt x="30480" y="243840"/>
                </a:lnTo>
                <a:close/>
                <a:moveTo>
                  <a:pt x="30480" y="121920"/>
                </a:moveTo>
                <a:lnTo>
                  <a:pt x="91440" y="121920"/>
                </a:lnTo>
                <a:lnTo>
                  <a:pt x="91440" y="243840"/>
                </a:lnTo>
                <a:lnTo>
                  <a:pt x="30480" y="243840"/>
                </a:lnTo>
                <a:lnTo>
                  <a:pt x="30480" y="121920"/>
                </a:lnTo>
                <a:close/>
                <a:moveTo>
                  <a:pt x="121920" y="121920"/>
                </a:moveTo>
                <a:lnTo>
                  <a:pt x="182880" y="121920"/>
                </a:lnTo>
                <a:lnTo>
                  <a:pt x="182880" y="243840"/>
                </a:lnTo>
                <a:lnTo>
                  <a:pt x="121920" y="243840"/>
                </a:lnTo>
                <a:lnTo>
                  <a:pt x="121920" y="121920"/>
                </a:lnTo>
                <a:close/>
                <a:moveTo>
                  <a:pt x="213360" y="121920"/>
                </a:moveTo>
                <a:lnTo>
                  <a:pt x="274320" y="121920"/>
                </a:lnTo>
                <a:lnTo>
                  <a:pt x="274320" y="243840"/>
                </a:lnTo>
                <a:lnTo>
                  <a:pt x="213360" y="243840"/>
                </a:lnTo>
                <a:lnTo>
                  <a:pt x="213360" y="121920"/>
                </a:lnTo>
                <a:close/>
              </a:path>
            </a:pathLst>
          </a:custGeom>
          <a:solidFill>
            <a:schemeClr val="accent1">
              <a:alpha val="100000"/>
            </a:schemeClr>
          </a:solidFill>
        </p:spPr>
      </p:sp>
      <p:grpSp>
        <p:nvGrpSpPr>
          <p:cNvPr id="19" name="Group 19"/>
          <p:cNvGrpSpPr/>
          <p:nvPr/>
        </p:nvGrpSpPr>
        <p:grpSpPr>
          <a:xfrm rot="0">
            <a:off x="988363" y="93878"/>
            <a:ext cx="10641129" cy="914400"/>
            <a:chOff x="454963" y="93878"/>
            <a:chExt cx="10641129" cy="914400"/>
          </a:xfrm>
        </p:grpSpPr>
        <p:sp>
          <p:nvSpPr>
            <p:cNvPr id="20" name="AutoShape 20"/>
            <p:cNvSpPr/>
            <p:nvPr/>
          </p:nvSpPr>
          <p:spPr>
            <a:xfrm>
              <a:off x="454963" y="331168"/>
              <a:ext cx="84147" cy="84147"/>
            </a:xfrm>
            <a:prstGeom prst="ellipse">
              <a:avLst/>
            </a:prstGeom>
            <a:solidFill>
              <a:schemeClr val="accent1">
                <a:alpha val="100000"/>
              </a:schemeClr>
            </a:solidFill>
          </p:spPr>
        </p:sp>
        <p:sp>
          <p:nvSpPr>
            <p:cNvPr id="21" name="AutoShape 21"/>
            <p:cNvSpPr/>
            <p:nvPr/>
          </p:nvSpPr>
          <p:spPr>
            <a:xfrm>
              <a:off x="575049" y="337743"/>
              <a:ext cx="78137" cy="78137"/>
            </a:xfrm>
            <a:prstGeom prst="ellipse">
              <a:avLst/>
            </a:prstGeom>
            <a:solidFill>
              <a:schemeClr val="accent1">
                <a:alpha val="80000"/>
              </a:schemeClr>
            </a:solidFill>
          </p:spPr>
        </p:sp>
        <p:sp>
          <p:nvSpPr>
            <p:cNvPr id="22" name="AutoShape 22"/>
            <p:cNvSpPr/>
            <p:nvPr/>
          </p:nvSpPr>
          <p:spPr>
            <a:xfrm>
              <a:off x="689125" y="339460"/>
              <a:ext cx="74704" cy="74704"/>
            </a:xfrm>
            <a:prstGeom prst="ellipse">
              <a:avLst/>
            </a:prstGeom>
            <a:solidFill>
              <a:schemeClr val="accent1">
                <a:alpha val="60000"/>
              </a:schemeClr>
            </a:solidFill>
          </p:spPr>
        </p:sp>
        <p:sp>
          <p:nvSpPr>
            <p:cNvPr id="23" name="AutoShape 23"/>
            <p:cNvSpPr/>
            <p:nvPr/>
          </p:nvSpPr>
          <p:spPr>
            <a:xfrm>
              <a:off x="799768" y="348430"/>
              <a:ext cx="69238" cy="69238"/>
            </a:xfrm>
            <a:prstGeom prst="ellipse">
              <a:avLst/>
            </a:prstGeom>
            <a:solidFill>
              <a:schemeClr val="accent1">
                <a:alpha val="40000"/>
              </a:schemeClr>
            </a:solidFill>
          </p:spPr>
        </p:sp>
        <p:sp>
          <p:nvSpPr>
            <p:cNvPr id="24" name="AutoShape 24"/>
            <p:cNvSpPr/>
            <p:nvPr/>
          </p:nvSpPr>
          <p:spPr>
            <a:xfrm>
              <a:off x="904945" y="344297"/>
              <a:ext cx="65594" cy="65594"/>
            </a:xfrm>
            <a:prstGeom prst="ellipse">
              <a:avLst/>
            </a:prstGeom>
            <a:solidFill>
              <a:schemeClr val="accent1">
                <a:alpha val="20000"/>
              </a:schemeClr>
            </a:solidFill>
          </p:spPr>
        </p:sp>
        <p:sp>
          <p:nvSpPr>
            <p:cNvPr id="25" name="AutoShape 25"/>
            <p:cNvSpPr/>
            <p:nvPr/>
          </p:nvSpPr>
          <p:spPr>
            <a:xfrm>
              <a:off x="454963" y="448942"/>
              <a:ext cx="84147" cy="84147"/>
            </a:xfrm>
            <a:prstGeom prst="ellipse">
              <a:avLst/>
            </a:prstGeom>
            <a:solidFill>
              <a:schemeClr val="accent1">
                <a:alpha val="100000"/>
              </a:schemeClr>
            </a:solidFill>
          </p:spPr>
        </p:sp>
        <p:sp>
          <p:nvSpPr>
            <p:cNvPr id="26" name="AutoShape 26"/>
            <p:cNvSpPr/>
            <p:nvPr/>
          </p:nvSpPr>
          <p:spPr>
            <a:xfrm>
              <a:off x="575049" y="455517"/>
              <a:ext cx="78137" cy="78137"/>
            </a:xfrm>
            <a:prstGeom prst="ellipse">
              <a:avLst/>
            </a:prstGeom>
            <a:solidFill>
              <a:schemeClr val="accent1">
                <a:alpha val="80000"/>
              </a:schemeClr>
            </a:solidFill>
          </p:spPr>
        </p:sp>
        <p:sp>
          <p:nvSpPr>
            <p:cNvPr id="27" name="AutoShape 27"/>
            <p:cNvSpPr/>
            <p:nvPr/>
          </p:nvSpPr>
          <p:spPr>
            <a:xfrm>
              <a:off x="689125" y="457233"/>
              <a:ext cx="74704" cy="74704"/>
            </a:xfrm>
            <a:prstGeom prst="ellipse">
              <a:avLst/>
            </a:prstGeom>
            <a:solidFill>
              <a:schemeClr val="accent1">
                <a:alpha val="60000"/>
              </a:schemeClr>
            </a:solidFill>
          </p:spPr>
        </p:sp>
        <p:sp>
          <p:nvSpPr>
            <p:cNvPr id="28" name="AutoShape 28"/>
            <p:cNvSpPr/>
            <p:nvPr/>
          </p:nvSpPr>
          <p:spPr>
            <a:xfrm>
              <a:off x="799768" y="466203"/>
              <a:ext cx="69238" cy="69238"/>
            </a:xfrm>
            <a:prstGeom prst="ellipse">
              <a:avLst/>
            </a:prstGeom>
            <a:solidFill>
              <a:schemeClr val="accent1">
                <a:alpha val="40000"/>
              </a:schemeClr>
            </a:solidFill>
          </p:spPr>
        </p:sp>
        <p:sp>
          <p:nvSpPr>
            <p:cNvPr id="29" name="AutoShape 29"/>
            <p:cNvSpPr/>
            <p:nvPr/>
          </p:nvSpPr>
          <p:spPr>
            <a:xfrm>
              <a:off x="904945" y="462070"/>
              <a:ext cx="65594" cy="65594"/>
            </a:xfrm>
            <a:prstGeom prst="ellipse">
              <a:avLst/>
            </a:prstGeom>
            <a:solidFill>
              <a:schemeClr val="accent1">
                <a:alpha val="20000"/>
              </a:schemeClr>
            </a:solidFill>
          </p:spPr>
        </p:sp>
        <p:sp>
          <p:nvSpPr>
            <p:cNvPr id="30" name="AutoShape 30"/>
            <p:cNvSpPr/>
            <p:nvPr/>
          </p:nvSpPr>
          <p:spPr>
            <a:xfrm>
              <a:off x="454963" y="566715"/>
              <a:ext cx="84147" cy="84147"/>
            </a:xfrm>
            <a:prstGeom prst="ellipse">
              <a:avLst/>
            </a:prstGeom>
            <a:solidFill>
              <a:schemeClr val="accent1">
                <a:alpha val="100000"/>
              </a:schemeClr>
            </a:solidFill>
          </p:spPr>
        </p:sp>
        <p:sp>
          <p:nvSpPr>
            <p:cNvPr id="31" name="AutoShape 31"/>
            <p:cNvSpPr/>
            <p:nvPr/>
          </p:nvSpPr>
          <p:spPr>
            <a:xfrm>
              <a:off x="575049" y="573291"/>
              <a:ext cx="78137" cy="78137"/>
            </a:xfrm>
            <a:prstGeom prst="ellipse">
              <a:avLst/>
            </a:prstGeom>
            <a:solidFill>
              <a:schemeClr val="accent1">
                <a:alpha val="80000"/>
              </a:schemeClr>
            </a:solidFill>
          </p:spPr>
        </p:sp>
        <p:sp>
          <p:nvSpPr>
            <p:cNvPr id="32" name="AutoShape 32"/>
            <p:cNvSpPr/>
            <p:nvPr/>
          </p:nvSpPr>
          <p:spPr>
            <a:xfrm>
              <a:off x="689125" y="575007"/>
              <a:ext cx="74704" cy="74704"/>
            </a:xfrm>
            <a:prstGeom prst="ellipse">
              <a:avLst/>
            </a:prstGeom>
            <a:solidFill>
              <a:schemeClr val="accent1">
                <a:alpha val="60000"/>
              </a:schemeClr>
            </a:solidFill>
          </p:spPr>
        </p:sp>
        <p:sp>
          <p:nvSpPr>
            <p:cNvPr id="33" name="AutoShape 33"/>
            <p:cNvSpPr/>
            <p:nvPr/>
          </p:nvSpPr>
          <p:spPr>
            <a:xfrm>
              <a:off x="799768" y="583977"/>
              <a:ext cx="69238" cy="69238"/>
            </a:xfrm>
            <a:prstGeom prst="ellipse">
              <a:avLst/>
            </a:prstGeom>
            <a:solidFill>
              <a:schemeClr val="accent1">
                <a:alpha val="40000"/>
              </a:schemeClr>
            </a:solidFill>
          </p:spPr>
        </p:sp>
        <p:sp>
          <p:nvSpPr>
            <p:cNvPr id="34" name="AutoShape 34"/>
            <p:cNvSpPr/>
            <p:nvPr/>
          </p:nvSpPr>
          <p:spPr>
            <a:xfrm>
              <a:off x="904945" y="579844"/>
              <a:ext cx="65594" cy="65594"/>
            </a:xfrm>
            <a:prstGeom prst="ellipse">
              <a:avLst/>
            </a:prstGeom>
            <a:solidFill>
              <a:schemeClr val="accent1">
                <a:alpha val="20000"/>
              </a:schemeClr>
            </a:solidFill>
          </p:spPr>
        </p:sp>
        <p:sp>
          <p:nvSpPr>
            <p:cNvPr id="35" name="AutoShape 35"/>
            <p:cNvSpPr/>
            <p:nvPr/>
          </p:nvSpPr>
          <p:spPr>
            <a:xfrm>
              <a:off x="454963" y="684489"/>
              <a:ext cx="84147" cy="84147"/>
            </a:xfrm>
            <a:prstGeom prst="ellipse">
              <a:avLst/>
            </a:prstGeom>
            <a:solidFill>
              <a:schemeClr val="accent1">
                <a:alpha val="100000"/>
              </a:schemeClr>
            </a:solidFill>
          </p:spPr>
        </p:sp>
        <p:sp>
          <p:nvSpPr>
            <p:cNvPr id="36" name="AutoShape 36"/>
            <p:cNvSpPr/>
            <p:nvPr/>
          </p:nvSpPr>
          <p:spPr>
            <a:xfrm>
              <a:off x="575049" y="691064"/>
              <a:ext cx="78137" cy="78137"/>
            </a:xfrm>
            <a:prstGeom prst="ellipse">
              <a:avLst/>
            </a:prstGeom>
            <a:solidFill>
              <a:schemeClr val="accent1">
                <a:alpha val="80000"/>
              </a:schemeClr>
            </a:solidFill>
          </p:spPr>
        </p:sp>
        <p:sp>
          <p:nvSpPr>
            <p:cNvPr id="37" name="AutoShape 37"/>
            <p:cNvSpPr/>
            <p:nvPr/>
          </p:nvSpPr>
          <p:spPr>
            <a:xfrm>
              <a:off x="689125" y="692781"/>
              <a:ext cx="74704" cy="74704"/>
            </a:xfrm>
            <a:prstGeom prst="ellipse">
              <a:avLst/>
            </a:prstGeom>
            <a:solidFill>
              <a:schemeClr val="accent1">
                <a:alpha val="60000"/>
              </a:schemeClr>
            </a:solidFill>
          </p:spPr>
        </p:sp>
        <p:sp>
          <p:nvSpPr>
            <p:cNvPr id="38" name="AutoShape 38"/>
            <p:cNvSpPr/>
            <p:nvPr/>
          </p:nvSpPr>
          <p:spPr>
            <a:xfrm>
              <a:off x="799768" y="701751"/>
              <a:ext cx="69238" cy="69238"/>
            </a:xfrm>
            <a:prstGeom prst="ellipse">
              <a:avLst/>
            </a:prstGeom>
            <a:solidFill>
              <a:schemeClr val="accent1">
                <a:alpha val="40000"/>
              </a:schemeClr>
            </a:solidFill>
          </p:spPr>
        </p:sp>
        <p:sp>
          <p:nvSpPr>
            <p:cNvPr id="39" name="AutoShape 39"/>
            <p:cNvSpPr/>
            <p:nvPr/>
          </p:nvSpPr>
          <p:spPr>
            <a:xfrm>
              <a:off x="904945" y="697618"/>
              <a:ext cx="65594" cy="65594"/>
            </a:xfrm>
            <a:prstGeom prst="ellipse">
              <a:avLst/>
            </a:prstGeom>
            <a:solidFill>
              <a:schemeClr val="accent1">
                <a:alpha val="20000"/>
              </a:schemeClr>
            </a:solidFill>
          </p:spPr>
        </p:sp>
        <p:sp>
          <p:nvSpPr>
            <p:cNvPr id="40" name="TextBox 40"/>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鹿心肌肽在增强心脏功能中的实践效果</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1" name="图片 40" descr="龙康壮LOGO"/>
          <p:cNvPicPr>
            <a:picLocks noChangeAspect="1"/>
          </p:cNvPicPr>
          <p:nvPr/>
        </p:nvPicPr>
        <p:blipFill>
          <a:blip r:embed="rId2"/>
          <a:stretch>
            <a:fillRect/>
          </a:stretch>
        </p:blipFill>
        <p:spPr>
          <a:xfrm>
            <a:off x="196215" y="219710"/>
            <a:ext cx="678180" cy="795655"/>
          </a:xfrm>
          <a:prstGeom prst="rect">
            <a:avLst/>
          </a:prstGeom>
        </p:spPr>
      </p:pic>
      <p:sp>
        <p:nvSpPr>
          <p:cNvPr id="42" name="文本框 41"/>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6" name="图片 5" descr="龙康壮LOGO"/>
          <p:cNvPicPr>
            <a:picLocks noChangeAspect="1"/>
          </p:cNvPicPr>
          <p:nvPr/>
        </p:nvPicPr>
        <p:blipFill>
          <a:blip r:embed="rId2"/>
          <a:stretch>
            <a:fillRect/>
          </a:stretch>
        </p:blipFill>
        <p:spPr>
          <a:xfrm>
            <a:off x="196215" y="219710"/>
            <a:ext cx="678180" cy="795655"/>
          </a:xfrm>
          <a:prstGeom prst="rect">
            <a:avLst/>
          </a:prstGeom>
        </p:spPr>
      </p:pic>
      <p:sp>
        <p:nvSpPr>
          <p:cNvPr id="7" name="文本框 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
        <p:nvSpPr>
          <p:cNvPr id="4" name="心形 3"/>
          <p:cNvSpPr/>
          <p:nvPr/>
        </p:nvSpPr>
        <p:spPr>
          <a:xfrm>
            <a:off x="4495800" y="1295400"/>
            <a:ext cx="2569210" cy="1984375"/>
          </a:xfrm>
          <a:prstGeom prst="hear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390515" y="1861820"/>
            <a:ext cx="845820" cy="829945"/>
          </a:xfrm>
          <a:prstGeom prst="rect">
            <a:avLst/>
          </a:prstGeom>
          <a:noFill/>
        </p:spPr>
        <p:txBody>
          <a:bodyPr wrap="square" rtlCol="0">
            <a:spAutoFit/>
          </a:bodyPr>
          <a:p>
            <a:r>
              <a:rPr lang="en-US" altLang="zh-CN" sz="4800" b="1">
                <a:solidFill>
                  <a:schemeClr val="bg2"/>
                </a:solidFill>
              </a:rPr>
              <a:t>06</a:t>
            </a:r>
            <a:endParaRPr lang="en-US" altLang="zh-CN" sz="4800" b="1">
              <a:solidFill>
                <a:schemeClr val="bg2"/>
              </a:solidFill>
            </a:endParaRPr>
          </a:p>
        </p:txBody>
      </p:sp>
      <p:sp>
        <p:nvSpPr>
          <p:cNvPr id="2" name="AutoShape 2"/>
          <p:cNvSpPr/>
          <p:nvPr/>
        </p:nvSpPr>
        <p:spPr>
          <a:xfrm>
            <a:off x="2287106" y="3475174"/>
            <a:ext cx="7312987" cy="729897"/>
          </a:xfrm>
          <a:prstGeom prst="rect">
            <a:avLst/>
          </a:prstGeom>
          <a:noFill/>
        </p:spPr>
        <p:txBody>
          <a:bodyPr vert="horz" wrap="square" lIns="85725" tIns="38100" rIns="85725" bIns="38100" rtlCol="0" anchor="t" anchorCtr="0">
            <a:noAutofit/>
          </a:bodyPr>
          <a:p>
            <a:pPr algn="ctr">
              <a:lnSpc>
                <a:spcPct val="120000"/>
              </a:lnSpc>
              <a:spcBef>
                <a:spcPts val="375"/>
              </a:spcBef>
              <a:defRPr/>
            </a:pPr>
            <a:r>
              <a:rPr lang="en-US" sz="3075" b="1">
                <a:solidFill>
                  <a:schemeClr val="accent1">
                    <a:alpha val="100000"/>
                  </a:schemeClr>
                </a:solidFill>
                <a:latin typeface="微软雅黑" panose="020B0503020204020204" charset="-122"/>
                <a:ea typeface="微软雅黑" panose="020B0503020204020204" charset="-122"/>
                <a:cs typeface="微软雅黑" panose="020B0503020204020204" charset="-122"/>
              </a:rPr>
              <a:t>保护与修复受损心肌及促进康复</a:t>
            </a:r>
            <a:endParaRPr lang="en-US" sz="11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Freeform 2"/>
          <p:cNvSpPr/>
          <p:nvPr/>
        </p:nvSpPr>
        <p:spPr>
          <a:xfrm>
            <a:off x="689599" y="3579052"/>
            <a:ext cx="1702240" cy="1665358"/>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lumMod val="75000"/>
              <a:alpha val="100000"/>
            </a:schemeClr>
          </a:solidFill>
        </p:spPr>
      </p:sp>
      <p:sp>
        <p:nvSpPr>
          <p:cNvPr id="3" name="Freeform 3"/>
          <p:cNvSpPr/>
          <p:nvPr/>
        </p:nvSpPr>
        <p:spPr>
          <a:xfrm>
            <a:off x="1780524" y="1984015"/>
            <a:ext cx="2204933" cy="2157159"/>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p:spPr>
      </p:sp>
      <p:sp>
        <p:nvSpPr>
          <p:cNvPr id="4" name="Freeform 4"/>
          <p:cNvSpPr/>
          <p:nvPr/>
        </p:nvSpPr>
        <p:spPr>
          <a:xfrm>
            <a:off x="3279872" y="3539082"/>
            <a:ext cx="2116735" cy="2070873"/>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lumMod val="75000"/>
              <a:alpha val="100000"/>
            </a:schemeClr>
          </a:solidFill>
        </p:spPr>
      </p:sp>
      <p:sp>
        <p:nvSpPr>
          <p:cNvPr id="5" name="Freeform 5"/>
          <p:cNvSpPr/>
          <p:nvPr/>
        </p:nvSpPr>
        <p:spPr>
          <a:xfrm>
            <a:off x="4779230" y="2392515"/>
            <a:ext cx="1702240" cy="1665358"/>
          </a:xfrm>
          <a:custGeom>
            <a:avLst/>
            <a:gdLst/>
            <a:ahLst/>
            <a:cxnLst/>
            <a:rect l="l" t="t" r="r" b="b"/>
            <a:pathLst>
              <a:path w="1905000" h="1863725">
                <a:moveTo>
                  <a:pt x="952500" y="355818"/>
                </a:moveTo>
                <a:cubicBezTo>
                  <a:pt x="634360" y="355818"/>
                  <a:pt x="376456" y="613722"/>
                  <a:pt x="376456" y="931862"/>
                </a:cubicBezTo>
                <a:cubicBezTo>
                  <a:pt x="376456" y="1250002"/>
                  <a:pt x="634360" y="1507906"/>
                  <a:pt x="952500" y="1507906"/>
                </a:cubicBezTo>
                <a:cubicBezTo>
                  <a:pt x="1270640" y="1507906"/>
                  <a:pt x="1528544" y="1250002"/>
                  <a:pt x="1528544" y="931862"/>
                </a:cubicBezTo>
                <a:cubicBezTo>
                  <a:pt x="1528544" y="613722"/>
                  <a:pt x="1270640" y="355818"/>
                  <a:pt x="952500" y="355818"/>
                </a:cubicBezTo>
                <a:close/>
                <a:moveTo>
                  <a:pt x="747804" y="0"/>
                </a:moveTo>
                <a:lnTo>
                  <a:pt x="752363" y="0"/>
                </a:lnTo>
                <a:lnTo>
                  <a:pt x="756921" y="650"/>
                </a:lnTo>
                <a:lnTo>
                  <a:pt x="761262" y="1735"/>
                </a:lnTo>
                <a:lnTo>
                  <a:pt x="765604" y="3253"/>
                </a:lnTo>
                <a:lnTo>
                  <a:pt x="769728" y="4988"/>
                </a:lnTo>
                <a:lnTo>
                  <a:pt x="773635" y="7374"/>
                </a:lnTo>
                <a:lnTo>
                  <a:pt x="777108" y="9977"/>
                </a:lnTo>
                <a:lnTo>
                  <a:pt x="780798" y="12796"/>
                </a:lnTo>
                <a:lnTo>
                  <a:pt x="783837" y="16050"/>
                </a:lnTo>
                <a:lnTo>
                  <a:pt x="786660" y="19736"/>
                </a:lnTo>
                <a:lnTo>
                  <a:pt x="789264" y="23640"/>
                </a:lnTo>
                <a:lnTo>
                  <a:pt x="791218" y="27978"/>
                </a:lnTo>
                <a:lnTo>
                  <a:pt x="793172" y="32316"/>
                </a:lnTo>
                <a:lnTo>
                  <a:pt x="841361" y="181970"/>
                </a:lnTo>
                <a:lnTo>
                  <a:pt x="855036" y="180018"/>
                </a:lnTo>
                <a:lnTo>
                  <a:pt x="868929" y="178499"/>
                </a:lnTo>
                <a:lnTo>
                  <a:pt x="882604" y="176981"/>
                </a:lnTo>
                <a:lnTo>
                  <a:pt x="896497" y="175897"/>
                </a:lnTo>
                <a:lnTo>
                  <a:pt x="910389" y="175029"/>
                </a:lnTo>
                <a:lnTo>
                  <a:pt x="924281" y="174378"/>
                </a:lnTo>
                <a:lnTo>
                  <a:pt x="938391" y="173945"/>
                </a:lnTo>
                <a:lnTo>
                  <a:pt x="952500" y="173945"/>
                </a:lnTo>
                <a:lnTo>
                  <a:pt x="966392" y="173945"/>
                </a:lnTo>
                <a:lnTo>
                  <a:pt x="980719" y="174378"/>
                </a:lnTo>
                <a:lnTo>
                  <a:pt x="994612" y="175029"/>
                </a:lnTo>
                <a:lnTo>
                  <a:pt x="1008505" y="175897"/>
                </a:lnTo>
                <a:lnTo>
                  <a:pt x="1022397" y="176981"/>
                </a:lnTo>
                <a:lnTo>
                  <a:pt x="1035855" y="178499"/>
                </a:lnTo>
                <a:lnTo>
                  <a:pt x="1049747" y="180018"/>
                </a:lnTo>
                <a:lnTo>
                  <a:pt x="1063423" y="181970"/>
                </a:lnTo>
                <a:lnTo>
                  <a:pt x="1112046" y="32316"/>
                </a:lnTo>
                <a:lnTo>
                  <a:pt x="1113783" y="27762"/>
                </a:lnTo>
                <a:lnTo>
                  <a:pt x="1115954" y="23640"/>
                </a:lnTo>
                <a:lnTo>
                  <a:pt x="1118558" y="19736"/>
                </a:lnTo>
                <a:lnTo>
                  <a:pt x="1121380" y="16050"/>
                </a:lnTo>
                <a:lnTo>
                  <a:pt x="1124419" y="12796"/>
                </a:lnTo>
                <a:lnTo>
                  <a:pt x="1127675" y="9977"/>
                </a:lnTo>
                <a:lnTo>
                  <a:pt x="1131582" y="7157"/>
                </a:lnTo>
                <a:lnTo>
                  <a:pt x="1135490" y="4988"/>
                </a:lnTo>
                <a:lnTo>
                  <a:pt x="1139614" y="3253"/>
                </a:lnTo>
                <a:lnTo>
                  <a:pt x="1143738" y="1735"/>
                </a:lnTo>
                <a:lnTo>
                  <a:pt x="1148080" y="650"/>
                </a:lnTo>
                <a:lnTo>
                  <a:pt x="1152638" y="0"/>
                </a:lnTo>
                <a:lnTo>
                  <a:pt x="1157414" y="0"/>
                </a:lnTo>
                <a:lnTo>
                  <a:pt x="1161972" y="216"/>
                </a:lnTo>
                <a:lnTo>
                  <a:pt x="1166531" y="868"/>
                </a:lnTo>
                <a:lnTo>
                  <a:pt x="1171306" y="1952"/>
                </a:lnTo>
                <a:lnTo>
                  <a:pt x="1322169" y="51402"/>
                </a:lnTo>
                <a:lnTo>
                  <a:pt x="1326945" y="52921"/>
                </a:lnTo>
                <a:lnTo>
                  <a:pt x="1331069" y="55090"/>
                </a:lnTo>
                <a:lnTo>
                  <a:pt x="1335194" y="57475"/>
                </a:lnTo>
                <a:lnTo>
                  <a:pt x="1338666" y="60295"/>
                </a:lnTo>
                <a:lnTo>
                  <a:pt x="1342139" y="63765"/>
                </a:lnTo>
                <a:lnTo>
                  <a:pt x="1344962" y="67018"/>
                </a:lnTo>
                <a:lnTo>
                  <a:pt x="1347349" y="70706"/>
                </a:lnTo>
                <a:lnTo>
                  <a:pt x="1349737" y="74392"/>
                </a:lnTo>
                <a:lnTo>
                  <a:pt x="1351474" y="78514"/>
                </a:lnTo>
                <a:lnTo>
                  <a:pt x="1353210" y="82852"/>
                </a:lnTo>
                <a:lnTo>
                  <a:pt x="1354079" y="87406"/>
                </a:lnTo>
                <a:lnTo>
                  <a:pt x="1354730" y="91961"/>
                </a:lnTo>
                <a:lnTo>
                  <a:pt x="1354946" y="96515"/>
                </a:lnTo>
                <a:lnTo>
                  <a:pt x="1354296" y="101287"/>
                </a:lnTo>
                <a:lnTo>
                  <a:pt x="1353645" y="105842"/>
                </a:lnTo>
                <a:lnTo>
                  <a:pt x="1352559" y="110396"/>
                </a:lnTo>
                <a:lnTo>
                  <a:pt x="1303718" y="260050"/>
                </a:lnTo>
                <a:lnTo>
                  <a:pt x="1316091" y="266773"/>
                </a:lnTo>
                <a:lnTo>
                  <a:pt x="1328464" y="273497"/>
                </a:lnTo>
                <a:lnTo>
                  <a:pt x="1340403" y="280654"/>
                </a:lnTo>
                <a:lnTo>
                  <a:pt x="1352342" y="287811"/>
                </a:lnTo>
                <a:lnTo>
                  <a:pt x="1364281" y="295186"/>
                </a:lnTo>
                <a:lnTo>
                  <a:pt x="1375785" y="302994"/>
                </a:lnTo>
                <a:lnTo>
                  <a:pt x="1387073" y="310585"/>
                </a:lnTo>
                <a:lnTo>
                  <a:pt x="1398578" y="318827"/>
                </a:lnTo>
                <a:lnTo>
                  <a:pt x="1409648" y="327068"/>
                </a:lnTo>
                <a:lnTo>
                  <a:pt x="1420719" y="335527"/>
                </a:lnTo>
                <a:lnTo>
                  <a:pt x="1431572" y="344203"/>
                </a:lnTo>
                <a:lnTo>
                  <a:pt x="1442209" y="353095"/>
                </a:lnTo>
                <a:lnTo>
                  <a:pt x="1452628" y="361988"/>
                </a:lnTo>
                <a:lnTo>
                  <a:pt x="1463047" y="371314"/>
                </a:lnTo>
                <a:lnTo>
                  <a:pt x="1473250" y="380857"/>
                </a:lnTo>
                <a:lnTo>
                  <a:pt x="1483234" y="390400"/>
                </a:lnTo>
                <a:lnTo>
                  <a:pt x="1610872" y="297788"/>
                </a:lnTo>
                <a:lnTo>
                  <a:pt x="1614779" y="295186"/>
                </a:lnTo>
                <a:lnTo>
                  <a:pt x="1619120" y="293017"/>
                </a:lnTo>
                <a:lnTo>
                  <a:pt x="1623244" y="291499"/>
                </a:lnTo>
                <a:lnTo>
                  <a:pt x="1627803" y="290197"/>
                </a:lnTo>
                <a:lnTo>
                  <a:pt x="1632144" y="289330"/>
                </a:lnTo>
                <a:lnTo>
                  <a:pt x="1636702" y="288896"/>
                </a:lnTo>
                <a:lnTo>
                  <a:pt x="1641261" y="288896"/>
                </a:lnTo>
                <a:lnTo>
                  <a:pt x="1645603" y="289330"/>
                </a:lnTo>
                <a:lnTo>
                  <a:pt x="1649944" y="290414"/>
                </a:lnTo>
                <a:lnTo>
                  <a:pt x="1654285" y="291715"/>
                </a:lnTo>
                <a:lnTo>
                  <a:pt x="1658410" y="293451"/>
                </a:lnTo>
                <a:lnTo>
                  <a:pt x="1662534" y="295619"/>
                </a:lnTo>
                <a:lnTo>
                  <a:pt x="1666441" y="298005"/>
                </a:lnTo>
                <a:lnTo>
                  <a:pt x="1670132" y="301259"/>
                </a:lnTo>
                <a:lnTo>
                  <a:pt x="1673171" y="304512"/>
                </a:lnTo>
                <a:lnTo>
                  <a:pt x="1676210" y="308416"/>
                </a:lnTo>
                <a:lnTo>
                  <a:pt x="1769766" y="436597"/>
                </a:lnTo>
                <a:lnTo>
                  <a:pt x="1772371" y="440718"/>
                </a:lnTo>
                <a:lnTo>
                  <a:pt x="1774542" y="444839"/>
                </a:lnTo>
                <a:lnTo>
                  <a:pt x="1776278" y="449177"/>
                </a:lnTo>
                <a:lnTo>
                  <a:pt x="1777581" y="453515"/>
                </a:lnTo>
                <a:lnTo>
                  <a:pt x="1778449" y="458069"/>
                </a:lnTo>
                <a:lnTo>
                  <a:pt x="1778666" y="462624"/>
                </a:lnTo>
                <a:lnTo>
                  <a:pt x="1778666" y="467178"/>
                </a:lnTo>
                <a:lnTo>
                  <a:pt x="1778015" y="471516"/>
                </a:lnTo>
                <a:lnTo>
                  <a:pt x="1777146" y="475854"/>
                </a:lnTo>
                <a:lnTo>
                  <a:pt x="1775844" y="480409"/>
                </a:lnTo>
                <a:lnTo>
                  <a:pt x="1774325" y="484529"/>
                </a:lnTo>
                <a:lnTo>
                  <a:pt x="1771937" y="488651"/>
                </a:lnTo>
                <a:lnTo>
                  <a:pt x="1769332" y="492337"/>
                </a:lnTo>
                <a:lnTo>
                  <a:pt x="1766510" y="496025"/>
                </a:lnTo>
                <a:lnTo>
                  <a:pt x="1763254" y="499278"/>
                </a:lnTo>
                <a:lnTo>
                  <a:pt x="1759564" y="502098"/>
                </a:lnTo>
                <a:lnTo>
                  <a:pt x="1631927" y="594709"/>
                </a:lnTo>
                <a:lnTo>
                  <a:pt x="1637788" y="607072"/>
                </a:lnTo>
                <a:lnTo>
                  <a:pt x="1643866" y="619651"/>
                </a:lnTo>
                <a:lnTo>
                  <a:pt x="1649293" y="632231"/>
                </a:lnTo>
                <a:lnTo>
                  <a:pt x="1654502" y="644810"/>
                </a:lnTo>
                <a:lnTo>
                  <a:pt x="1659712" y="657607"/>
                </a:lnTo>
                <a:lnTo>
                  <a:pt x="1664704" y="670620"/>
                </a:lnTo>
                <a:lnTo>
                  <a:pt x="1669263" y="683634"/>
                </a:lnTo>
                <a:lnTo>
                  <a:pt x="1673605" y="696647"/>
                </a:lnTo>
                <a:lnTo>
                  <a:pt x="1677946" y="710094"/>
                </a:lnTo>
                <a:lnTo>
                  <a:pt x="1681853" y="723541"/>
                </a:lnTo>
                <a:lnTo>
                  <a:pt x="1685760" y="736771"/>
                </a:lnTo>
                <a:lnTo>
                  <a:pt x="1689017" y="750436"/>
                </a:lnTo>
                <a:lnTo>
                  <a:pt x="1692489" y="764099"/>
                </a:lnTo>
                <a:lnTo>
                  <a:pt x="1695311" y="777764"/>
                </a:lnTo>
                <a:lnTo>
                  <a:pt x="1698133" y="791644"/>
                </a:lnTo>
                <a:lnTo>
                  <a:pt x="1700738" y="805525"/>
                </a:lnTo>
                <a:lnTo>
                  <a:pt x="1857896" y="805525"/>
                </a:lnTo>
                <a:lnTo>
                  <a:pt x="1862672" y="805742"/>
                </a:lnTo>
                <a:lnTo>
                  <a:pt x="1867448" y="806609"/>
                </a:lnTo>
                <a:lnTo>
                  <a:pt x="1872006" y="807477"/>
                </a:lnTo>
                <a:lnTo>
                  <a:pt x="1876130" y="809429"/>
                </a:lnTo>
                <a:lnTo>
                  <a:pt x="1880255" y="811164"/>
                </a:lnTo>
                <a:lnTo>
                  <a:pt x="1884161" y="813550"/>
                </a:lnTo>
                <a:lnTo>
                  <a:pt x="1887635" y="816370"/>
                </a:lnTo>
                <a:lnTo>
                  <a:pt x="1891108" y="819406"/>
                </a:lnTo>
                <a:lnTo>
                  <a:pt x="1894147" y="822659"/>
                </a:lnTo>
                <a:lnTo>
                  <a:pt x="1896969" y="826346"/>
                </a:lnTo>
                <a:lnTo>
                  <a:pt x="1899356" y="830250"/>
                </a:lnTo>
                <a:lnTo>
                  <a:pt x="1901310" y="833937"/>
                </a:lnTo>
                <a:lnTo>
                  <a:pt x="1902830" y="838275"/>
                </a:lnTo>
                <a:lnTo>
                  <a:pt x="1903915" y="843047"/>
                </a:lnTo>
                <a:lnTo>
                  <a:pt x="1904566" y="847601"/>
                </a:lnTo>
                <a:lnTo>
                  <a:pt x="1905000" y="852156"/>
                </a:lnTo>
                <a:lnTo>
                  <a:pt x="1905000" y="1011353"/>
                </a:lnTo>
                <a:lnTo>
                  <a:pt x="1904566" y="1015907"/>
                </a:lnTo>
                <a:lnTo>
                  <a:pt x="1904132" y="1020896"/>
                </a:lnTo>
                <a:lnTo>
                  <a:pt x="1902830" y="1025234"/>
                </a:lnTo>
                <a:lnTo>
                  <a:pt x="1901310" y="1029571"/>
                </a:lnTo>
                <a:lnTo>
                  <a:pt x="1899356" y="1033692"/>
                </a:lnTo>
                <a:lnTo>
                  <a:pt x="1896969" y="1037596"/>
                </a:lnTo>
                <a:lnTo>
                  <a:pt x="1894147" y="1041283"/>
                </a:lnTo>
                <a:lnTo>
                  <a:pt x="1891325" y="1044536"/>
                </a:lnTo>
                <a:lnTo>
                  <a:pt x="1887852" y="1047356"/>
                </a:lnTo>
                <a:lnTo>
                  <a:pt x="1884161" y="1050175"/>
                </a:lnTo>
                <a:lnTo>
                  <a:pt x="1880255" y="1052562"/>
                </a:lnTo>
                <a:lnTo>
                  <a:pt x="1876130" y="1054513"/>
                </a:lnTo>
                <a:lnTo>
                  <a:pt x="1872006" y="1056032"/>
                </a:lnTo>
                <a:lnTo>
                  <a:pt x="1867448" y="1057116"/>
                </a:lnTo>
                <a:lnTo>
                  <a:pt x="1862672" y="1057983"/>
                </a:lnTo>
                <a:lnTo>
                  <a:pt x="1858113" y="1058201"/>
                </a:lnTo>
                <a:lnTo>
                  <a:pt x="1700738" y="1058201"/>
                </a:lnTo>
                <a:lnTo>
                  <a:pt x="1698133" y="1072082"/>
                </a:lnTo>
                <a:lnTo>
                  <a:pt x="1695311" y="1085962"/>
                </a:lnTo>
                <a:lnTo>
                  <a:pt x="1692489" y="1099626"/>
                </a:lnTo>
                <a:lnTo>
                  <a:pt x="1689017" y="1113507"/>
                </a:lnTo>
                <a:lnTo>
                  <a:pt x="1685760" y="1126737"/>
                </a:lnTo>
                <a:lnTo>
                  <a:pt x="1681853" y="1140401"/>
                </a:lnTo>
                <a:lnTo>
                  <a:pt x="1677946" y="1153848"/>
                </a:lnTo>
                <a:lnTo>
                  <a:pt x="1673605" y="1166862"/>
                </a:lnTo>
                <a:lnTo>
                  <a:pt x="1669263" y="1180092"/>
                </a:lnTo>
                <a:lnTo>
                  <a:pt x="1664704" y="1193105"/>
                </a:lnTo>
                <a:lnTo>
                  <a:pt x="1659712" y="1205902"/>
                </a:lnTo>
                <a:lnTo>
                  <a:pt x="1654502" y="1218698"/>
                </a:lnTo>
                <a:lnTo>
                  <a:pt x="1649293" y="1231711"/>
                </a:lnTo>
                <a:lnTo>
                  <a:pt x="1643866" y="1244291"/>
                </a:lnTo>
                <a:lnTo>
                  <a:pt x="1637788" y="1256654"/>
                </a:lnTo>
                <a:lnTo>
                  <a:pt x="1631927" y="1269016"/>
                </a:lnTo>
                <a:lnTo>
                  <a:pt x="1759564" y="1361411"/>
                </a:lnTo>
                <a:lnTo>
                  <a:pt x="1763254" y="1364231"/>
                </a:lnTo>
                <a:lnTo>
                  <a:pt x="1766510" y="1367701"/>
                </a:lnTo>
                <a:lnTo>
                  <a:pt x="1769332" y="1371171"/>
                </a:lnTo>
                <a:lnTo>
                  <a:pt x="1771937" y="1375075"/>
                </a:lnTo>
                <a:lnTo>
                  <a:pt x="1774325" y="1379196"/>
                </a:lnTo>
                <a:lnTo>
                  <a:pt x="1775844" y="1383317"/>
                </a:lnTo>
                <a:lnTo>
                  <a:pt x="1777146" y="1387654"/>
                </a:lnTo>
                <a:lnTo>
                  <a:pt x="1778015" y="1391992"/>
                </a:lnTo>
                <a:lnTo>
                  <a:pt x="1778666" y="1396330"/>
                </a:lnTo>
                <a:lnTo>
                  <a:pt x="1778666" y="1401101"/>
                </a:lnTo>
                <a:lnTo>
                  <a:pt x="1778449" y="1405439"/>
                </a:lnTo>
                <a:lnTo>
                  <a:pt x="1777581" y="1409994"/>
                </a:lnTo>
                <a:lnTo>
                  <a:pt x="1776278" y="1414332"/>
                </a:lnTo>
                <a:lnTo>
                  <a:pt x="1774542" y="1418886"/>
                </a:lnTo>
                <a:lnTo>
                  <a:pt x="1772371" y="1422790"/>
                </a:lnTo>
                <a:lnTo>
                  <a:pt x="1769766" y="1426694"/>
                </a:lnTo>
                <a:lnTo>
                  <a:pt x="1676210" y="1555526"/>
                </a:lnTo>
                <a:lnTo>
                  <a:pt x="1673171" y="1559214"/>
                </a:lnTo>
                <a:lnTo>
                  <a:pt x="1670132" y="1562467"/>
                </a:lnTo>
                <a:lnTo>
                  <a:pt x="1666441" y="1565503"/>
                </a:lnTo>
                <a:lnTo>
                  <a:pt x="1662534" y="1567889"/>
                </a:lnTo>
                <a:lnTo>
                  <a:pt x="1658410" y="1570275"/>
                </a:lnTo>
                <a:lnTo>
                  <a:pt x="1654285" y="1572010"/>
                </a:lnTo>
                <a:lnTo>
                  <a:pt x="1649944" y="1573311"/>
                </a:lnTo>
                <a:lnTo>
                  <a:pt x="1645603" y="1573962"/>
                </a:lnTo>
                <a:lnTo>
                  <a:pt x="1641261" y="1574612"/>
                </a:lnTo>
                <a:lnTo>
                  <a:pt x="1636702" y="1574830"/>
                </a:lnTo>
                <a:lnTo>
                  <a:pt x="1632144" y="1574179"/>
                </a:lnTo>
                <a:lnTo>
                  <a:pt x="1627586" y="1573528"/>
                </a:lnTo>
                <a:lnTo>
                  <a:pt x="1623244" y="1572227"/>
                </a:lnTo>
                <a:lnTo>
                  <a:pt x="1618903" y="1570708"/>
                </a:lnTo>
                <a:lnTo>
                  <a:pt x="1614779" y="1568323"/>
                </a:lnTo>
                <a:lnTo>
                  <a:pt x="1610872" y="1565720"/>
                </a:lnTo>
                <a:lnTo>
                  <a:pt x="1483234" y="1473326"/>
                </a:lnTo>
                <a:lnTo>
                  <a:pt x="1473250" y="1483085"/>
                </a:lnTo>
                <a:lnTo>
                  <a:pt x="1463047" y="1492195"/>
                </a:lnTo>
                <a:lnTo>
                  <a:pt x="1452628" y="1501521"/>
                </a:lnTo>
                <a:lnTo>
                  <a:pt x="1442209" y="1510631"/>
                </a:lnTo>
                <a:lnTo>
                  <a:pt x="1431572" y="1519523"/>
                </a:lnTo>
                <a:lnTo>
                  <a:pt x="1420719" y="1527982"/>
                </a:lnTo>
                <a:lnTo>
                  <a:pt x="1409648" y="1536440"/>
                </a:lnTo>
                <a:lnTo>
                  <a:pt x="1398578" y="1544682"/>
                </a:lnTo>
                <a:lnTo>
                  <a:pt x="1387290" y="1552923"/>
                </a:lnTo>
                <a:lnTo>
                  <a:pt x="1375785" y="1560731"/>
                </a:lnTo>
                <a:lnTo>
                  <a:pt x="1364281" y="1568323"/>
                </a:lnTo>
                <a:lnTo>
                  <a:pt x="1352342" y="1575914"/>
                </a:lnTo>
                <a:lnTo>
                  <a:pt x="1340403" y="1583071"/>
                </a:lnTo>
                <a:lnTo>
                  <a:pt x="1328464" y="1590228"/>
                </a:lnTo>
                <a:lnTo>
                  <a:pt x="1316091" y="1596952"/>
                </a:lnTo>
                <a:lnTo>
                  <a:pt x="1303718" y="1603676"/>
                </a:lnTo>
                <a:lnTo>
                  <a:pt x="1352559" y="1753112"/>
                </a:lnTo>
                <a:lnTo>
                  <a:pt x="1353645" y="1757883"/>
                </a:lnTo>
                <a:lnTo>
                  <a:pt x="1354296" y="1762655"/>
                </a:lnTo>
                <a:lnTo>
                  <a:pt x="1354946" y="1767426"/>
                </a:lnTo>
                <a:lnTo>
                  <a:pt x="1354730" y="1771764"/>
                </a:lnTo>
                <a:lnTo>
                  <a:pt x="1354079" y="1776319"/>
                </a:lnTo>
                <a:lnTo>
                  <a:pt x="1353210" y="1780657"/>
                </a:lnTo>
                <a:lnTo>
                  <a:pt x="1351474" y="1784995"/>
                </a:lnTo>
                <a:lnTo>
                  <a:pt x="1349737" y="1789115"/>
                </a:lnTo>
                <a:lnTo>
                  <a:pt x="1347349" y="1793019"/>
                </a:lnTo>
                <a:lnTo>
                  <a:pt x="1344962" y="1796707"/>
                </a:lnTo>
                <a:lnTo>
                  <a:pt x="1342139" y="1799960"/>
                </a:lnTo>
                <a:lnTo>
                  <a:pt x="1338666" y="1803214"/>
                </a:lnTo>
                <a:lnTo>
                  <a:pt x="1335194" y="1806033"/>
                </a:lnTo>
                <a:lnTo>
                  <a:pt x="1331286" y="1808419"/>
                </a:lnTo>
                <a:lnTo>
                  <a:pt x="1326945" y="1810588"/>
                </a:lnTo>
                <a:lnTo>
                  <a:pt x="1322603" y="1812323"/>
                </a:lnTo>
                <a:lnTo>
                  <a:pt x="1171306" y="1861556"/>
                </a:lnTo>
                <a:lnTo>
                  <a:pt x="1166531" y="1862641"/>
                </a:lnTo>
                <a:lnTo>
                  <a:pt x="1161972" y="1863508"/>
                </a:lnTo>
                <a:lnTo>
                  <a:pt x="1157414" y="1863725"/>
                </a:lnTo>
                <a:lnTo>
                  <a:pt x="1152638" y="1863725"/>
                </a:lnTo>
                <a:lnTo>
                  <a:pt x="1148080" y="1862858"/>
                </a:lnTo>
                <a:lnTo>
                  <a:pt x="1143738" y="1861990"/>
                </a:lnTo>
                <a:lnTo>
                  <a:pt x="1139614" y="1860472"/>
                </a:lnTo>
                <a:lnTo>
                  <a:pt x="1135490" y="1858520"/>
                </a:lnTo>
                <a:lnTo>
                  <a:pt x="1131365" y="1856568"/>
                </a:lnTo>
                <a:lnTo>
                  <a:pt x="1127675" y="1853748"/>
                </a:lnTo>
                <a:lnTo>
                  <a:pt x="1124419" y="1850929"/>
                </a:lnTo>
                <a:lnTo>
                  <a:pt x="1121380" y="1847459"/>
                </a:lnTo>
                <a:lnTo>
                  <a:pt x="1118558" y="1843989"/>
                </a:lnTo>
                <a:lnTo>
                  <a:pt x="1115954" y="1840085"/>
                </a:lnTo>
                <a:lnTo>
                  <a:pt x="1113783" y="1835747"/>
                </a:lnTo>
                <a:lnTo>
                  <a:pt x="1112046" y="1831409"/>
                </a:lnTo>
                <a:lnTo>
                  <a:pt x="1063423" y="1681538"/>
                </a:lnTo>
                <a:lnTo>
                  <a:pt x="1049747" y="1683491"/>
                </a:lnTo>
                <a:lnTo>
                  <a:pt x="1036289" y="1685009"/>
                </a:lnTo>
                <a:lnTo>
                  <a:pt x="1022397" y="1686310"/>
                </a:lnTo>
                <a:lnTo>
                  <a:pt x="1008505" y="1687611"/>
                </a:lnTo>
                <a:lnTo>
                  <a:pt x="994612" y="1688479"/>
                </a:lnTo>
                <a:lnTo>
                  <a:pt x="980719" y="1689130"/>
                </a:lnTo>
                <a:lnTo>
                  <a:pt x="966392" y="1689346"/>
                </a:lnTo>
                <a:lnTo>
                  <a:pt x="952500" y="1689780"/>
                </a:lnTo>
                <a:lnTo>
                  <a:pt x="938391" y="1689346"/>
                </a:lnTo>
                <a:lnTo>
                  <a:pt x="924281" y="1689130"/>
                </a:lnTo>
                <a:lnTo>
                  <a:pt x="910389" y="1688479"/>
                </a:lnTo>
                <a:lnTo>
                  <a:pt x="896497" y="1687611"/>
                </a:lnTo>
                <a:lnTo>
                  <a:pt x="882604" y="1686310"/>
                </a:lnTo>
                <a:lnTo>
                  <a:pt x="868929" y="1685009"/>
                </a:lnTo>
                <a:lnTo>
                  <a:pt x="855036" y="1683491"/>
                </a:lnTo>
                <a:lnTo>
                  <a:pt x="841361" y="1681538"/>
                </a:lnTo>
                <a:lnTo>
                  <a:pt x="793172" y="1831409"/>
                </a:lnTo>
                <a:lnTo>
                  <a:pt x="791218" y="1835963"/>
                </a:lnTo>
                <a:lnTo>
                  <a:pt x="789264" y="1840085"/>
                </a:lnTo>
                <a:lnTo>
                  <a:pt x="786660" y="1843989"/>
                </a:lnTo>
                <a:lnTo>
                  <a:pt x="783837" y="1847459"/>
                </a:lnTo>
                <a:lnTo>
                  <a:pt x="780798" y="1850929"/>
                </a:lnTo>
                <a:lnTo>
                  <a:pt x="777108" y="1853748"/>
                </a:lnTo>
                <a:lnTo>
                  <a:pt x="773635" y="1856568"/>
                </a:lnTo>
                <a:lnTo>
                  <a:pt x="769728" y="1858520"/>
                </a:lnTo>
                <a:lnTo>
                  <a:pt x="765604" y="1860472"/>
                </a:lnTo>
                <a:lnTo>
                  <a:pt x="761262" y="1861990"/>
                </a:lnTo>
                <a:lnTo>
                  <a:pt x="756921" y="1862858"/>
                </a:lnTo>
                <a:lnTo>
                  <a:pt x="752145" y="1863725"/>
                </a:lnTo>
                <a:lnTo>
                  <a:pt x="747804" y="1863725"/>
                </a:lnTo>
                <a:lnTo>
                  <a:pt x="743246" y="1863508"/>
                </a:lnTo>
                <a:lnTo>
                  <a:pt x="738470" y="1862641"/>
                </a:lnTo>
                <a:lnTo>
                  <a:pt x="733694" y="1861340"/>
                </a:lnTo>
                <a:lnTo>
                  <a:pt x="582614" y="1812323"/>
                </a:lnTo>
                <a:lnTo>
                  <a:pt x="578056" y="1810588"/>
                </a:lnTo>
                <a:lnTo>
                  <a:pt x="573931" y="1808419"/>
                </a:lnTo>
                <a:lnTo>
                  <a:pt x="570024" y="1806033"/>
                </a:lnTo>
                <a:lnTo>
                  <a:pt x="566551" y="1803214"/>
                </a:lnTo>
                <a:lnTo>
                  <a:pt x="563078" y="1799960"/>
                </a:lnTo>
                <a:lnTo>
                  <a:pt x="560039" y="1796707"/>
                </a:lnTo>
                <a:lnTo>
                  <a:pt x="557434" y="1793019"/>
                </a:lnTo>
                <a:lnTo>
                  <a:pt x="555481" y="1789115"/>
                </a:lnTo>
                <a:lnTo>
                  <a:pt x="553310" y="1784995"/>
                </a:lnTo>
                <a:lnTo>
                  <a:pt x="552007" y="1780657"/>
                </a:lnTo>
                <a:lnTo>
                  <a:pt x="550922" y="1776319"/>
                </a:lnTo>
                <a:lnTo>
                  <a:pt x="550271" y="1771764"/>
                </a:lnTo>
                <a:lnTo>
                  <a:pt x="550271" y="1767426"/>
                </a:lnTo>
                <a:lnTo>
                  <a:pt x="550488" y="1762655"/>
                </a:lnTo>
                <a:lnTo>
                  <a:pt x="551356" y="1757883"/>
                </a:lnTo>
                <a:lnTo>
                  <a:pt x="552224" y="1753112"/>
                </a:lnTo>
                <a:lnTo>
                  <a:pt x="601282" y="1603676"/>
                </a:lnTo>
                <a:lnTo>
                  <a:pt x="588909" y="1596952"/>
                </a:lnTo>
                <a:lnTo>
                  <a:pt x="576753" y="1590228"/>
                </a:lnTo>
                <a:lnTo>
                  <a:pt x="564597" y="1583071"/>
                </a:lnTo>
                <a:lnTo>
                  <a:pt x="552658" y="1575914"/>
                </a:lnTo>
                <a:lnTo>
                  <a:pt x="540936" y="1568323"/>
                </a:lnTo>
                <a:lnTo>
                  <a:pt x="529215" y="1560731"/>
                </a:lnTo>
                <a:lnTo>
                  <a:pt x="517927" y="1552923"/>
                </a:lnTo>
                <a:lnTo>
                  <a:pt x="506423" y="1544682"/>
                </a:lnTo>
                <a:lnTo>
                  <a:pt x="495135" y="1536440"/>
                </a:lnTo>
                <a:lnTo>
                  <a:pt x="484281" y="1527982"/>
                </a:lnTo>
                <a:lnTo>
                  <a:pt x="473428" y="1519306"/>
                </a:lnTo>
                <a:lnTo>
                  <a:pt x="462791" y="1510631"/>
                </a:lnTo>
                <a:lnTo>
                  <a:pt x="452155" y="1501521"/>
                </a:lnTo>
                <a:lnTo>
                  <a:pt x="441953" y="1492195"/>
                </a:lnTo>
                <a:lnTo>
                  <a:pt x="431751" y="1482869"/>
                </a:lnTo>
                <a:lnTo>
                  <a:pt x="421549" y="1473108"/>
                </a:lnTo>
                <a:lnTo>
                  <a:pt x="294346" y="1565720"/>
                </a:lnTo>
                <a:lnTo>
                  <a:pt x="290222" y="1568323"/>
                </a:lnTo>
                <a:lnTo>
                  <a:pt x="286097" y="1570708"/>
                </a:lnTo>
                <a:lnTo>
                  <a:pt x="281756" y="1572227"/>
                </a:lnTo>
                <a:lnTo>
                  <a:pt x="277197" y="1573528"/>
                </a:lnTo>
                <a:lnTo>
                  <a:pt x="272856" y="1574179"/>
                </a:lnTo>
                <a:lnTo>
                  <a:pt x="268298" y="1574830"/>
                </a:lnTo>
                <a:lnTo>
                  <a:pt x="263739" y="1574830"/>
                </a:lnTo>
                <a:lnTo>
                  <a:pt x="259397" y="1574179"/>
                </a:lnTo>
                <a:lnTo>
                  <a:pt x="254839" y="1573311"/>
                </a:lnTo>
                <a:lnTo>
                  <a:pt x="250498" y="1572010"/>
                </a:lnTo>
                <a:lnTo>
                  <a:pt x="246374" y="1570275"/>
                </a:lnTo>
                <a:lnTo>
                  <a:pt x="242249" y="1568106"/>
                </a:lnTo>
                <a:lnTo>
                  <a:pt x="238776" y="1565503"/>
                </a:lnTo>
                <a:lnTo>
                  <a:pt x="235086" y="1562467"/>
                </a:lnTo>
                <a:lnTo>
                  <a:pt x="231829" y="1559214"/>
                </a:lnTo>
                <a:lnTo>
                  <a:pt x="228791" y="1555526"/>
                </a:lnTo>
                <a:lnTo>
                  <a:pt x="135017" y="1426694"/>
                </a:lnTo>
                <a:lnTo>
                  <a:pt x="132412" y="1422790"/>
                </a:lnTo>
                <a:lnTo>
                  <a:pt x="130458" y="1418886"/>
                </a:lnTo>
                <a:lnTo>
                  <a:pt x="128722" y="1414332"/>
                </a:lnTo>
                <a:lnTo>
                  <a:pt x="127419" y="1409994"/>
                </a:lnTo>
                <a:lnTo>
                  <a:pt x="126551" y="1405439"/>
                </a:lnTo>
                <a:lnTo>
                  <a:pt x="126334" y="1401101"/>
                </a:lnTo>
                <a:lnTo>
                  <a:pt x="126334" y="1396330"/>
                </a:lnTo>
                <a:lnTo>
                  <a:pt x="126768" y="1391992"/>
                </a:lnTo>
                <a:lnTo>
                  <a:pt x="127853" y="1387654"/>
                </a:lnTo>
                <a:lnTo>
                  <a:pt x="129156" y="1383317"/>
                </a:lnTo>
                <a:lnTo>
                  <a:pt x="130893" y="1379196"/>
                </a:lnTo>
                <a:lnTo>
                  <a:pt x="133063" y="1375075"/>
                </a:lnTo>
                <a:lnTo>
                  <a:pt x="135668" y="1371171"/>
                </a:lnTo>
                <a:lnTo>
                  <a:pt x="138490" y="1367701"/>
                </a:lnTo>
                <a:lnTo>
                  <a:pt x="141746" y="1364447"/>
                </a:lnTo>
                <a:lnTo>
                  <a:pt x="145653" y="1361411"/>
                </a:lnTo>
                <a:lnTo>
                  <a:pt x="272856" y="1269016"/>
                </a:lnTo>
                <a:lnTo>
                  <a:pt x="266995" y="1256654"/>
                </a:lnTo>
                <a:lnTo>
                  <a:pt x="261351" y="1244074"/>
                </a:lnTo>
                <a:lnTo>
                  <a:pt x="255707" y="1231711"/>
                </a:lnTo>
                <a:lnTo>
                  <a:pt x="250281" y="1218698"/>
                </a:lnTo>
                <a:lnTo>
                  <a:pt x="245071" y="1205902"/>
                </a:lnTo>
                <a:lnTo>
                  <a:pt x="240295" y="1193105"/>
                </a:lnTo>
                <a:lnTo>
                  <a:pt x="235737" y="1180092"/>
                </a:lnTo>
                <a:lnTo>
                  <a:pt x="231178" y="1166862"/>
                </a:lnTo>
                <a:lnTo>
                  <a:pt x="227054" y="1153848"/>
                </a:lnTo>
                <a:lnTo>
                  <a:pt x="222930" y="1140401"/>
                </a:lnTo>
                <a:lnTo>
                  <a:pt x="219457" y="1126737"/>
                </a:lnTo>
                <a:lnTo>
                  <a:pt x="215767" y="1113507"/>
                </a:lnTo>
                <a:lnTo>
                  <a:pt x="212728" y="1099626"/>
                </a:lnTo>
                <a:lnTo>
                  <a:pt x="209689" y="1085962"/>
                </a:lnTo>
                <a:lnTo>
                  <a:pt x="207084" y="1072082"/>
                </a:lnTo>
                <a:lnTo>
                  <a:pt x="204479" y="1058201"/>
                </a:lnTo>
                <a:lnTo>
                  <a:pt x="47104" y="1058201"/>
                </a:lnTo>
                <a:lnTo>
                  <a:pt x="42111" y="1057983"/>
                </a:lnTo>
                <a:lnTo>
                  <a:pt x="37552" y="1057116"/>
                </a:lnTo>
                <a:lnTo>
                  <a:pt x="32994" y="1056032"/>
                </a:lnTo>
                <a:lnTo>
                  <a:pt x="28653" y="1054513"/>
                </a:lnTo>
                <a:lnTo>
                  <a:pt x="24745" y="1052562"/>
                </a:lnTo>
                <a:lnTo>
                  <a:pt x="20839" y="1050175"/>
                </a:lnTo>
                <a:lnTo>
                  <a:pt x="16931" y="1047356"/>
                </a:lnTo>
                <a:lnTo>
                  <a:pt x="13892" y="1044536"/>
                </a:lnTo>
                <a:lnTo>
                  <a:pt x="10853" y="1041283"/>
                </a:lnTo>
                <a:lnTo>
                  <a:pt x="8032" y="1037596"/>
                </a:lnTo>
                <a:lnTo>
                  <a:pt x="5644" y="1033692"/>
                </a:lnTo>
                <a:lnTo>
                  <a:pt x="3690" y="1029571"/>
                </a:lnTo>
                <a:lnTo>
                  <a:pt x="1954" y="1025234"/>
                </a:lnTo>
                <a:lnTo>
                  <a:pt x="1085" y="1020896"/>
                </a:lnTo>
                <a:lnTo>
                  <a:pt x="217" y="1015907"/>
                </a:lnTo>
                <a:lnTo>
                  <a:pt x="0" y="1011353"/>
                </a:lnTo>
                <a:lnTo>
                  <a:pt x="0" y="852156"/>
                </a:lnTo>
                <a:lnTo>
                  <a:pt x="217" y="847601"/>
                </a:lnTo>
                <a:lnTo>
                  <a:pt x="1085" y="843047"/>
                </a:lnTo>
                <a:lnTo>
                  <a:pt x="1954" y="838275"/>
                </a:lnTo>
                <a:lnTo>
                  <a:pt x="3690" y="833937"/>
                </a:lnTo>
                <a:lnTo>
                  <a:pt x="5644" y="830250"/>
                </a:lnTo>
                <a:lnTo>
                  <a:pt x="8032" y="826346"/>
                </a:lnTo>
                <a:lnTo>
                  <a:pt x="10853" y="822659"/>
                </a:lnTo>
                <a:lnTo>
                  <a:pt x="13892" y="819406"/>
                </a:lnTo>
                <a:lnTo>
                  <a:pt x="16931" y="816370"/>
                </a:lnTo>
                <a:lnTo>
                  <a:pt x="20839" y="813550"/>
                </a:lnTo>
                <a:lnTo>
                  <a:pt x="24745" y="811164"/>
                </a:lnTo>
                <a:lnTo>
                  <a:pt x="28653" y="809429"/>
                </a:lnTo>
                <a:lnTo>
                  <a:pt x="32994" y="807477"/>
                </a:lnTo>
                <a:lnTo>
                  <a:pt x="37552" y="806609"/>
                </a:lnTo>
                <a:lnTo>
                  <a:pt x="42111" y="805742"/>
                </a:lnTo>
                <a:lnTo>
                  <a:pt x="47104" y="805525"/>
                </a:lnTo>
                <a:lnTo>
                  <a:pt x="204479" y="805525"/>
                </a:lnTo>
                <a:lnTo>
                  <a:pt x="207084" y="791644"/>
                </a:lnTo>
                <a:lnTo>
                  <a:pt x="209689" y="777764"/>
                </a:lnTo>
                <a:lnTo>
                  <a:pt x="212728" y="764099"/>
                </a:lnTo>
                <a:lnTo>
                  <a:pt x="215767" y="750436"/>
                </a:lnTo>
                <a:lnTo>
                  <a:pt x="219457" y="736771"/>
                </a:lnTo>
                <a:lnTo>
                  <a:pt x="222930" y="723324"/>
                </a:lnTo>
                <a:lnTo>
                  <a:pt x="227054" y="709877"/>
                </a:lnTo>
                <a:lnTo>
                  <a:pt x="231178" y="696647"/>
                </a:lnTo>
                <a:lnTo>
                  <a:pt x="235737" y="683634"/>
                </a:lnTo>
                <a:lnTo>
                  <a:pt x="240295" y="670620"/>
                </a:lnTo>
                <a:lnTo>
                  <a:pt x="245071" y="657607"/>
                </a:lnTo>
                <a:lnTo>
                  <a:pt x="250281" y="644810"/>
                </a:lnTo>
                <a:lnTo>
                  <a:pt x="255707" y="632014"/>
                </a:lnTo>
                <a:lnTo>
                  <a:pt x="261351" y="619434"/>
                </a:lnTo>
                <a:lnTo>
                  <a:pt x="266995" y="607072"/>
                </a:lnTo>
                <a:lnTo>
                  <a:pt x="272856" y="594709"/>
                </a:lnTo>
                <a:lnTo>
                  <a:pt x="145653" y="502098"/>
                </a:lnTo>
                <a:lnTo>
                  <a:pt x="141746" y="499061"/>
                </a:lnTo>
                <a:lnTo>
                  <a:pt x="138490" y="495808"/>
                </a:lnTo>
                <a:lnTo>
                  <a:pt x="135668" y="492337"/>
                </a:lnTo>
                <a:lnTo>
                  <a:pt x="133063" y="488651"/>
                </a:lnTo>
                <a:lnTo>
                  <a:pt x="130893" y="484529"/>
                </a:lnTo>
                <a:lnTo>
                  <a:pt x="129156" y="480409"/>
                </a:lnTo>
                <a:lnTo>
                  <a:pt x="127853" y="475854"/>
                </a:lnTo>
                <a:lnTo>
                  <a:pt x="126768" y="471516"/>
                </a:lnTo>
                <a:lnTo>
                  <a:pt x="126334" y="467178"/>
                </a:lnTo>
                <a:lnTo>
                  <a:pt x="126334" y="462624"/>
                </a:lnTo>
                <a:lnTo>
                  <a:pt x="126551" y="458069"/>
                </a:lnTo>
                <a:lnTo>
                  <a:pt x="127419" y="453515"/>
                </a:lnTo>
                <a:lnTo>
                  <a:pt x="128722" y="449177"/>
                </a:lnTo>
                <a:lnTo>
                  <a:pt x="130458" y="444839"/>
                </a:lnTo>
                <a:lnTo>
                  <a:pt x="132412" y="440718"/>
                </a:lnTo>
                <a:lnTo>
                  <a:pt x="135017" y="436597"/>
                </a:lnTo>
                <a:lnTo>
                  <a:pt x="228791" y="308416"/>
                </a:lnTo>
                <a:lnTo>
                  <a:pt x="231829" y="304512"/>
                </a:lnTo>
                <a:lnTo>
                  <a:pt x="235086" y="301259"/>
                </a:lnTo>
                <a:lnTo>
                  <a:pt x="238776" y="298005"/>
                </a:lnTo>
                <a:lnTo>
                  <a:pt x="242249" y="295619"/>
                </a:lnTo>
                <a:lnTo>
                  <a:pt x="246374" y="293451"/>
                </a:lnTo>
                <a:lnTo>
                  <a:pt x="250498" y="291715"/>
                </a:lnTo>
                <a:lnTo>
                  <a:pt x="254839" y="290414"/>
                </a:lnTo>
                <a:lnTo>
                  <a:pt x="259397" y="289330"/>
                </a:lnTo>
                <a:lnTo>
                  <a:pt x="263739" y="288896"/>
                </a:lnTo>
                <a:lnTo>
                  <a:pt x="268298" y="288896"/>
                </a:lnTo>
                <a:lnTo>
                  <a:pt x="272856" y="289330"/>
                </a:lnTo>
                <a:lnTo>
                  <a:pt x="277197" y="290197"/>
                </a:lnTo>
                <a:lnTo>
                  <a:pt x="281756" y="291499"/>
                </a:lnTo>
                <a:lnTo>
                  <a:pt x="286097" y="293017"/>
                </a:lnTo>
                <a:lnTo>
                  <a:pt x="290222" y="295186"/>
                </a:lnTo>
                <a:lnTo>
                  <a:pt x="294346" y="297788"/>
                </a:lnTo>
                <a:lnTo>
                  <a:pt x="421549" y="390400"/>
                </a:lnTo>
                <a:lnTo>
                  <a:pt x="431751" y="380857"/>
                </a:lnTo>
                <a:lnTo>
                  <a:pt x="441953" y="371314"/>
                </a:lnTo>
                <a:lnTo>
                  <a:pt x="452155" y="361988"/>
                </a:lnTo>
                <a:lnTo>
                  <a:pt x="462791" y="353095"/>
                </a:lnTo>
                <a:lnTo>
                  <a:pt x="473645" y="344203"/>
                </a:lnTo>
                <a:lnTo>
                  <a:pt x="484281" y="335527"/>
                </a:lnTo>
                <a:lnTo>
                  <a:pt x="495135" y="327068"/>
                </a:lnTo>
                <a:lnTo>
                  <a:pt x="506423" y="318827"/>
                </a:lnTo>
                <a:lnTo>
                  <a:pt x="517927" y="310585"/>
                </a:lnTo>
                <a:lnTo>
                  <a:pt x="529215" y="302994"/>
                </a:lnTo>
                <a:lnTo>
                  <a:pt x="540936" y="295186"/>
                </a:lnTo>
                <a:lnTo>
                  <a:pt x="552658" y="287811"/>
                </a:lnTo>
                <a:lnTo>
                  <a:pt x="564597" y="280654"/>
                </a:lnTo>
                <a:lnTo>
                  <a:pt x="576753" y="273497"/>
                </a:lnTo>
                <a:lnTo>
                  <a:pt x="588909" y="266773"/>
                </a:lnTo>
                <a:lnTo>
                  <a:pt x="601282" y="260050"/>
                </a:lnTo>
                <a:lnTo>
                  <a:pt x="552224" y="110396"/>
                </a:lnTo>
                <a:lnTo>
                  <a:pt x="550922" y="105842"/>
                </a:lnTo>
                <a:lnTo>
                  <a:pt x="550488" y="100853"/>
                </a:lnTo>
                <a:lnTo>
                  <a:pt x="550053" y="96299"/>
                </a:lnTo>
                <a:lnTo>
                  <a:pt x="550271" y="91961"/>
                </a:lnTo>
                <a:lnTo>
                  <a:pt x="550704" y="87406"/>
                </a:lnTo>
                <a:lnTo>
                  <a:pt x="552007" y="82852"/>
                </a:lnTo>
                <a:lnTo>
                  <a:pt x="553310" y="78514"/>
                </a:lnTo>
                <a:lnTo>
                  <a:pt x="555046" y="74826"/>
                </a:lnTo>
                <a:lnTo>
                  <a:pt x="557434" y="70706"/>
                </a:lnTo>
                <a:lnTo>
                  <a:pt x="560039" y="67018"/>
                </a:lnTo>
                <a:lnTo>
                  <a:pt x="563078" y="63765"/>
                </a:lnTo>
                <a:lnTo>
                  <a:pt x="566551" y="60512"/>
                </a:lnTo>
                <a:lnTo>
                  <a:pt x="570024" y="57693"/>
                </a:lnTo>
                <a:lnTo>
                  <a:pt x="573931" y="55090"/>
                </a:lnTo>
                <a:lnTo>
                  <a:pt x="578056" y="53137"/>
                </a:lnTo>
                <a:lnTo>
                  <a:pt x="582614" y="51402"/>
                </a:lnTo>
                <a:lnTo>
                  <a:pt x="733912" y="1952"/>
                </a:lnTo>
                <a:lnTo>
                  <a:pt x="738470" y="868"/>
                </a:lnTo>
                <a:lnTo>
                  <a:pt x="743246" y="216"/>
                </a:lnTo>
                <a:close/>
              </a:path>
            </a:pathLst>
          </a:custGeom>
          <a:solidFill>
            <a:schemeClr val="accent1">
              <a:alpha val="100000"/>
            </a:schemeClr>
          </a:solidFill>
        </p:spPr>
      </p:sp>
      <p:sp>
        <p:nvSpPr>
          <p:cNvPr id="6" name="Freeform 6"/>
          <p:cNvSpPr/>
          <p:nvPr/>
        </p:nvSpPr>
        <p:spPr>
          <a:xfrm>
            <a:off x="5562818" y="3040397"/>
            <a:ext cx="147161" cy="176213"/>
          </a:xfrm>
          <a:custGeom>
            <a:avLst/>
            <a:gdLst/>
            <a:ahLst/>
            <a:cxnLst/>
            <a:rect l="l" t="t" r="r" b="b"/>
            <a:pathLst>
              <a:path w="56" h="67">
                <a:moveTo>
                  <a:pt x="28" y="0"/>
                </a:moveTo>
                <a:cubicBezTo>
                  <a:pt x="13" y="0"/>
                  <a:pt x="0" y="13"/>
                  <a:pt x="0" y="28"/>
                </a:cubicBezTo>
                <a:cubicBezTo>
                  <a:pt x="0" y="34"/>
                  <a:pt x="2" y="40"/>
                  <a:pt x="7" y="46"/>
                </a:cubicBezTo>
                <a:cubicBezTo>
                  <a:pt x="11" y="52"/>
                  <a:pt x="15" y="58"/>
                  <a:pt x="16" y="65"/>
                </a:cubicBezTo>
                <a:cubicBezTo>
                  <a:pt x="16" y="67"/>
                  <a:pt x="16" y="67"/>
                  <a:pt x="16" y="67"/>
                </a:cubicBezTo>
                <a:cubicBezTo>
                  <a:pt x="25" y="67"/>
                  <a:pt x="25" y="67"/>
                  <a:pt x="25" y="67"/>
                </a:cubicBezTo>
                <a:cubicBezTo>
                  <a:pt x="26" y="65"/>
                  <a:pt x="26" y="65"/>
                  <a:pt x="26" y="65"/>
                </a:cubicBezTo>
                <a:cubicBezTo>
                  <a:pt x="26" y="61"/>
                  <a:pt x="26" y="50"/>
                  <a:pt x="22" y="42"/>
                </a:cubicBezTo>
                <a:cubicBezTo>
                  <a:pt x="24" y="42"/>
                  <a:pt x="26" y="41"/>
                  <a:pt x="28" y="41"/>
                </a:cubicBezTo>
                <a:cubicBezTo>
                  <a:pt x="29" y="41"/>
                  <a:pt x="29" y="41"/>
                  <a:pt x="29" y="41"/>
                </a:cubicBezTo>
                <a:cubicBezTo>
                  <a:pt x="31" y="41"/>
                  <a:pt x="33" y="42"/>
                  <a:pt x="34" y="42"/>
                </a:cubicBezTo>
                <a:cubicBezTo>
                  <a:pt x="32" y="48"/>
                  <a:pt x="31" y="55"/>
                  <a:pt x="31" y="65"/>
                </a:cubicBezTo>
                <a:cubicBezTo>
                  <a:pt x="31" y="67"/>
                  <a:pt x="31" y="67"/>
                  <a:pt x="31" y="67"/>
                </a:cubicBezTo>
                <a:cubicBezTo>
                  <a:pt x="40" y="67"/>
                  <a:pt x="40" y="67"/>
                  <a:pt x="40" y="67"/>
                </a:cubicBezTo>
                <a:cubicBezTo>
                  <a:pt x="41" y="65"/>
                  <a:pt x="41" y="65"/>
                  <a:pt x="41" y="65"/>
                </a:cubicBezTo>
                <a:cubicBezTo>
                  <a:pt x="42" y="58"/>
                  <a:pt x="46" y="52"/>
                  <a:pt x="50" y="46"/>
                </a:cubicBezTo>
                <a:cubicBezTo>
                  <a:pt x="54" y="41"/>
                  <a:pt x="56" y="34"/>
                  <a:pt x="56" y="28"/>
                </a:cubicBezTo>
                <a:cubicBezTo>
                  <a:pt x="56" y="13"/>
                  <a:pt x="44" y="0"/>
                  <a:pt x="28" y="0"/>
                </a:cubicBezTo>
                <a:close/>
              </a:path>
            </a:pathLst>
          </a:custGeom>
          <a:solidFill>
            <a:schemeClr val="accent1">
              <a:alpha val="100000"/>
            </a:schemeClr>
          </a:solidFill>
        </p:spPr>
      </p:sp>
      <p:sp>
        <p:nvSpPr>
          <p:cNvPr id="7" name="Freeform 7"/>
          <p:cNvSpPr/>
          <p:nvPr/>
        </p:nvSpPr>
        <p:spPr>
          <a:xfrm>
            <a:off x="5396607" y="2934479"/>
            <a:ext cx="461677" cy="550831"/>
          </a:xfrm>
          <a:custGeom>
            <a:avLst/>
            <a:gdLst/>
            <a:ahLst/>
            <a:cxnLst/>
            <a:rect l="l" t="t" r="r" b="b"/>
            <a:pathLst>
              <a:path w="175" h="209">
                <a:moveTo>
                  <a:pt x="146" y="24"/>
                </a:moveTo>
                <a:cubicBezTo>
                  <a:pt x="126" y="8"/>
                  <a:pt x="100" y="0"/>
                  <a:pt x="66" y="8"/>
                </a:cubicBezTo>
                <a:cubicBezTo>
                  <a:pt x="42" y="15"/>
                  <a:pt x="21" y="33"/>
                  <a:pt x="16" y="67"/>
                </a:cubicBezTo>
                <a:cubicBezTo>
                  <a:pt x="14" y="78"/>
                  <a:pt x="16" y="84"/>
                  <a:pt x="16" y="85"/>
                </a:cubicBezTo>
                <a:cubicBezTo>
                  <a:pt x="18" y="87"/>
                  <a:pt x="20" y="91"/>
                  <a:pt x="20" y="94"/>
                </a:cubicBezTo>
                <a:cubicBezTo>
                  <a:pt x="20" y="95"/>
                  <a:pt x="19" y="96"/>
                  <a:pt x="19" y="97"/>
                </a:cubicBezTo>
                <a:cubicBezTo>
                  <a:pt x="2" y="121"/>
                  <a:pt x="2" y="121"/>
                  <a:pt x="2" y="121"/>
                </a:cubicBezTo>
                <a:cubicBezTo>
                  <a:pt x="1" y="123"/>
                  <a:pt x="0" y="125"/>
                  <a:pt x="1" y="127"/>
                </a:cubicBezTo>
                <a:cubicBezTo>
                  <a:pt x="4" y="132"/>
                  <a:pt x="12" y="131"/>
                  <a:pt x="14" y="132"/>
                </a:cubicBezTo>
                <a:cubicBezTo>
                  <a:pt x="16" y="133"/>
                  <a:pt x="17" y="136"/>
                  <a:pt x="16" y="139"/>
                </a:cubicBezTo>
                <a:cubicBezTo>
                  <a:pt x="15" y="141"/>
                  <a:pt x="13" y="145"/>
                  <a:pt x="15" y="146"/>
                </a:cubicBezTo>
                <a:cubicBezTo>
                  <a:pt x="17" y="147"/>
                  <a:pt x="19" y="148"/>
                  <a:pt x="19" y="148"/>
                </a:cubicBezTo>
                <a:cubicBezTo>
                  <a:pt x="19" y="148"/>
                  <a:pt x="16" y="149"/>
                  <a:pt x="16" y="151"/>
                </a:cubicBezTo>
                <a:cubicBezTo>
                  <a:pt x="15" y="153"/>
                  <a:pt x="16" y="156"/>
                  <a:pt x="19" y="157"/>
                </a:cubicBezTo>
                <a:cubicBezTo>
                  <a:pt x="19" y="157"/>
                  <a:pt x="22" y="164"/>
                  <a:pt x="21" y="171"/>
                </a:cubicBezTo>
                <a:cubicBezTo>
                  <a:pt x="20" y="177"/>
                  <a:pt x="18" y="183"/>
                  <a:pt x="23" y="187"/>
                </a:cubicBezTo>
                <a:cubicBezTo>
                  <a:pt x="28" y="191"/>
                  <a:pt x="48" y="188"/>
                  <a:pt x="60" y="184"/>
                </a:cubicBezTo>
                <a:cubicBezTo>
                  <a:pt x="60" y="184"/>
                  <a:pt x="64" y="191"/>
                  <a:pt x="68" y="209"/>
                </a:cubicBezTo>
                <a:cubicBezTo>
                  <a:pt x="152" y="183"/>
                  <a:pt x="152" y="183"/>
                  <a:pt x="152" y="183"/>
                </a:cubicBezTo>
                <a:cubicBezTo>
                  <a:pt x="147" y="170"/>
                  <a:pt x="145" y="163"/>
                  <a:pt x="145" y="159"/>
                </a:cubicBezTo>
                <a:cubicBezTo>
                  <a:pt x="143" y="148"/>
                  <a:pt x="160" y="128"/>
                  <a:pt x="166" y="106"/>
                </a:cubicBezTo>
                <a:cubicBezTo>
                  <a:pt x="173" y="81"/>
                  <a:pt x="175" y="48"/>
                  <a:pt x="146" y="24"/>
                </a:cubicBezTo>
                <a:close/>
                <a:moveTo>
                  <a:pt x="118" y="90"/>
                </a:moveTo>
                <a:cubicBezTo>
                  <a:pt x="112" y="98"/>
                  <a:pt x="110" y="104"/>
                  <a:pt x="110" y="110"/>
                </a:cubicBezTo>
                <a:cubicBezTo>
                  <a:pt x="110" y="128"/>
                  <a:pt x="110" y="128"/>
                  <a:pt x="110" y="128"/>
                </a:cubicBezTo>
                <a:cubicBezTo>
                  <a:pt x="110" y="133"/>
                  <a:pt x="107" y="136"/>
                  <a:pt x="104" y="136"/>
                </a:cubicBezTo>
                <a:cubicBezTo>
                  <a:pt x="97" y="136"/>
                  <a:pt x="97" y="136"/>
                  <a:pt x="97" y="136"/>
                </a:cubicBezTo>
                <a:cubicBezTo>
                  <a:pt x="96" y="136"/>
                  <a:pt x="96" y="136"/>
                  <a:pt x="96" y="136"/>
                </a:cubicBezTo>
                <a:cubicBezTo>
                  <a:pt x="95" y="138"/>
                  <a:pt x="93" y="139"/>
                  <a:pt x="91" y="139"/>
                </a:cubicBezTo>
                <a:cubicBezTo>
                  <a:pt x="89" y="139"/>
                  <a:pt x="88" y="138"/>
                  <a:pt x="87" y="136"/>
                </a:cubicBezTo>
                <a:cubicBezTo>
                  <a:pt x="86" y="136"/>
                  <a:pt x="86" y="136"/>
                  <a:pt x="86" y="136"/>
                </a:cubicBezTo>
                <a:cubicBezTo>
                  <a:pt x="79" y="136"/>
                  <a:pt x="79" y="136"/>
                  <a:pt x="79" y="136"/>
                </a:cubicBezTo>
                <a:cubicBezTo>
                  <a:pt x="76" y="136"/>
                  <a:pt x="73" y="133"/>
                  <a:pt x="73" y="129"/>
                </a:cubicBezTo>
                <a:cubicBezTo>
                  <a:pt x="73" y="110"/>
                  <a:pt x="73" y="110"/>
                  <a:pt x="73" y="110"/>
                </a:cubicBezTo>
                <a:cubicBezTo>
                  <a:pt x="73" y="104"/>
                  <a:pt x="70" y="98"/>
                  <a:pt x="65" y="90"/>
                </a:cubicBezTo>
                <a:cubicBezTo>
                  <a:pt x="59" y="83"/>
                  <a:pt x="57" y="76"/>
                  <a:pt x="57" y="68"/>
                </a:cubicBezTo>
                <a:cubicBezTo>
                  <a:pt x="57" y="49"/>
                  <a:pt x="72" y="34"/>
                  <a:pt x="91" y="34"/>
                </a:cubicBezTo>
                <a:cubicBezTo>
                  <a:pt x="110" y="34"/>
                  <a:pt x="126" y="49"/>
                  <a:pt x="126" y="68"/>
                </a:cubicBezTo>
                <a:cubicBezTo>
                  <a:pt x="126" y="76"/>
                  <a:pt x="123" y="83"/>
                  <a:pt x="118" y="90"/>
                </a:cubicBezTo>
                <a:close/>
              </a:path>
            </a:pathLst>
          </a:custGeom>
          <a:solidFill>
            <a:schemeClr val="accent1">
              <a:alpha val="100000"/>
            </a:schemeClr>
          </a:solidFill>
        </p:spPr>
      </p:sp>
      <p:sp>
        <p:nvSpPr>
          <p:cNvPr id="8" name="Freeform 8"/>
          <p:cNvSpPr/>
          <p:nvPr/>
        </p:nvSpPr>
        <p:spPr>
          <a:xfrm>
            <a:off x="1208439" y="4261188"/>
            <a:ext cx="440436" cy="440436"/>
          </a:xfrm>
          <a:custGeom>
            <a:avLst/>
            <a:gdLst/>
            <a:ahLst/>
            <a:cxnLst/>
            <a:rect l="l" t="t" r="r" b="b"/>
            <a:pathLst>
              <a:path w="167" h="167">
                <a:moveTo>
                  <a:pt x="161" y="71"/>
                </a:moveTo>
                <a:cubicBezTo>
                  <a:pt x="148" y="71"/>
                  <a:pt x="148" y="71"/>
                  <a:pt x="148" y="71"/>
                </a:cubicBezTo>
                <a:cubicBezTo>
                  <a:pt x="146" y="62"/>
                  <a:pt x="143" y="54"/>
                  <a:pt x="138" y="47"/>
                </a:cubicBezTo>
                <a:cubicBezTo>
                  <a:pt x="147" y="38"/>
                  <a:pt x="147" y="38"/>
                  <a:pt x="147" y="38"/>
                </a:cubicBezTo>
                <a:cubicBezTo>
                  <a:pt x="149" y="36"/>
                  <a:pt x="150" y="32"/>
                  <a:pt x="148" y="31"/>
                </a:cubicBezTo>
                <a:cubicBezTo>
                  <a:pt x="136" y="19"/>
                  <a:pt x="136" y="19"/>
                  <a:pt x="136" y="19"/>
                </a:cubicBezTo>
                <a:cubicBezTo>
                  <a:pt x="135" y="17"/>
                  <a:pt x="131" y="18"/>
                  <a:pt x="129" y="20"/>
                </a:cubicBezTo>
                <a:cubicBezTo>
                  <a:pt x="120" y="29"/>
                  <a:pt x="120" y="29"/>
                  <a:pt x="120" y="29"/>
                </a:cubicBezTo>
                <a:cubicBezTo>
                  <a:pt x="113" y="24"/>
                  <a:pt x="105" y="21"/>
                  <a:pt x="96" y="19"/>
                </a:cubicBezTo>
                <a:cubicBezTo>
                  <a:pt x="96" y="6"/>
                  <a:pt x="96" y="6"/>
                  <a:pt x="96" y="6"/>
                </a:cubicBezTo>
                <a:cubicBezTo>
                  <a:pt x="96" y="3"/>
                  <a:pt x="94" y="0"/>
                  <a:pt x="92" y="0"/>
                </a:cubicBezTo>
                <a:cubicBezTo>
                  <a:pt x="75" y="0"/>
                  <a:pt x="75" y="0"/>
                  <a:pt x="75" y="0"/>
                </a:cubicBezTo>
                <a:cubicBezTo>
                  <a:pt x="73" y="0"/>
                  <a:pt x="71" y="3"/>
                  <a:pt x="71" y="6"/>
                </a:cubicBezTo>
                <a:cubicBezTo>
                  <a:pt x="71" y="19"/>
                  <a:pt x="71" y="19"/>
                  <a:pt x="71" y="19"/>
                </a:cubicBezTo>
                <a:cubicBezTo>
                  <a:pt x="62" y="21"/>
                  <a:pt x="54" y="24"/>
                  <a:pt x="46" y="29"/>
                </a:cubicBezTo>
                <a:cubicBezTo>
                  <a:pt x="37" y="20"/>
                  <a:pt x="37" y="20"/>
                  <a:pt x="37" y="20"/>
                </a:cubicBezTo>
                <a:cubicBezTo>
                  <a:pt x="35" y="18"/>
                  <a:pt x="32" y="17"/>
                  <a:pt x="30" y="19"/>
                </a:cubicBezTo>
                <a:cubicBezTo>
                  <a:pt x="18" y="31"/>
                  <a:pt x="18" y="31"/>
                  <a:pt x="18" y="31"/>
                </a:cubicBezTo>
                <a:cubicBezTo>
                  <a:pt x="17" y="32"/>
                  <a:pt x="17" y="36"/>
                  <a:pt x="19" y="38"/>
                </a:cubicBezTo>
                <a:cubicBezTo>
                  <a:pt x="29" y="47"/>
                  <a:pt x="29" y="47"/>
                  <a:pt x="29" y="47"/>
                </a:cubicBezTo>
                <a:cubicBezTo>
                  <a:pt x="24" y="54"/>
                  <a:pt x="20" y="62"/>
                  <a:pt x="19" y="71"/>
                </a:cubicBezTo>
                <a:cubicBezTo>
                  <a:pt x="6" y="71"/>
                  <a:pt x="6" y="71"/>
                  <a:pt x="6" y="71"/>
                </a:cubicBezTo>
                <a:cubicBezTo>
                  <a:pt x="2" y="71"/>
                  <a:pt x="0" y="73"/>
                  <a:pt x="0" y="75"/>
                </a:cubicBezTo>
                <a:cubicBezTo>
                  <a:pt x="0" y="92"/>
                  <a:pt x="0" y="92"/>
                  <a:pt x="0" y="92"/>
                </a:cubicBezTo>
                <a:cubicBezTo>
                  <a:pt x="0" y="94"/>
                  <a:pt x="2" y="96"/>
                  <a:pt x="6" y="96"/>
                </a:cubicBezTo>
                <a:cubicBezTo>
                  <a:pt x="19" y="96"/>
                  <a:pt x="19" y="96"/>
                  <a:pt x="19" y="96"/>
                </a:cubicBezTo>
                <a:cubicBezTo>
                  <a:pt x="20" y="105"/>
                  <a:pt x="24" y="113"/>
                  <a:pt x="29" y="120"/>
                </a:cubicBezTo>
                <a:cubicBezTo>
                  <a:pt x="19" y="130"/>
                  <a:pt x="19" y="130"/>
                  <a:pt x="19" y="130"/>
                </a:cubicBezTo>
                <a:cubicBezTo>
                  <a:pt x="17" y="132"/>
                  <a:pt x="17" y="135"/>
                  <a:pt x="18" y="137"/>
                </a:cubicBezTo>
                <a:cubicBezTo>
                  <a:pt x="30" y="148"/>
                  <a:pt x="30" y="148"/>
                  <a:pt x="30" y="148"/>
                </a:cubicBezTo>
                <a:cubicBezTo>
                  <a:pt x="32" y="150"/>
                  <a:pt x="35" y="150"/>
                  <a:pt x="37" y="147"/>
                </a:cubicBezTo>
                <a:cubicBezTo>
                  <a:pt x="46" y="138"/>
                  <a:pt x="46" y="138"/>
                  <a:pt x="46" y="138"/>
                </a:cubicBezTo>
                <a:cubicBezTo>
                  <a:pt x="54" y="143"/>
                  <a:pt x="62" y="147"/>
                  <a:pt x="71" y="148"/>
                </a:cubicBezTo>
                <a:cubicBezTo>
                  <a:pt x="71" y="161"/>
                  <a:pt x="71" y="161"/>
                  <a:pt x="71" y="161"/>
                </a:cubicBezTo>
                <a:cubicBezTo>
                  <a:pt x="71" y="164"/>
                  <a:pt x="73" y="167"/>
                  <a:pt x="75" y="167"/>
                </a:cubicBezTo>
                <a:cubicBezTo>
                  <a:pt x="92" y="167"/>
                  <a:pt x="92" y="167"/>
                  <a:pt x="92" y="167"/>
                </a:cubicBezTo>
                <a:cubicBezTo>
                  <a:pt x="94" y="167"/>
                  <a:pt x="96" y="164"/>
                  <a:pt x="96" y="161"/>
                </a:cubicBezTo>
                <a:cubicBezTo>
                  <a:pt x="96" y="148"/>
                  <a:pt x="96" y="148"/>
                  <a:pt x="96" y="148"/>
                </a:cubicBezTo>
                <a:cubicBezTo>
                  <a:pt x="105" y="147"/>
                  <a:pt x="113" y="143"/>
                  <a:pt x="120" y="138"/>
                </a:cubicBezTo>
                <a:cubicBezTo>
                  <a:pt x="129" y="147"/>
                  <a:pt x="129" y="147"/>
                  <a:pt x="129" y="147"/>
                </a:cubicBezTo>
                <a:cubicBezTo>
                  <a:pt x="131" y="150"/>
                  <a:pt x="135" y="150"/>
                  <a:pt x="136" y="148"/>
                </a:cubicBezTo>
                <a:cubicBezTo>
                  <a:pt x="148" y="137"/>
                  <a:pt x="148" y="137"/>
                  <a:pt x="148" y="137"/>
                </a:cubicBezTo>
                <a:cubicBezTo>
                  <a:pt x="150" y="135"/>
                  <a:pt x="149" y="132"/>
                  <a:pt x="147" y="130"/>
                </a:cubicBezTo>
                <a:cubicBezTo>
                  <a:pt x="138" y="120"/>
                  <a:pt x="138" y="120"/>
                  <a:pt x="138" y="120"/>
                </a:cubicBezTo>
                <a:cubicBezTo>
                  <a:pt x="143" y="113"/>
                  <a:pt x="146" y="105"/>
                  <a:pt x="148" y="96"/>
                </a:cubicBezTo>
                <a:cubicBezTo>
                  <a:pt x="161" y="96"/>
                  <a:pt x="161" y="96"/>
                  <a:pt x="161" y="96"/>
                </a:cubicBezTo>
                <a:cubicBezTo>
                  <a:pt x="164" y="96"/>
                  <a:pt x="167" y="94"/>
                  <a:pt x="167" y="92"/>
                </a:cubicBezTo>
                <a:cubicBezTo>
                  <a:pt x="167" y="75"/>
                  <a:pt x="167" y="75"/>
                  <a:pt x="167" y="75"/>
                </a:cubicBezTo>
                <a:cubicBezTo>
                  <a:pt x="167" y="73"/>
                  <a:pt x="164" y="71"/>
                  <a:pt x="161" y="71"/>
                </a:cubicBezTo>
                <a:close/>
                <a:moveTo>
                  <a:pt x="83" y="114"/>
                </a:moveTo>
                <a:cubicBezTo>
                  <a:pt x="66" y="114"/>
                  <a:pt x="52" y="101"/>
                  <a:pt x="52" y="84"/>
                </a:cubicBezTo>
                <a:cubicBezTo>
                  <a:pt x="52" y="67"/>
                  <a:pt x="66" y="53"/>
                  <a:pt x="83" y="53"/>
                </a:cubicBezTo>
                <a:cubicBezTo>
                  <a:pt x="100" y="53"/>
                  <a:pt x="114" y="67"/>
                  <a:pt x="114" y="84"/>
                </a:cubicBezTo>
                <a:cubicBezTo>
                  <a:pt x="114" y="101"/>
                  <a:pt x="100" y="114"/>
                  <a:pt x="83" y="114"/>
                </a:cubicBezTo>
                <a:close/>
              </a:path>
            </a:pathLst>
          </a:custGeom>
          <a:solidFill>
            <a:schemeClr val="accent1">
              <a:lumMod val="75000"/>
              <a:alpha val="100000"/>
            </a:schemeClr>
          </a:solidFill>
        </p:spPr>
      </p:sp>
      <p:sp>
        <p:nvSpPr>
          <p:cNvPr id="9" name="Freeform 9"/>
          <p:cNvSpPr/>
          <p:nvPr/>
        </p:nvSpPr>
        <p:spPr>
          <a:xfrm>
            <a:off x="1554102" y="4121837"/>
            <a:ext cx="318897" cy="316706"/>
          </a:xfrm>
          <a:custGeom>
            <a:avLst/>
            <a:gdLst/>
            <a:ahLst/>
            <a:cxnLst/>
            <a:rect l="l" t="t" r="r" b="b"/>
            <a:pathLst>
              <a:path w="121" h="120">
                <a:moveTo>
                  <a:pt x="117" y="51"/>
                </a:moveTo>
                <a:cubicBezTo>
                  <a:pt x="108" y="51"/>
                  <a:pt x="108" y="51"/>
                  <a:pt x="108" y="51"/>
                </a:cubicBezTo>
                <a:cubicBezTo>
                  <a:pt x="106" y="44"/>
                  <a:pt x="104" y="38"/>
                  <a:pt x="100" y="33"/>
                </a:cubicBezTo>
                <a:cubicBezTo>
                  <a:pt x="107" y="27"/>
                  <a:pt x="107" y="27"/>
                  <a:pt x="107" y="27"/>
                </a:cubicBezTo>
                <a:cubicBezTo>
                  <a:pt x="109" y="25"/>
                  <a:pt x="109" y="23"/>
                  <a:pt x="108" y="22"/>
                </a:cubicBezTo>
                <a:cubicBezTo>
                  <a:pt x="99" y="13"/>
                  <a:pt x="99" y="13"/>
                  <a:pt x="99" y="13"/>
                </a:cubicBezTo>
                <a:cubicBezTo>
                  <a:pt x="98" y="12"/>
                  <a:pt x="96" y="12"/>
                  <a:pt x="94" y="14"/>
                </a:cubicBezTo>
                <a:cubicBezTo>
                  <a:pt x="87" y="20"/>
                  <a:pt x="87" y="20"/>
                  <a:pt x="87" y="20"/>
                </a:cubicBezTo>
                <a:cubicBezTo>
                  <a:pt x="82" y="17"/>
                  <a:pt x="76" y="14"/>
                  <a:pt x="70" y="13"/>
                </a:cubicBezTo>
                <a:cubicBezTo>
                  <a:pt x="70" y="4"/>
                  <a:pt x="70" y="4"/>
                  <a:pt x="70" y="4"/>
                </a:cubicBezTo>
                <a:cubicBezTo>
                  <a:pt x="70" y="1"/>
                  <a:pt x="69" y="0"/>
                  <a:pt x="67" y="0"/>
                </a:cubicBezTo>
                <a:cubicBezTo>
                  <a:pt x="55" y="0"/>
                  <a:pt x="55" y="0"/>
                  <a:pt x="55" y="0"/>
                </a:cubicBezTo>
                <a:cubicBezTo>
                  <a:pt x="53" y="0"/>
                  <a:pt x="52" y="1"/>
                  <a:pt x="52" y="4"/>
                </a:cubicBezTo>
                <a:cubicBezTo>
                  <a:pt x="52" y="13"/>
                  <a:pt x="52" y="13"/>
                  <a:pt x="52" y="13"/>
                </a:cubicBezTo>
                <a:cubicBezTo>
                  <a:pt x="45" y="14"/>
                  <a:pt x="39" y="17"/>
                  <a:pt x="34" y="20"/>
                </a:cubicBezTo>
                <a:cubicBezTo>
                  <a:pt x="28" y="14"/>
                  <a:pt x="28" y="14"/>
                  <a:pt x="28" y="14"/>
                </a:cubicBezTo>
                <a:cubicBezTo>
                  <a:pt x="26" y="12"/>
                  <a:pt x="24" y="12"/>
                  <a:pt x="22" y="13"/>
                </a:cubicBezTo>
                <a:cubicBezTo>
                  <a:pt x="14" y="22"/>
                  <a:pt x="14" y="22"/>
                  <a:pt x="14" y="22"/>
                </a:cubicBezTo>
                <a:cubicBezTo>
                  <a:pt x="13" y="23"/>
                  <a:pt x="13" y="25"/>
                  <a:pt x="15" y="27"/>
                </a:cubicBezTo>
                <a:cubicBezTo>
                  <a:pt x="21" y="33"/>
                  <a:pt x="21" y="33"/>
                  <a:pt x="21" y="33"/>
                </a:cubicBezTo>
                <a:cubicBezTo>
                  <a:pt x="18" y="38"/>
                  <a:pt x="15" y="44"/>
                  <a:pt x="14" y="51"/>
                </a:cubicBezTo>
                <a:cubicBezTo>
                  <a:pt x="5" y="51"/>
                  <a:pt x="5" y="51"/>
                  <a:pt x="5" y="51"/>
                </a:cubicBezTo>
                <a:cubicBezTo>
                  <a:pt x="2" y="51"/>
                  <a:pt x="0" y="52"/>
                  <a:pt x="0" y="54"/>
                </a:cubicBezTo>
                <a:cubicBezTo>
                  <a:pt x="0" y="66"/>
                  <a:pt x="0" y="66"/>
                  <a:pt x="0" y="66"/>
                </a:cubicBezTo>
                <a:cubicBezTo>
                  <a:pt x="0" y="68"/>
                  <a:pt x="2" y="69"/>
                  <a:pt x="5" y="69"/>
                </a:cubicBezTo>
                <a:cubicBezTo>
                  <a:pt x="14" y="69"/>
                  <a:pt x="14" y="69"/>
                  <a:pt x="14" y="69"/>
                </a:cubicBezTo>
                <a:cubicBezTo>
                  <a:pt x="15" y="76"/>
                  <a:pt x="18" y="81"/>
                  <a:pt x="21" y="87"/>
                </a:cubicBezTo>
                <a:cubicBezTo>
                  <a:pt x="15" y="93"/>
                  <a:pt x="15" y="93"/>
                  <a:pt x="15" y="93"/>
                </a:cubicBezTo>
                <a:cubicBezTo>
                  <a:pt x="13" y="95"/>
                  <a:pt x="13" y="97"/>
                  <a:pt x="14" y="98"/>
                </a:cubicBezTo>
                <a:cubicBezTo>
                  <a:pt x="22" y="107"/>
                  <a:pt x="22" y="107"/>
                  <a:pt x="22" y="107"/>
                </a:cubicBezTo>
                <a:cubicBezTo>
                  <a:pt x="24" y="108"/>
                  <a:pt x="26" y="108"/>
                  <a:pt x="28" y="106"/>
                </a:cubicBezTo>
                <a:cubicBezTo>
                  <a:pt x="34" y="100"/>
                  <a:pt x="34" y="100"/>
                  <a:pt x="34" y="100"/>
                </a:cubicBezTo>
                <a:cubicBezTo>
                  <a:pt x="39" y="103"/>
                  <a:pt x="45" y="106"/>
                  <a:pt x="52" y="107"/>
                </a:cubicBezTo>
                <a:cubicBezTo>
                  <a:pt x="52" y="116"/>
                  <a:pt x="52" y="116"/>
                  <a:pt x="52" y="116"/>
                </a:cubicBezTo>
                <a:cubicBezTo>
                  <a:pt x="52" y="118"/>
                  <a:pt x="53" y="120"/>
                  <a:pt x="55" y="120"/>
                </a:cubicBezTo>
                <a:cubicBezTo>
                  <a:pt x="67" y="120"/>
                  <a:pt x="67" y="120"/>
                  <a:pt x="67" y="120"/>
                </a:cubicBezTo>
                <a:cubicBezTo>
                  <a:pt x="69" y="120"/>
                  <a:pt x="70" y="118"/>
                  <a:pt x="70" y="116"/>
                </a:cubicBezTo>
                <a:cubicBezTo>
                  <a:pt x="70" y="107"/>
                  <a:pt x="70" y="107"/>
                  <a:pt x="70" y="107"/>
                </a:cubicBezTo>
                <a:cubicBezTo>
                  <a:pt x="76" y="106"/>
                  <a:pt x="82" y="103"/>
                  <a:pt x="87" y="100"/>
                </a:cubicBezTo>
                <a:cubicBezTo>
                  <a:pt x="94" y="106"/>
                  <a:pt x="94" y="106"/>
                  <a:pt x="94" y="106"/>
                </a:cubicBezTo>
                <a:cubicBezTo>
                  <a:pt x="96" y="108"/>
                  <a:pt x="98" y="108"/>
                  <a:pt x="99" y="107"/>
                </a:cubicBezTo>
                <a:cubicBezTo>
                  <a:pt x="108" y="98"/>
                  <a:pt x="108" y="98"/>
                  <a:pt x="108" y="98"/>
                </a:cubicBezTo>
                <a:cubicBezTo>
                  <a:pt x="109" y="97"/>
                  <a:pt x="109" y="95"/>
                  <a:pt x="107" y="93"/>
                </a:cubicBezTo>
                <a:cubicBezTo>
                  <a:pt x="100" y="87"/>
                  <a:pt x="100" y="87"/>
                  <a:pt x="100" y="87"/>
                </a:cubicBezTo>
                <a:cubicBezTo>
                  <a:pt x="104" y="81"/>
                  <a:pt x="106" y="76"/>
                  <a:pt x="108" y="69"/>
                </a:cubicBezTo>
                <a:cubicBezTo>
                  <a:pt x="117" y="69"/>
                  <a:pt x="117" y="69"/>
                  <a:pt x="117" y="69"/>
                </a:cubicBezTo>
                <a:cubicBezTo>
                  <a:pt x="119" y="69"/>
                  <a:pt x="121" y="68"/>
                  <a:pt x="121" y="66"/>
                </a:cubicBezTo>
                <a:cubicBezTo>
                  <a:pt x="121" y="54"/>
                  <a:pt x="121" y="54"/>
                  <a:pt x="121" y="54"/>
                </a:cubicBezTo>
                <a:cubicBezTo>
                  <a:pt x="121" y="52"/>
                  <a:pt x="119" y="51"/>
                  <a:pt x="117" y="51"/>
                </a:cubicBezTo>
                <a:close/>
                <a:moveTo>
                  <a:pt x="61" y="82"/>
                </a:moveTo>
                <a:cubicBezTo>
                  <a:pt x="48" y="82"/>
                  <a:pt x="38" y="72"/>
                  <a:pt x="38" y="60"/>
                </a:cubicBezTo>
                <a:cubicBezTo>
                  <a:pt x="38" y="48"/>
                  <a:pt x="48" y="38"/>
                  <a:pt x="61" y="38"/>
                </a:cubicBezTo>
                <a:cubicBezTo>
                  <a:pt x="73" y="38"/>
                  <a:pt x="83" y="48"/>
                  <a:pt x="83" y="60"/>
                </a:cubicBezTo>
                <a:cubicBezTo>
                  <a:pt x="83" y="72"/>
                  <a:pt x="73" y="82"/>
                  <a:pt x="61" y="82"/>
                </a:cubicBezTo>
                <a:close/>
              </a:path>
            </a:pathLst>
          </a:custGeom>
          <a:solidFill>
            <a:schemeClr val="accent1">
              <a:lumMod val="75000"/>
              <a:alpha val="100000"/>
            </a:schemeClr>
          </a:solidFill>
        </p:spPr>
      </p:sp>
      <p:sp>
        <p:nvSpPr>
          <p:cNvPr id="10" name="Freeform 10"/>
          <p:cNvSpPr/>
          <p:nvPr/>
        </p:nvSpPr>
        <p:spPr>
          <a:xfrm>
            <a:off x="4387341" y="4267290"/>
            <a:ext cx="239744" cy="269843"/>
          </a:xfrm>
          <a:custGeom>
            <a:avLst/>
            <a:gdLst/>
            <a:ahLst/>
            <a:cxnLst/>
            <a:rect l="l" t="t" r="r" b="b"/>
            <a:pathLst>
              <a:path w="91" h="102">
                <a:moveTo>
                  <a:pt x="76" y="45"/>
                </a:moveTo>
                <a:cubicBezTo>
                  <a:pt x="65" y="52"/>
                  <a:pt x="54" y="52"/>
                  <a:pt x="50" y="52"/>
                </a:cubicBezTo>
                <a:cubicBezTo>
                  <a:pt x="11" y="102"/>
                  <a:pt x="11" y="102"/>
                  <a:pt x="11" y="102"/>
                </a:cubicBezTo>
                <a:cubicBezTo>
                  <a:pt x="0" y="93"/>
                  <a:pt x="0" y="93"/>
                  <a:pt x="0" y="93"/>
                </a:cubicBezTo>
                <a:cubicBezTo>
                  <a:pt x="43" y="47"/>
                  <a:pt x="43" y="47"/>
                  <a:pt x="43" y="47"/>
                </a:cubicBezTo>
                <a:cubicBezTo>
                  <a:pt x="42" y="43"/>
                  <a:pt x="40" y="32"/>
                  <a:pt x="45" y="19"/>
                </a:cubicBezTo>
                <a:cubicBezTo>
                  <a:pt x="52" y="4"/>
                  <a:pt x="70" y="0"/>
                  <a:pt x="70" y="0"/>
                </a:cubicBezTo>
                <a:cubicBezTo>
                  <a:pt x="67" y="22"/>
                  <a:pt x="67" y="22"/>
                  <a:pt x="67" y="22"/>
                </a:cubicBezTo>
                <a:cubicBezTo>
                  <a:pt x="68" y="21"/>
                  <a:pt x="69" y="21"/>
                  <a:pt x="70" y="22"/>
                </a:cubicBezTo>
                <a:cubicBezTo>
                  <a:pt x="70" y="22"/>
                  <a:pt x="70" y="23"/>
                  <a:pt x="70" y="24"/>
                </a:cubicBezTo>
                <a:cubicBezTo>
                  <a:pt x="91" y="17"/>
                  <a:pt x="91" y="17"/>
                  <a:pt x="91" y="17"/>
                </a:cubicBezTo>
                <a:cubicBezTo>
                  <a:pt x="91" y="17"/>
                  <a:pt x="90" y="36"/>
                  <a:pt x="76" y="45"/>
                </a:cubicBezTo>
                <a:close/>
              </a:path>
            </a:pathLst>
          </a:custGeom>
          <a:solidFill>
            <a:schemeClr val="accent1">
              <a:lumMod val="75000"/>
              <a:alpha val="100000"/>
            </a:schemeClr>
          </a:solidFill>
        </p:spPr>
      </p:sp>
      <p:sp>
        <p:nvSpPr>
          <p:cNvPr id="11" name="Freeform 11"/>
          <p:cNvSpPr/>
          <p:nvPr/>
        </p:nvSpPr>
        <p:spPr>
          <a:xfrm>
            <a:off x="4049394" y="4452456"/>
            <a:ext cx="461677" cy="429292"/>
          </a:xfrm>
          <a:custGeom>
            <a:avLst/>
            <a:gdLst/>
            <a:ahLst/>
            <a:cxnLst/>
            <a:rect l="l" t="t" r="r" b="b"/>
            <a:pathLst>
              <a:path w="175" h="163">
                <a:moveTo>
                  <a:pt x="77" y="0"/>
                </a:moveTo>
                <a:cubicBezTo>
                  <a:pt x="95" y="0"/>
                  <a:pt x="112" y="6"/>
                  <a:pt x="127" y="16"/>
                </a:cubicBezTo>
                <a:cubicBezTo>
                  <a:pt x="107" y="40"/>
                  <a:pt x="107" y="40"/>
                  <a:pt x="107" y="40"/>
                </a:cubicBezTo>
                <a:cubicBezTo>
                  <a:pt x="100" y="36"/>
                  <a:pt x="92" y="34"/>
                  <a:pt x="84" y="34"/>
                </a:cubicBezTo>
                <a:cubicBezTo>
                  <a:pt x="59" y="34"/>
                  <a:pt x="41" y="54"/>
                  <a:pt x="44" y="80"/>
                </a:cubicBezTo>
                <a:cubicBezTo>
                  <a:pt x="47" y="105"/>
                  <a:pt x="70" y="125"/>
                  <a:pt x="96" y="125"/>
                </a:cubicBezTo>
                <a:cubicBezTo>
                  <a:pt x="121" y="125"/>
                  <a:pt x="138" y="105"/>
                  <a:pt x="135" y="80"/>
                </a:cubicBezTo>
                <a:cubicBezTo>
                  <a:pt x="134" y="71"/>
                  <a:pt x="130" y="63"/>
                  <a:pt x="125" y="56"/>
                </a:cubicBezTo>
                <a:cubicBezTo>
                  <a:pt x="145" y="32"/>
                  <a:pt x="145" y="32"/>
                  <a:pt x="145" y="32"/>
                </a:cubicBezTo>
                <a:cubicBezTo>
                  <a:pt x="158" y="46"/>
                  <a:pt x="166" y="63"/>
                  <a:pt x="169" y="82"/>
                </a:cubicBezTo>
                <a:cubicBezTo>
                  <a:pt x="175" y="127"/>
                  <a:pt x="143" y="163"/>
                  <a:pt x="98" y="163"/>
                </a:cubicBezTo>
                <a:cubicBezTo>
                  <a:pt x="53" y="163"/>
                  <a:pt x="12" y="127"/>
                  <a:pt x="6" y="82"/>
                </a:cubicBezTo>
                <a:cubicBezTo>
                  <a:pt x="0" y="37"/>
                  <a:pt x="31" y="0"/>
                  <a:pt x="77" y="0"/>
                </a:cubicBezTo>
                <a:close/>
              </a:path>
            </a:pathLst>
          </a:custGeom>
          <a:solidFill>
            <a:schemeClr val="accent1">
              <a:lumMod val="75000"/>
              <a:alpha val="100000"/>
            </a:schemeClr>
          </a:solidFill>
        </p:spPr>
      </p:sp>
      <p:sp>
        <p:nvSpPr>
          <p:cNvPr id="12" name="Freeform 12"/>
          <p:cNvSpPr/>
          <p:nvPr/>
        </p:nvSpPr>
        <p:spPr>
          <a:xfrm>
            <a:off x="4188840" y="4568375"/>
            <a:ext cx="195167" cy="181737"/>
          </a:xfrm>
          <a:custGeom>
            <a:avLst/>
            <a:gdLst/>
            <a:ahLst/>
            <a:cxnLst/>
            <a:rect l="l" t="t" r="r" b="b"/>
            <a:pathLst>
              <a:path w="74" h="69">
                <a:moveTo>
                  <a:pt x="42" y="69"/>
                </a:moveTo>
                <a:cubicBezTo>
                  <a:pt x="23" y="69"/>
                  <a:pt x="5" y="54"/>
                  <a:pt x="3" y="35"/>
                </a:cubicBezTo>
                <a:cubicBezTo>
                  <a:pt x="0" y="16"/>
                  <a:pt x="14" y="0"/>
                  <a:pt x="33" y="0"/>
                </a:cubicBezTo>
                <a:cubicBezTo>
                  <a:pt x="38" y="0"/>
                  <a:pt x="44" y="2"/>
                  <a:pt x="49" y="4"/>
                </a:cubicBezTo>
                <a:cubicBezTo>
                  <a:pt x="48" y="6"/>
                  <a:pt x="48" y="9"/>
                  <a:pt x="49" y="11"/>
                </a:cubicBezTo>
                <a:cubicBezTo>
                  <a:pt x="36" y="30"/>
                  <a:pt x="36" y="30"/>
                  <a:pt x="36" y="30"/>
                </a:cubicBezTo>
                <a:cubicBezTo>
                  <a:pt x="42" y="35"/>
                  <a:pt x="42" y="35"/>
                  <a:pt x="42" y="35"/>
                </a:cubicBezTo>
                <a:cubicBezTo>
                  <a:pt x="59" y="20"/>
                  <a:pt x="59" y="20"/>
                  <a:pt x="59" y="20"/>
                </a:cubicBezTo>
                <a:cubicBezTo>
                  <a:pt x="59" y="20"/>
                  <a:pt x="60" y="20"/>
                  <a:pt x="60" y="20"/>
                </a:cubicBezTo>
                <a:cubicBezTo>
                  <a:pt x="62" y="20"/>
                  <a:pt x="64" y="19"/>
                  <a:pt x="66" y="18"/>
                </a:cubicBezTo>
                <a:cubicBezTo>
                  <a:pt x="69" y="23"/>
                  <a:pt x="71" y="29"/>
                  <a:pt x="72" y="35"/>
                </a:cubicBezTo>
                <a:cubicBezTo>
                  <a:pt x="74" y="54"/>
                  <a:pt x="61" y="69"/>
                  <a:pt x="42" y="69"/>
                </a:cubicBezTo>
                <a:close/>
              </a:path>
            </a:pathLst>
          </a:custGeom>
          <a:solidFill>
            <a:schemeClr val="accent1">
              <a:lumMod val="75000"/>
              <a:alpha val="100000"/>
            </a:schemeClr>
          </a:solidFill>
        </p:spPr>
      </p:sp>
      <p:sp>
        <p:nvSpPr>
          <p:cNvPr id="13" name="Freeform 13"/>
          <p:cNvSpPr/>
          <p:nvPr/>
        </p:nvSpPr>
        <p:spPr>
          <a:xfrm>
            <a:off x="4296948" y="4518178"/>
            <a:ext cx="113728" cy="129349"/>
          </a:xfrm>
          <a:custGeom>
            <a:avLst/>
            <a:gdLst/>
            <a:ahLst/>
            <a:cxnLst/>
            <a:rect l="l" t="t" r="r" b="b"/>
            <a:pathLst>
              <a:path w="43" h="49">
                <a:moveTo>
                  <a:pt x="13" y="31"/>
                </a:moveTo>
                <a:cubicBezTo>
                  <a:pt x="11" y="28"/>
                  <a:pt x="12" y="25"/>
                  <a:pt x="14" y="22"/>
                </a:cubicBezTo>
                <a:cubicBezTo>
                  <a:pt x="32" y="0"/>
                  <a:pt x="32" y="0"/>
                  <a:pt x="32" y="0"/>
                </a:cubicBezTo>
                <a:cubicBezTo>
                  <a:pt x="43" y="9"/>
                  <a:pt x="43" y="9"/>
                  <a:pt x="43" y="9"/>
                </a:cubicBezTo>
                <a:cubicBezTo>
                  <a:pt x="24" y="32"/>
                  <a:pt x="24" y="32"/>
                  <a:pt x="24" y="32"/>
                </a:cubicBezTo>
                <a:cubicBezTo>
                  <a:pt x="22" y="34"/>
                  <a:pt x="19" y="35"/>
                  <a:pt x="17" y="34"/>
                </a:cubicBezTo>
                <a:cubicBezTo>
                  <a:pt x="1" y="49"/>
                  <a:pt x="1" y="49"/>
                  <a:pt x="1" y="49"/>
                </a:cubicBezTo>
                <a:cubicBezTo>
                  <a:pt x="0" y="48"/>
                  <a:pt x="0" y="48"/>
                  <a:pt x="0" y="48"/>
                </a:cubicBezTo>
                <a:lnTo>
                  <a:pt x="13" y="31"/>
                </a:lnTo>
                <a:close/>
              </a:path>
            </a:pathLst>
          </a:custGeom>
          <a:solidFill>
            <a:schemeClr val="accent4">
              <a:alpha val="100000"/>
            </a:schemeClr>
          </a:solidFill>
        </p:spPr>
      </p:sp>
      <p:sp>
        <p:nvSpPr>
          <p:cNvPr id="14" name="Freeform 14"/>
          <p:cNvSpPr/>
          <p:nvPr/>
        </p:nvSpPr>
        <p:spPr>
          <a:xfrm>
            <a:off x="2994480" y="2711608"/>
            <a:ext cx="168233" cy="183703"/>
          </a:xfrm>
          <a:custGeom>
            <a:avLst/>
            <a:gdLst/>
            <a:ahLst/>
            <a:cxnLst/>
            <a:rect l="l" t="t" r="r" b="b"/>
            <a:pathLst>
              <a:path w="126" h="140">
                <a:moveTo>
                  <a:pt x="0" y="57"/>
                </a:moveTo>
                <a:lnTo>
                  <a:pt x="48" y="0"/>
                </a:lnTo>
                <a:lnTo>
                  <a:pt x="126" y="85"/>
                </a:lnTo>
                <a:lnTo>
                  <a:pt x="78" y="140"/>
                </a:lnTo>
                <a:lnTo>
                  <a:pt x="0" y="57"/>
                </a:lnTo>
                <a:close/>
              </a:path>
            </a:pathLst>
          </a:custGeom>
          <a:solidFill>
            <a:schemeClr val="accent1">
              <a:alpha val="100000"/>
            </a:schemeClr>
          </a:solidFill>
        </p:spPr>
      </p:sp>
      <p:sp>
        <p:nvSpPr>
          <p:cNvPr id="15" name="Freeform 15"/>
          <p:cNvSpPr/>
          <p:nvPr/>
        </p:nvSpPr>
        <p:spPr>
          <a:xfrm>
            <a:off x="2776861" y="2807327"/>
            <a:ext cx="296432" cy="326720"/>
          </a:xfrm>
          <a:custGeom>
            <a:avLst/>
            <a:gdLst/>
            <a:ahLst/>
            <a:cxnLst/>
            <a:rect l="l" t="t" r="r" b="b"/>
            <a:pathLst>
              <a:path w="94" h="105">
                <a:moveTo>
                  <a:pt x="70" y="0"/>
                </a:moveTo>
                <a:cubicBezTo>
                  <a:pt x="63" y="9"/>
                  <a:pt x="63" y="9"/>
                  <a:pt x="63" y="9"/>
                </a:cubicBezTo>
                <a:cubicBezTo>
                  <a:pt x="21" y="30"/>
                  <a:pt x="21" y="30"/>
                  <a:pt x="21" y="30"/>
                </a:cubicBezTo>
                <a:cubicBezTo>
                  <a:pt x="20" y="30"/>
                  <a:pt x="14" y="33"/>
                  <a:pt x="12" y="37"/>
                </a:cubicBezTo>
                <a:cubicBezTo>
                  <a:pt x="10" y="40"/>
                  <a:pt x="2" y="67"/>
                  <a:pt x="1" y="70"/>
                </a:cubicBezTo>
                <a:cubicBezTo>
                  <a:pt x="0" y="71"/>
                  <a:pt x="0" y="75"/>
                  <a:pt x="0" y="77"/>
                </a:cubicBezTo>
                <a:cubicBezTo>
                  <a:pt x="0" y="78"/>
                  <a:pt x="2" y="93"/>
                  <a:pt x="3" y="102"/>
                </a:cubicBezTo>
                <a:cubicBezTo>
                  <a:pt x="3" y="103"/>
                  <a:pt x="3" y="103"/>
                  <a:pt x="3" y="103"/>
                </a:cubicBezTo>
                <a:cubicBezTo>
                  <a:pt x="3" y="103"/>
                  <a:pt x="3" y="103"/>
                  <a:pt x="3" y="103"/>
                </a:cubicBezTo>
                <a:cubicBezTo>
                  <a:pt x="3" y="103"/>
                  <a:pt x="3" y="104"/>
                  <a:pt x="4" y="105"/>
                </a:cubicBezTo>
                <a:cubicBezTo>
                  <a:pt x="4" y="81"/>
                  <a:pt x="4" y="81"/>
                  <a:pt x="4" y="81"/>
                </a:cubicBezTo>
                <a:cubicBezTo>
                  <a:pt x="20" y="81"/>
                  <a:pt x="20" y="81"/>
                  <a:pt x="20" y="81"/>
                </a:cubicBezTo>
                <a:cubicBezTo>
                  <a:pt x="20" y="75"/>
                  <a:pt x="20" y="75"/>
                  <a:pt x="20" y="75"/>
                </a:cubicBezTo>
                <a:cubicBezTo>
                  <a:pt x="30" y="58"/>
                  <a:pt x="30" y="58"/>
                  <a:pt x="30" y="58"/>
                </a:cubicBezTo>
                <a:cubicBezTo>
                  <a:pt x="32" y="59"/>
                  <a:pt x="37" y="61"/>
                  <a:pt x="40" y="62"/>
                </a:cubicBezTo>
                <a:cubicBezTo>
                  <a:pt x="39" y="64"/>
                  <a:pt x="37" y="68"/>
                  <a:pt x="37" y="69"/>
                </a:cubicBezTo>
                <a:cubicBezTo>
                  <a:pt x="36" y="71"/>
                  <a:pt x="30" y="78"/>
                  <a:pt x="27" y="83"/>
                </a:cubicBezTo>
                <a:cubicBezTo>
                  <a:pt x="25" y="85"/>
                  <a:pt x="24" y="90"/>
                  <a:pt x="28" y="93"/>
                </a:cubicBezTo>
                <a:cubicBezTo>
                  <a:pt x="29" y="94"/>
                  <a:pt x="31" y="95"/>
                  <a:pt x="33" y="95"/>
                </a:cubicBezTo>
                <a:cubicBezTo>
                  <a:pt x="37" y="95"/>
                  <a:pt x="41" y="92"/>
                  <a:pt x="41" y="92"/>
                </a:cubicBezTo>
                <a:cubicBezTo>
                  <a:pt x="41" y="92"/>
                  <a:pt x="41" y="92"/>
                  <a:pt x="41" y="92"/>
                </a:cubicBezTo>
                <a:cubicBezTo>
                  <a:pt x="41" y="92"/>
                  <a:pt x="41" y="92"/>
                  <a:pt x="41" y="92"/>
                </a:cubicBezTo>
                <a:cubicBezTo>
                  <a:pt x="41" y="91"/>
                  <a:pt x="56" y="74"/>
                  <a:pt x="63" y="71"/>
                </a:cubicBezTo>
                <a:cubicBezTo>
                  <a:pt x="69" y="68"/>
                  <a:pt x="87" y="54"/>
                  <a:pt x="87" y="36"/>
                </a:cubicBezTo>
                <a:cubicBezTo>
                  <a:pt x="94" y="26"/>
                  <a:pt x="94" y="26"/>
                  <a:pt x="94" y="26"/>
                </a:cubicBezTo>
                <a:lnTo>
                  <a:pt x="70" y="0"/>
                </a:lnTo>
                <a:close/>
              </a:path>
            </a:pathLst>
          </a:custGeom>
          <a:solidFill>
            <a:schemeClr val="accent1">
              <a:alpha val="100000"/>
            </a:schemeClr>
          </a:solidFill>
        </p:spPr>
      </p:sp>
      <p:sp>
        <p:nvSpPr>
          <p:cNvPr id="16" name="Freeform 16"/>
          <p:cNvSpPr/>
          <p:nvPr/>
        </p:nvSpPr>
        <p:spPr>
          <a:xfrm>
            <a:off x="2603268" y="3068479"/>
            <a:ext cx="467288" cy="345102"/>
          </a:xfrm>
          <a:custGeom>
            <a:avLst/>
            <a:gdLst/>
            <a:ahLst/>
            <a:cxnLst/>
            <a:rect l="l" t="t" r="r" b="b"/>
            <a:pathLst>
              <a:path w="148" h="111">
                <a:moveTo>
                  <a:pt x="124" y="49"/>
                </a:moveTo>
                <a:cubicBezTo>
                  <a:pt x="124" y="104"/>
                  <a:pt x="124" y="104"/>
                  <a:pt x="124" y="104"/>
                </a:cubicBezTo>
                <a:cubicBezTo>
                  <a:pt x="117" y="104"/>
                  <a:pt x="117" y="104"/>
                  <a:pt x="117" y="104"/>
                </a:cubicBezTo>
                <a:cubicBezTo>
                  <a:pt x="117" y="29"/>
                  <a:pt x="117" y="29"/>
                  <a:pt x="117" y="29"/>
                </a:cubicBezTo>
                <a:cubicBezTo>
                  <a:pt x="93" y="29"/>
                  <a:pt x="93" y="29"/>
                  <a:pt x="93" y="29"/>
                </a:cubicBezTo>
                <a:cubicBezTo>
                  <a:pt x="93" y="104"/>
                  <a:pt x="93" y="104"/>
                  <a:pt x="93" y="104"/>
                </a:cubicBezTo>
                <a:cubicBezTo>
                  <a:pt x="86" y="104"/>
                  <a:pt x="86" y="104"/>
                  <a:pt x="86" y="104"/>
                </a:cubicBezTo>
                <a:cubicBezTo>
                  <a:pt x="86" y="14"/>
                  <a:pt x="86" y="14"/>
                  <a:pt x="86" y="14"/>
                </a:cubicBezTo>
                <a:cubicBezTo>
                  <a:pt x="83" y="13"/>
                  <a:pt x="81" y="12"/>
                  <a:pt x="80" y="10"/>
                </a:cubicBezTo>
                <a:cubicBezTo>
                  <a:pt x="77" y="7"/>
                  <a:pt x="77" y="3"/>
                  <a:pt x="78" y="0"/>
                </a:cubicBezTo>
                <a:cubicBezTo>
                  <a:pt x="62" y="0"/>
                  <a:pt x="62" y="0"/>
                  <a:pt x="62" y="0"/>
                </a:cubicBezTo>
                <a:cubicBezTo>
                  <a:pt x="62" y="104"/>
                  <a:pt x="62" y="104"/>
                  <a:pt x="62" y="104"/>
                </a:cubicBezTo>
                <a:cubicBezTo>
                  <a:pt x="55" y="104"/>
                  <a:pt x="55" y="104"/>
                  <a:pt x="55" y="104"/>
                </a:cubicBezTo>
                <a:cubicBezTo>
                  <a:pt x="55" y="36"/>
                  <a:pt x="55" y="36"/>
                  <a:pt x="55" y="36"/>
                </a:cubicBezTo>
                <a:cubicBezTo>
                  <a:pt x="31" y="36"/>
                  <a:pt x="31" y="36"/>
                  <a:pt x="31" y="36"/>
                </a:cubicBezTo>
                <a:cubicBezTo>
                  <a:pt x="31" y="104"/>
                  <a:pt x="31" y="104"/>
                  <a:pt x="31" y="104"/>
                </a:cubicBezTo>
                <a:cubicBezTo>
                  <a:pt x="24" y="104"/>
                  <a:pt x="24" y="104"/>
                  <a:pt x="24" y="104"/>
                </a:cubicBezTo>
                <a:cubicBezTo>
                  <a:pt x="24" y="66"/>
                  <a:pt x="24" y="66"/>
                  <a:pt x="24" y="66"/>
                </a:cubicBezTo>
                <a:cubicBezTo>
                  <a:pt x="0" y="66"/>
                  <a:pt x="0" y="66"/>
                  <a:pt x="0" y="66"/>
                </a:cubicBezTo>
                <a:cubicBezTo>
                  <a:pt x="0" y="104"/>
                  <a:pt x="0" y="104"/>
                  <a:pt x="0" y="104"/>
                </a:cubicBezTo>
                <a:cubicBezTo>
                  <a:pt x="0" y="111"/>
                  <a:pt x="0" y="111"/>
                  <a:pt x="0" y="111"/>
                </a:cubicBezTo>
                <a:cubicBezTo>
                  <a:pt x="148" y="111"/>
                  <a:pt x="148" y="111"/>
                  <a:pt x="148" y="111"/>
                </a:cubicBezTo>
                <a:cubicBezTo>
                  <a:pt x="148" y="104"/>
                  <a:pt x="148" y="104"/>
                  <a:pt x="148" y="104"/>
                </a:cubicBezTo>
                <a:cubicBezTo>
                  <a:pt x="148" y="49"/>
                  <a:pt x="148" y="49"/>
                  <a:pt x="148" y="49"/>
                </a:cubicBezTo>
                <a:lnTo>
                  <a:pt x="124" y="49"/>
                </a:lnTo>
                <a:close/>
              </a:path>
            </a:pathLst>
          </a:custGeom>
          <a:solidFill>
            <a:schemeClr val="accent1">
              <a:alpha val="100000"/>
            </a:schemeClr>
          </a:solidFill>
        </p:spPr>
      </p:sp>
      <p:sp>
        <p:nvSpPr>
          <p:cNvPr id="17" name="TextBox 17"/>
          <p:cNvSpPr txBox="1"/>
          <p:nvPr/>
        </p:nvSpPr>
        <p:spPr>
          <a:xfrm>
            <a:off x="7803896" y="1483382"/>
            <a:ext cx="2987778"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心肌损伤原因</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7095552" y="1965760"/>
            <a:ext cx="4404466" cy="1875094"/>
          </a:xfrm>
          <a:prstGeom prst="rect">
            <a:avLst/>
          </a:prstGeom>
        </p:spPr>
        <p:txBody>
          <a:bodyPr vert="horz" wrap="square" lIns="66008" tIns="33052" rIns="66008" bIns="33052" rtlCol="0" anchor="t" anchorCtr="0">
            <a:normAutofit/>
          </a:bodyPr>
          <a:lstStyle/>
          <a:p>
            <a:pPr algn="l">
              <a:lnSpc>
                <a:spcPct val="140000"/>
              </a:lnSpc>
            </a:pPr>
            <a:r>
              <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rPr>
              <a:t>包括心肌缺血、心肌炎、心肌梗死等多种疾病，以及外部因素如药物、化学物质、物理创伤等。</a:t>
            </a:r>
            <a:endPar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7803896" y="3946954"/>
            <a:ext cx="2987778"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损伤后果</a:t>
            </a:r>
            <a:endPar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7095605" y="4391232"/>
            <a:ext cx="4404360" cy="1875094"/>
          </a:xfrm>
          <a:prstGeom prst="rect">
            <a:avLst/>
          </a:prstGeom>
        </p:spPr>
        <p:txBody>
          <a:bodyPr vert="horz" wrap="square" lIns="66008" tIns="33052" rIns="66008" bIns="33052" rtlCol="0" anchor="t" anchorCtr="0">
            <a:normAutofit/>
          </a:bodyPr>
          <a:lstStyle/>
          <a:p>
            <a:pPr algn="l">
              <a:lnSpc>
                <a:spcPct val="140000"/>
              </a:lnSpc>
            </a:pPr>
            <a:r>
              <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rPr>
              <a:t>心肌细胞受损后，可能导致心脏功能下降，出现心律失常、心力衰竭等严重病症，甚至危及生命。</a:t>
            </a:r>
            <a:endParaRPr lang="en-US" sz="1425">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21" name="Group 21"/>
          <p:cNvGrpSpPr/>
          <p:nvPr/>
        </p:nvGrpSpPr>
        <p:grpSpPr>
          <a:xfrm rot="0">
            <a:off x="912163" y="93878"/>
            <a:ext cx="10641129" cy="914400"/>
            <a:chOff x="454963" y="93878"/>
            <a:chExt cx="10641129" cy="914400"/>
          </a:xfrm>
        </p:grpSpPr>
        <p:sp>
          <p:nvSpPr>
            <p:cNvPr id="22" name="AutoShape 22"/>
            <p:cNvSpPr/>
            <p:nvPr/>
          </p:nvSpPr>
          <p:spPr>
            <a:xfrm>
              <a:off x="454963" y="331168"/>
              <a:ext cx="84147" cy="84147"/>
            </a:xfrm>
            <a:prstGeom prst="ellipse">
              <a:avLst/>
            </a:prstGeom>
            <a:solidFill>
              <a:schemeClr val="accent1">
                <a:alpha val="100000"/>
              </a:schemeClr>
            </a:solidFill>
          </p:spPr>
        </p:sp>
        <p:sp>
          <p:nvSpPr>
            <p:cNvPr id="23" name="AutoShape 23"/>
            <p:cNvSpPr/>
            <p:nvPr/>
          </p:nvSpPr>
          <p:spPr>
            <a:xfrm>
              <a:off x="575049" y="337743"/>
              <a:ext cx="78137" cy="78137"/>
            </a:xfrm>
            <a:prstGeom prst="ellipse">
              <a:avLst/>
            </a:prstGeom>
            <a:solidFill>
              <a:schemeClr val="accent1">
                <a:alpha val="80000"/>
              </a:schemeClr>
            </a:solidFill>
          </p:spPr>
        </p:sp>
        <p:sp>
          <p:nvSpPr>
            <p:cNvPr id="24" name="AutoShape 24"/>
            <p:cNvSpPr/>
            <p:nvPr/>
          </p:nvSpPr>
          <p:spPr>
            <a:xfrm>
              <a:off x="689125" y="339460"/>
              <a:ext cx="74704" cy="74704"/>
            </a:xfrm>
            <a:prstGeom prst="ellipse">
              <a:avLst/>
            </a:prstGeom>
            <a:solidFill>
              <a:schemeClr val="accent1">
                <a:alpha val="60000"/>
              </a:schemeClr>
            </a:solidFill>
          </p:spPr>
        </p:sp>
        <p:sp>
          <p:nvSpPr>
            <p:cNvPr id="25" name="AutoShape 25"/>
            <p:cNvSpPr/>
            <p:nvPr/>
          </p:nvSpPr>
          <p:spPr>
            <a:xfrm>
              <a:off x="799768" y="348430"/>
              <a:ext cx="69238" cy="69238"/>
            </a:xfrm>
            <a:prstGeom prst="ellipse">
              <a:avLst/>
            </a:prstGeom>
            <a:solidFill>
              <a:schemeClr val="accent1">
                <a:alpha val="40000"/>
              </a:schemeClr>
            </a:solidFill>
          </p:spPr>
        </p:sp>
        <p:sp>
          <p:nvSpPr>
            <p:cNvPr id="26" name="AutoShape 26"/>
            <p:cNvSpPr/>
            <p:nvPr/>
          </p:nvSpPr>
          <p:spPr>
            <a:xfrm>
              <a:off x="904945" y="344297"/>
              <a:ext cx="65594" cy="65594"/>
            </a:xfrm>
            <a:prstGeom prst="ellipse">
              <a:avLst/>
            </a:prstGeom>
            <a:solidFill>
              <a:schemeClr val="accent1">
                <a:alpha val="20000"/>
              </a:schemeClr>
            </a:solidFill>
          </p:spPr>
        </p:sp>
        <p:sp>
          <p:nvSpPr>
            <p:cNvPr id="27" name="AutoShape 27"/>
            <p:cNvSpPr/>
            <p:nvPr/>
          </p:nvSpPr>
          <p:spPr>
            <a:xfrm>
              <a:off x="454963" y="448942"/>
              <a:ext cx="84147" cy="84147"/>
            </a:xfrm>
            <a:prstGeom prst="ellipse">
              <a:avLst/>
            </a:prstGeom>
            <a:solidFill>
              <a:schemeClr val="accent1">
                <a:alpha val="100000"/>
              </a:schemeClr>
            </a:solidFill>
          </p:spPr>
        </p:sp>
        <p:sp>
          <p:nvSpPr>
            <p:cNvPr id="28" name="AutoShape 28"/>
            <p:cNvSpPr/>
            <p:nvPr/>
          </p:nvSpPr>
          <p:spPr>
            <a:xfrm>
              <a:off x="575049" y="455517"/>
              <a:ext cx="78137" cy="78137"/>
            </a:xfrm>
            <a:prstGeom prst="ellipse">
              <a:avLst/>
            </a:prstGeom>
            <a:solidFill>
              <a:schemeClr val="accent1">
                <a:alpha val="80000"/>
              </a:schemeClr>
            </a:solidFill>
          </p:spPr>
        </p:sp>
        <p:sp>
          <p:nvSpPr>
            <p:cNvPr id="29" name="AutoShape 29"/>
            <p:cNvSpPr/>
            <p:nvPr/>
          </p:nvSpPr>
          <p:spPr>
            <a:xfrm>
              <a:off x="689125" y="457233"/>
              <a:ext cx="74704" cy="74704"/>
            </a:xfrm>
            <a:prstGeom prst="ellipse">
              <a:avLst/>
            </a:prstGeom>
            <a:solidFill>
              <a:schemeClr val="accent1">
                <a:alpha val="60000"/>
              </a:schemeClr>
            </a:solidFill>
          </p:spPr>
        </p:sp>
        <p:sp>
          <p:nvSpPr>
            <p:cNvPr id="30" name="AutoShape 30"/>
            <p:cNvSpPr/>
            <p:nvPr/>
          </p:nvSpPr>
          <p:spPr>
            <a:xfrm>
              <a:off x="799768" y="466203"/>
              <a:ext cx="69238" cy="69238"/>
            </a:xfrm>
            <a:prstGeom prst="ellipse">
              <a:avLst/>
            </a:prstGeom>
            <a:solidFill>
              <a:schemeClr val="accent1">
                <a:alpha val="40000"/>
              </a:schemeClr>
            </a:solidFill>
          </p:spPr>
        </p:sp>
        <p:sp>
          <p:nvSpPr>
            <p:cNvPr id="31" name="AutoShape 31"/>
            <p:cNvSpPr/>
            <p:nvPr/>
          </p:nvSpPr>
          <p:spPr>
            <a:xfrm>
              <a:off x="904945" y="462070"/>
              <a:ext cx="65594" cy="65594"/>
            </a:xfrm>
            <a:prstGeom prst="ellipse">
              <a:avLst/>
            </a:prstGeom>
            <a:solidFill>
              <a:schemeClr val="accent1">
                <a:alpha val="20000"/>
              </a:schemeClr>
            </a:solidFill>
          </p:spPr>
        </p:sp>
        <p:sp>
          <p:nvSpPr>
            <p:cNvPr id="32" name="AutoShape 32"/>
            <p:cNvSpPr/>
            <p:nvPr/>
          </p:nvSpPr>
          <p:spPr>
            <a:xfrm>
              <a:off x="454963" y="566715"/>
              <a:ext cx="84147" cy="84147"/>
            </a:xfrm>
            <a:prstGeom prst="ellipse">
              <a:avLst/>
            </a:prstGeom>
            <a:solidFill>
              <a:schemeClr val="accent1">
                <a:alpha val="100000"/>
              </a:schemeClr>
            </a:solidFill>
          </p:spPr>
        </p:sp>
        <p:sp>
          <p:nvSpPr>
            <p:cNvPr id="33" name="AutoShape 33"/>
            <p:cNvSpPr/>
            <p:nvPr/>
          </p:nvSpPr>
          <p:spPr>
            <a:xfrm>
              <a:off x="575049" y="573291"/>
              <a:ext cx="78137" cy="78137"/>
            </a:xfrm>
            <a:prstGeom prst="ellipse">
              <a:avLst/>
            </a:prstGeom>
            <a:solidFill>
              <a:schemeClr val="accent1">
                <a:alpha val="80000"/>
              </a:schemeClr>
            </a:solidFill>
          </p:spPr>
        </p:sp>
        <p:sp>
          <p:nvSpPr>
            <p:cNvPr id="34" name="AutoShape 34"/>
            <p:cNvSpPr/>
            <p:nvPr/>
          </p:nvSpPr>
          <p:spPr>
            <a:xfrm>
              <a:off x="689125" y="575007"/>
              <a:ext cx="74704" cy="74704"/>
            </a:xfrm>
            <a:prstGeom prst="ellipse">
              <a:avLst/>
            </a:prstGeom>
            <a:solidFill>
              <a:schemeClr val="accent1">
                <a:alpha val="60000"/>
              </a:schemeClr>
            </a:solidFill>
          </p:spPr>
        </p:sp>
        <p:sp>
          <p:nvSpPr>
            <p:cNvPr id="35" name="AutoShape 35"/>
            <p:cNvSpPr/>
            <p:nvPr/>
          </p:nvSpPr>
          <p:spPr>
            <a:xfrm>
              <a:off x="799768" y="583977"/>
              <a:ext cx="69238" cy="69238"/>
            </a:xfrm>
            <a:prstGeom prst="ellipse">
              <a:avLst/>
            </a:prstGeom>
            <a:solidFill>
              <a:schemeClr val="accent1">
                <a:alpha val="40000"/>
              </a:schemeClr>
            </a:solidFill>
          </p:spPr>
        </p:sp>
        <p:sp>
          <p:nvSpPr>
            <p:cNvPr id="36" name="AutoShape 36"/>
            <p:cNvSpPr/>
            <p:nvPr/>
          </p:nvSpPr>
          <p:spPr>
            <a:xfrm>
              <a:off x="904945" y="579844"/>
              <a:ext cx="65594" cy="65594"/>
            </a:xfrm>
            <a:prstGeom prst="ellipse">
              <a:avLst/>
            </a:prstGeom>
            <a:solidFill>
              <a:schemeClr val="accent1">
                <a:alpha val="20000"/>
              </a:schemeClr>
            </a:solidFill>
          </p:spPr>
        </p:sp>
        <p:sp>
          <p:nvSpPr>
            <p:cNvPr id="37" name="AutoShape 37"/>
            <p:cNvSpPr/>
            <p:nvPr/>
          </p:nvSpPr>
          <p:spPr>
            <a:xfrm>
              <a:off x="454963" y="684489"/>
              <a:ext cx="84147" cy="84147"/>
            </a:xfrm>
            <a:prstGeom prst="ellipse">
              <a:avLst/>
            </a:prstGeom>
            <a:solidFill>
              <a:schemeClr val="accent1">
                <a:alpha val="100000"/>
              </a:schemeClr>
            </a:solidFill>
          </p:spPr>
        </p:sp>
        <p:sp>
          <p:nvSpPr>
            <p:cNvPr id="38" name="AutoShape 38"/>
            <p:cNvSpPr/>
            <p:nvPr/>
          </p:nvSpPr>
          <p:spPr>
            <a:xfrm>
              <a:off x="575049" y="691064"/>
              <a:ext cx="78137" cy="78137"/>
            </a:xfrm>
            <a:prstGeom prst="ellipse">
              <a:avLst/>
            </a:prstGeom>
            <a:solidFill>
              <a:schemeClr val="accent1">
                <a:alpha val="80000"/>
              </a:schemeClr>
            </a:solidFill>
          </p:spPr>
        </p:sp>
        <p:sp>
          <p:nvSpPr>
            <p:cNvPr id="39" name="AutoShape 39"/>
            <p:cNvSpPr/>
            <p:nvPr/>
          </p:nvSpPr>
          <p:spPr>
            <a:xfrm>
              <a:off x="689125" y="692781"/>
              <a:ext cx="74704" cy="74704"/>
            </a:xfrm>
            <a:prstGeom prst="ellipse">
              <a:avLst/>
            </a:prstGeom>
            <a:solidFill>
              <a:schemeClr val="accent1">
                <a:alpha val="60000"/>
              </a:schemeClr>
            </a:solidFill>
          </p:spPr>
        </p:sp>
        <p:sp>
          <p:nvSpPr>
            <p:cNvPr id="40" name="AutoShape 40"/>
            <p:cNvSpPr/>
            <p:nvPr/>
          </p:nvSpPr>
          <p:spPr>
            <a:xfrm>
              <a:off x="799768" y="701751"/>
              <a:ext cx="69238" cy="69238"/>
            </a:xfrm>
            <a:prstGeom prst="ellipse">
              <a:avLst/>
            </a:prstGeom>
            <a:solidFill>
              <a:schemeClr val="accent1">
                <a:alpha val="40000"/>
              </a:schemeClr>
            </a:solidFill>
          </p:spPr>
        </p:sp>
        <p:sp>
          <p:nvSpPr>
            <p:cNvPr id="41" name="AutoShape 41"/>
            <p:cNvSpPr/>
            <p:nvPr/>
          </p:nvSpPr>
          <p:spPr>
            <a:xfrm>
              <a:off x="904945" y="697618"/>
              <a:ext cx="65594" cy="65594"/>
            </a:xfrm>
            <a:prstGeom prst="ellipse">
              <a:avLst/>
            </a:prstGeom>
            <a:solidFill>
              <a:schemeClr val="accent1">
                <a:alpha val="20000"/>
              </a:schemeClr>
            </a:solidFill>
          </p:spPr>
        </p:sp>
        <p:sp>
          <p:nvSpPr>
            <p:cNvPr id="42" name="TextBox 42"/>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心肌损伤的原因与后果</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3" name="图片 42" descr="龙康壮LOGO"/>
          <p:cNvPicPr>
            <a:picLocks noChangeAspect="1"/>
          </p:cNvPicPr>
          <p:nvPr/>
        </p:nvPicPr>
        <p:blipFill>
          <a:blip r:embed="rId2"/>
          <a:stretch>
            <a:fillRect/>
          </a:stretch>
        </p:blipFill>
        <p:spPr>
          <a:xfrm>
            <a:off x="196215" y="219710"/>
            <a:ext cx="678180" cy="795655"/>
          </a:xfrm>
          <a:prstGeom prst="rect">
            <a:avLst/>
          </a:prstGeom>
        </p:spPr>
      </p:pic>
      <p:sp>
        <p:nvSpPr>
          <p:cNvPr id="44" name="文本框 43"/>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833" r="20833"/>
          <a:stretch>
            <a:fillRect/>
          </a:stretch>
        </p:blipFill>
        <p:spPr>
          <a:xfrm>
            <a:off x="454963" y="1569535"/>
            <a:ext cx="4219249" cy="4219249"/>
          </a:xfrm>
          <a:prstGeom prst="ellipse">
            <a:avLst/>
          </a:prstGeom>
        </p:spPr>
      </p:pic>
      <p:grpSp>
        <p:nvGrpSpPr>
          <p:cNvPr id="3" name="Group 3"/>
          <p:cNvGrpSpPr/>
          <p:nvPr/>
        </p:nvGrpSpPr>
        <p:grpSpPr>
          <a:xfrm rot="0">
            <a:off x="5163133" y="1294832"/>
            <a:ext cx="6264882" cy="1468186"/>
            <a:chOff x="5163133" y="1294832"/>
            <a:chExt cx="6264882" cy="1468186"/>
          </a:xfrm>
        </p:grpSpPr>
        <p:sp>
          <p:nvSpPr>
            <p:cNvPr id="4" name="AutoShape 4"/>
            <p:cNvSpPr/>
            <p:nvPr/>
          </p:nvSpPr>
          <p:spPr>
            <a:xfrm>
              <a:off x="5328795" y="1294832"/>
              <a:ext cx="6099220" cy="1468186"/>
            </a:xfrm>
            <a:prstGeom prst="rect">
              <a:avLst/>
            </a:prstGeom>
            <a:solidFill>
              <a:schemeClr val="accent2">
                <a:alpha val="100000"/>
              </a:schemeClr>
            </a:solidFill>
          </p:spPr>
        </p:sp>
        <p:sp>
          <p:nvSpPr>
            <p:cNvPr id="5" name="TextBox 5"/>
            <p:cNvSpPr txBox="1"/>
            <p:nvPr/>
          </p:nvSpPr>
          <p:spPr>
            <a:xfrm>
              <a:off x="5632910" y="1424361"/>
              <a:ext cx="3055242" cy="398526"/>
            </a:xfrm>
            <a:prstGeom prst="rect">
              <a:avLst/>
            </a:prstGeom>
          </p:spPr>
          <p:txBody>
            <a:bodyPr vert="horz" wrap="square" lIns="114300" tIns="57150" rIns="114300" bIns="57150" rtlCol="0" anchor="t" anchorCtr="0">
              <a:spAutoFit/>
            </a:bodyPr>
            <a:lstStyle/>
            <a:p>
              <a:pPr>
                <a:lnSpc>
                  <a:spcPct val="77000"/>
                </a:lnSpc>
                <a:spcBef>
                  <a:spcPts val="450"/>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抗氧化应激</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5632910" y="1910708"/>
              <a:ext cx="5568066" cy="702183"/>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rPr>
                <a:t>鹿心肌肽能够清除氧自由基，减轻氧化应激反应，从而保护心肌细胞免受损伤。</a:t>
              </a:r>
              <a:endPar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AutoShape 7"/>
            <p:cNvSpPr/>
            <p:nvPr/>
          </p:nvSpPr>
          <p:spPr>
            <a:xfrm>
              <a:off x="5163133" y="1294832"/>
              <a:ext cx="165663" cy="1468186"/>
            </a:xfrm>
            <a:prstGeom prst="rect">
              <a:avLst/>
            </a:prstGeom>
            <a:solidFill>
              <a:schemeClr val="accent1">
                <a:alpha val="100000"/>
              </a:schemeClr>
            </a:solidFill>
          </p:spPr>
        </p:sp>
      </p:grpSp>
      <p:grpSp>
        <p:nvGrpSpPr>
          <p:cNvPr id="8" name="Group 8"/>
          <p:cNvGrpSpPr/>
          <p:nvPr/>
        </p:nvGrpSpPr>
        <p:grpSpPr>
          <a:xfrm rot="0">
            <a:off x="5163133" y="2945066"/>
            <a:ext cx="6264882" cy="1468186"/>
            <a:chOff x="5163133" y="2945066"/>
            <a:chExt cx="6264882" cy="1468186"/>
          </a:xfrm>
        </p:grpSpPr>
        <p:sp>
          <p:nvSpPr>
            <p:cNvPr id="9" name="AutoShape 9"/>
            <p:cNvSpPr/>
            <p:nvPr/>
          </p:nvSpPr>
          <p:spPr>
            <a:xfrm>
              <a:off x="5328795" y="2945066"/>
              <a:ext cx="6099220" cy="1468186"/>
            </a:xfrm>
            <a:prstGeom prst="rect">
              <a:avLst/>
            </a:prstGeom>
            <a:solidFill>
              <a:schemeClr val="accent2">
                <a:alpha val="100000"/>
              </a:schemeClr>
            </a:solidFill>
          </p:spPr>
        </p:sp>
        <p:sp>
          <p:nvSpPr>
            <p:cNvPr id="10" name="TextBox 10"/>
            <p:cNvSpPr txBox="1"/>
            <p:nvPr/>
          </p:nvSpPr>
          <p:spPr>
            <a:xfrm>
              <a:off x="5632910" y="3074595"/>
              <a:ext cx="3055242" cy="398526"/>
            </a:xfrm>
            <a:prstGeom prst="rect">
              <a:avLst/>
            </a:prstGeom>
          </p:spPr>
          <p:txBody>
            <a:bodyPr vert="horz" wrap="square" lIns="114300" tIns="57150" rIns="114300" bIns="57150" rtlCol="0" anchor="t" anchorCtr="0">
              <a:spAutoFit/>
            </a:bodyPr>
            <a:lstStyle/>
            <a:p>
              <a:pPr>
                <a:lnSpc>
                  <a:spcPct val="77000"/>
                </a:lnSpc>
                <a:spcBef>
                  <a:spcPts val="450"/>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抗凋亡作用</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632910" y="3560941"/>
              <a:ext cx="5568066" cy="702183"/>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rPr>
                <a:t>通过抑制心肌细胞凋亡途径，鹿心肌肽能够减少心肌细胞死亡，保护心肌组织完整性。</a:t>
              </a:r>
              <a:endPar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AutoShape 12"/>
            <p:cNvSpPr/>
            <p:nvPr/>
          </p:nvSpPr>
          <p:spPr>
            <a:xfrm>
              <a:off x="5163133" y="2945066"/>
              <a:ext cx="165663" cy="1468186"/>
            </a:xfrm>
            <a:prstGeom prst="rect">
              <a:avLst/>
            </a:prstGeom>
            <a:solidFill>
              <a:schemeClr val="accent1">
                <a:alpha val="100000"/>
              </a:schemeClr>
            </a:solidFill>
          </p:spPr>
        </p:sp>
      </p:grpSp>
      <p:grpSp>
        <p:nvGrpSpPr>
          <p:cNvPr id="13" name="Group 13"/>
          <p:cNvGrpSpPr/>
          <p:nvPr/>
        </p:nvGrpSpPr>
        <p:grpSpPr>
          <a:xfrm rot="0">
            <a:off x="5163133" y="4595300"/>
            <a:ext cx="6264882" cy="1468186"/>
            <a:chOff x="5163133" y="4595300"/>
            <a:chExt cx="6264882" cy="1468186"/>
          </a:xfrm>
        </p:grpSpPr>
        <p:sp>
          <p:nvSpPr>
            <p:cNvPr id="14" name="AutoShape 14"/>
            <p:cNvSpPr/>
            <p:nvPr/>
          </p:nvSpPr>
          <p:spPr>
            <a:xfrm>
              <a:off x="5328795" y="4595300"/>
              <a:ext cx="6099220" cy="1468186"/>
            </a:xfrm>
            <a:prstGeom prst="rect">
              <a:avLst/>
            </a:prstGeom>
            <a:solidFill>
              <a:schemeClr val="accent2">
                <a:alpha val="100000"/>
              </a:schemeClr>
            </a:solidFill>
          </p:spPr>
        </p:sp>
        <p:sp>
          <p:nvSpPr>
            <p:cNvPr id="15" name="TextBox 15"/>
            <p:cNvSpPr txBox="1"/>
            <p:nvPr/>
          </p:nvSpPr>
          <p:spPr>
            <a:xfrm>
              <a:off x="5632910" y="4724828"/>
              <a:ext cx="3055242" cy="398526"/>
            </a:xfrm>
            <a:prstGeom prst="rect">
              <a:avLst/>
            </a:prstGeom>
          </p:spPr>
          <p:txBody>
            <a:bodyPr vert="horz" wrap="square" lIns="114300" tIns="57150" rIns="114300" bIns="57150" rtlCol="0" anchor="t" anchorCtr="0">
              <a:spAutoFit/>
            </a:bodyPr>
            <a:lstStyle/>
            <a:p>
              <a:pPr>
                <a:lnSpc>
                  <a:spcPct val="77000"/>
                </a:lnSpc>
                <a:spcBef>
                  <a:spcPts val="450"/>
                </a:spcBef>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改善心肌能量代谢</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5632910" y="5211175"/>
              <a:ext cx="5568066" cy="702183"/>
            </a:xfrm>
            <a:prstGeom prst="rect">
              <a:avLst/>
            </a:prstGeom>
          </p:spPr>
          <p:txBody>
            <a:bodyPr vert="horz" wrap="square" lIns="114300" tIns="57150" rIns="114300" bIns="57150" rtlCol="0" anchor="t" anchorCtr="0">
              <a:spAutoFit/>
            </a:bodyPr>
            <a:lstStyle/>
            <a:p>
              <a:pPr>
                <a:lnSpc>
                  <a:spcPct val="120000"/>
                </a:lnSpc>
              </a:pPr>
              <a:r>
                <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rPr>
                <a:t>鹿心肌肽可促进心肌细胞能量代谢，提高心肌细胞对缺氧、缺血等不利环境的耐受能力。</a:t>
              </a:r>
              <a:endParaRPr lang="en-US" sz="1500">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5163133" y="4595300"/>
              <a:ext cx="165663" cy="1468186"/>
            </a:xfrm>
            <a:prstGeom prst="rect">
              <a:avLst/>
            </a:prstGeom>
            <a:solidFill>
              <a:schemeClr val="accent1">
                <a:alpha val="100000"/>
              </a:schemeClr>
            </a:solidFill>
          </p:spPr>
        </p:sp>
      </p:grpSp>
      <p:grpSp>
        <p:nvGrpSpPr>
          <p:cNvPr id="18" name="Group 18"/>
          <p:cNvGrpSpPr/>
          <p:nvPr/>
        </p:nvGrpSpPr>
        <p:grpSpPr>
          <a:xfrm rot="0">
            <a:off x="1064563" y="93878"/>
            <a:ext cx="10641129" cy="914400"/>
            <a:chOff x="454963" y="93878"/>
            <a:chExt cx="10641129" cy="914400"/>
          </a:xfrm>
        </p:grpSpPr>
        <p:sp>
          <p:nvSpPr>
            <p:cNvPr id="19" name="AutoShape 19"/>
            <p:cNvSpPr/>
            <p:nvPr/>
          </p:nvSpPr>
          <p:spPr>
            <a:xfrm>
              <a:off x="454963" y="331168"/>
              <a:ext cx="84147" cy="84147"/>
            </a:xfrm>
            <a:prstGeom prst="ellipse">
              <a:avLst/>
            </a:prstGeom>
            <a:solidFill>
              <a:schemeClr val="accent1">
                <a:alpha val="100000"/>
              </a:schemeClr>
            </a:solidFill>
          </p:spPr>
        </p:sp>
        <p:sp>
          <p:nvSpPr>
            <p:cNvPr id="20" name="AutoShape 20"/>
            <p:cNvSpPr/>
            <p:nvPr/>
          </p:nvSpPr>
          <p:spPr>
            <a:xfrm>
              <a:off x="575049" y="337743"/>
              <a:ext cx="78137" cy="78137"/>
            </a:xfrm>
            <a:prstGeom prst="ellipse">
              <a:avLst/>
            </a:prstGeom>
            <a:solidFill>
              <a:schemeClr val="accent1">
                <a:alpha val="80000"/>
              </a:schemeClr>
            </a:solidFill>
          </p:spPr>
        </p:sp>
        <p:sp>
          <p:nvSpPr>
            <p:cNvPr id="21" name="AutoShape 21"/>
            <p:cNvSpPr/>
            <p:nvPr/>
          </p:nvSpPr>
          <p:spPr>
            <a:xfrm>
              <a:off x="689125" y="339460"/>
              <a:ext cx="74704" cy="74704"/>
            </a:xfrm>
            <a:prstGeom prst="ellipse">
              <a:avLst/>
            </a:prstGeom>
            <a:solidFill>
              <a:schemeClr val="accent1">
                <a:alpha val="60000"/>
              </a:schemeClr>
            </a:solidFill>
          </p:spPr>
        </p:sp>
        <p:sp>
          <p:nvSpPr>
            <p:cNvPr id="22" name="AutoShape 22"/>
            <p:cNvSpPr/>
            <p:nvPr/>
          </p:nvSpPr>
          <p:spPr>
            <a:xfrm>
              <a:off x="799768" y="348430"/>
              <a:ext cx="69238" cy="69238"/>
            </a:xfrm>
            <a:prstGeom prst="ellipse">
              <a:avLst/>
            </a:prstGeom>
            <a:solidFill>
              <a:schemeClr val="accent1">
                <a:alpha val="40000"/>
              </a:schemeClr>
            </a:solidFill>
          </p:spPr>
        </p:sp>
        <p:sp>
          <p:nvSpPr>
            <p:cNvPr id="23" name="AutoShape 23"/>
            <p:cNvSpPr/>
            <p:nvPr/>
          </p:nvSpPr>
          <p:spPr>
            <a:xfrm>
              <a:off x="904945" y="344297"/>
              <a:ext cx="65594" cy="65594"/>
            </a:xfrm>
            <a:prstGeom prst="ellipse">
              <a:avLst/>
            </a:prstGeom>
            <a:solidFill>
              <a:schemeClr val="accent1">
                <a:alpha val="20000"/>
              </a:schemeClr>
            </a:solidFill>
          </p:spPr>
        </p:sp>
        <p:sp>
          <p:nvSpPr>
            <p:cNvPr id="24" name="AutoShape 24"/>
            <p:cNvSpPr/>
            <p:nvPr/>
          </p:nvSpPr>
          <p:spPr>
            <a:xfrm>
              <a:off x="454963" y="448942"/>
              <a:ext cx="84147" cy="84147"/>
            </a:xfrm>
            <a:prstGeom prst="ellipse">
              <a:avLst/>
            </a:prstGeom>
            <a:solidFill>
              <a:schemeClr val="accent1">
                <a:alpha val="100000"/>
              </a:schemeClr>
            </a:solidFill>
          </p:spPr>
        </p:sp>
        <p:sp>
          <p:nvSpPr>
            <p:cNvPr id="25" name="AutoShape 25"/>
            <p:cNvSpPr/>
            <p:nvPr/>
          </p:nvSpPr>
          <p:spPr>
            <a:xfrm>
              <a:off x="575049" y="455517"/>
              <a:ext cx="78137" cy="78137"/>
            </a:xfrm>
            <a:prstGeom prst="ellipse">
              <a:avLst/>
            </a:prstGeom>
            <a:solidFill>
              <a:schemeClr val="accent1">
                <a:alpha val="80000"/>
              </a:schemeClr>
            </a:solidFill>
          </p:spPr>
        </p:sp>
        <p:sp>
          <p:nvSpPr>
            <p:cNvPr id="26" name="AutoShape 26"/>
            <p:cNvSpPr/>
            <p:nvPr/>
          </p:nvSpPr>
          <p:spPr>
            <a:xfrm>
              <a:off x="689125" y="457233"/>
              <a:ext cx="74704" cy="74704"/>
            </a:xfrm>
            <a:prstGeom prst="ellipse">
              <a:avLst/>
            </a:prstGeom>
            <a:solidFill>
              <a:schemeClr val="accent1">
                <a:alpha val="60000"/>
              </a:schemeClr>
            </a:solidFill>
          </p:spPr>
        </p:sp>
        <p:sp>
          <p:nvSpPr>
            <p:cNvPr id="27" name="AutoShape 27"/>
            <p:cNvSpPr/>
            <p:nvPr/>
          </p:nvSpPr>
          <p:spPr>
            <a:xfrm>
              <a:off x="799768" y="466203"/>
              <a:ext cx="69238" cy="69238"/>
            </a:xfrm>
            <a:prstGeom prst="ellipse">
              <a:avLst/>
            </a:prstGeom>
            <a:solidFill>
              <a:schemeClr val="accent1">
                <a:alpha val="40000"/>
              </a:schemeClr>
            </a:solidFill>
          </p:spPr>
        </p:sp>
        <p:sp>
          <p:nvSpPr>
            <p:cNvPr id="28" name="AutoShape 28"/>
            <p:cNvSpPr/>
            <p:nvPr/>
          </p:nvSpPr>
          <p:spPr>
            <a:xfrm>
              <a:off x="904945" y="462070"/>
              <a:ext cx="65594" cy="65594"/>
            </a:xfrm>
            <a:prstGeom prst="ellipse">
              <a:avLst/>
            </a:prstGeom>
            <a:solidFill>
              <a:schemeClr val="accent1">
                <a:alpha val="20000"/>
              </a:schemeClr>
            </a:solidFill>
          </p:spPr>
        </p:sp>
        <p:sp>
          <p:nvSpPr>
            <p:cNvPr id="29" name="AutoShape 29"/>
            <p:cNvSpPr/>
            <p:nvPr/>
          </p:nvSpPr>
          <p:spPr>
            <a:xfrm>
              <a:off x="454963" y="566715"/>
              <a:ext cx="84147" cy="84147"/>
            </a:xfrm>
            <a:prstGeom prst="ellipse">
              <a:avLst/>
            </a:prstGeom>
            <a:solidFill>
              <a:schemeClr val="accent1">
                <a:alpha val="100000"/>
              </a:schemeClr>
            </a:solidFill>
          </p:spPr>
        </p:sp>
        <p:sp>
          <p:nvSpPr>
            <p:cNvPr id="30" name="AutoShape 30"/>
            <p:cNvSpPr/>
            <p:nvPr/>
          </p:nvSpPr>
          <p:spPr>
            <a:xfrm>
              <a:off x="575049" y="573291"/>
              <a:ext cx="78137" cy="78137"/>
            </a:xfrm>
            <a:prstGeom prst="ellipse">
              <a:avLst/>
            </a:prstGeom>
            <a:solidFill>
              <a:schemeClr val="accent1">
                <a:alpha val="80000"/>
              </a:schemeClr>
            </a:solidFill>
          </p:spPr>
        </p:sp>
        <p:sp>
          <p:nvSpPr>
            <p:cNvPr id="31" name="AutoShape 31"/>
            <p:cNvSpPr/>
            <p:nvPr/>
          </p:nvSpPr>
          <p:spPr>
            <a:xfrm>
              <a:off x="689125" y="575007"/>
              <a:ext cx="74704" cy="74704"/>
            </a:xfrm>
            <a:prstGeom prst="ellipse">
              <a:avLst/>
            </a:prstGeom>
            <a:solidFill>
              <a:schemeClr val="accent1">
                <a:alpha val="60000"/>
              </a:schemeClr>
            </a:solidFill>
          </p:spPr>
        </p:sp>
        <p:sp>
          <p:nvSpPr>
            <p:cNvPr id="32" name="AutoShape 32"/>
            <p:cNvSpPr/>
            <p:nvPr/>
          </p:nvSpPr>
          <p:spPr>
            <a:xfrm>
              <a:off x="799768" y="583977"/>
              <a:ext cx="69238" cy="69238"/>
            </a:xfrm>
            <a:prstGeom prst="ellipse">
              <a:avLst/>
            </a:prstGeom>
            <a:solidFill>
              <a:schemeClr val="accent1">
                <a:alpha val="40000"/>
              </a:schemeClr>
            </a:solidFill>
          </p:spPr>
        </p:sp>
        <p:sp>
          <p:nvSpPr>
            <p:cNvPr id="33" name="AutoShape 33"/>
            <p:cNvSpPr/>
            <p:nvPr/>
          </p:nvSpPr>
          <p:spPr>
            <a:xfrm>
              <a:off x="904945" y="579844"/>
              <a:ext cx="65594" cy="65594"/>
            </a:xfrm>
            <a:prstGeom prst="ellipse">
              <a:avLst/>
            </a:prstGeom>
            <a:solidFill>
              <a:schemeClr val="accent1">
                <a:alpha val="20000"/>
              </a:schemeClr>
            </a:solidFill>
          </p:spPr>
        </p:sp>
        <p:sp>
          <p:nvSpPr>
            <p:cNvPr id="34" name="AutoShape 34"/>
            <p:cNvSpPr/>
            <p:nvPr/>
          </p:nvSpPr>
          <p:spPr>
            <a:xfrm>
              <a:off x="454963" y="684489"/>
              <a:ext cx="84147" cy="84147"/>
            </a:xfrm>
            <a:prstGeom prst="ellipse">
              <a:avLst/>
            </a:prstGeom>
            <a:solidFill>
              <a:schemeClr val="accent1">
                <a:alpha val="100000"/>
              </a:schemeClr>
            </a:solidFill>
          </p:spPr>
        </p:sp>
        <p:sp>
          <p:nvSpPr>
            <p:cNvPr id="35" name="AutoShape 35"/>
            <p:cNvSpPr/>
            <p:nvPr/>
          </p:nvSpPr>
          <p:spPr>
            <a:xfrm>
              <a:off x="575049" y="691064"/>
              <a:ext cx="78137" cy="78137"/>
            </a:xfrm>
            <a:prstGeom prst="ellipse">
              <a:avLst/>
            </a:prstGeom>
            <a:solidFill>
              <a:schemeClr val="accent1">
                <a:alpha val="80000"/>
              </a:schemeClr>
            </a:solidFill>
          </p:spPr>
        </p:sp>
        <p:sp>
          <p:nvSpPr>
            <p:cNvPr id="36" name="AutoShape 36"/>
            <p:cNvSpPr/>
            <p:nvPr/>
          </p:nvSpPr>
          <p:spPr>
            <a:xfrm>
              <a:off x="689125" y="692781"/>
              <a:ext cx="74704" cy="74704"/>
            </a:xfrm>
            <a:prstGeom prst="ellipse">
              <a:avLst/>
            </a:prstGeom>
            <a:solidFill>
              <a:schemeClr val="accent1">
                <a:alpha val="60000"/>
              </a:schemeClr>
            </a:solidFill>
          </p:spPr>
        </p:sp>
        <p:sp>
          <p:nvSpPr>
            <p:cNvPr id="37" name="AutoShape 37"/>
            <p:cNvSpPr/>
            <p:nvPr/>
          </p:nvSpPr>
          <p:spPr>
            <a:xfrm>
              <a:off x="799768" y="701751"/>
              <a:ext cx="69238" cy="69238"/>
            </a:xfrm>
            <a:prstGeom prst="ellipse">
              <a:avLst/>
            </a:prstGeom>
            <a:solidFill>
              <a:schemeClr val="accent1">
                <a:alpha val="40000"/>
              </a:schemeClr>
            </a:solidFill>
          </p:spPr>
        </p:sp>
        <p:sp>
          <p:nvSpPr>
            <p:cNvPr id="38" name="AutoShape 38"/>
            <p:cNvSpPr/>
            <p:nvPr/>
          </p:nvSpPr>
          <p:spPr>
            <a:xfrm>
              <a:off x="904945" y="697618"/>
              <a:ext cx="65594" cy="65594"/>
            </a:xfrm>
            <a:prstGeom prst="ellipse">
              <a:avLst/>
            </a:prstGeom>
            <a:solidFill>
              <a:schemeClr val="accent1">
                <a:alpha val="20000"/>
              </a:schemeClr>
            </a:solidFill>
          </p:spPr>
        </p:sp>
        <p:sp>
          <p:nvSpPr>
            <p:cNvPr id="39" name="TextBox 39"/>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鹿心肌肽对受损心肌的保护作用</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0" name="图片 39" descr="龙康壮LOGO"/>
          <p:cNvPicPr>
            <a:picLocks noChangeAspect="1"/>
          </p:cNvPicPr>
          <p:nvPr/>
        </p:nvPicPr>
        <p:blipFill>
          <a:blip r:embed="rId3"/>
          <a:stretch>
            <a:fillRect/>
          </a:stretch>
        </p:blipFill>
        <p:spPr>
          <a:xfrm>
            <a:off x="196215" y="219710"/>
            <a:ext cx="678180" cy="795655"/>
          </a:xfrm>
          <a:prstGeom prst="rect">
            <a:avLst/>
          </a:prstGeom>
        </p:spPr>
      </p:pic>
      <p:sp>
        <p:nvSpPr>
          <p:cNvPr id="41" name="文本框 40"/>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0">
            <a:off x="5982796" y="3116804"/>
            <a:ext cx="5783287" cy="1160526"/>
            <a:chOff x="5982796" y="3116804"/>
            <a:chExt cx="5783287" cy="1160526"/>
          </a:xfrm>
        </p:grpSpPr>
        <p:sp>
          <p:nvSpPr>
            <p:cNvPr id="3" name="TextBox 3"/>
            <p:cNvSpPr txBox="1"/>
            <p:nvPr/>
          </p:nvSpPr>
          <p:spPr>
            <a:xfrm>
              <a:off x="5982796" y="3116804"/>
              <a:ext cx="4521094" cy="398526"/>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促进心肌细胞迁移与分化</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5982796" y="3575147"/>
              <a:ext cx="5783287"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鹿心肌肽可诱导心肌细胞迁移至受损部位，并促进其分化为成熟的心肌细胞，以替代受损细胞。</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grpSp>
        <p:nvGrpSpPr>
          <p:cNvPr id="5" name="Group 5"/>
          <p:cNvGrpSpPr/>
          <p:nvPr/>
        </p:nvGrpSpPr>
        <p:grpSpPr>
          <a:xfrm rot="0">
            <a:off x="5982796" y="4769459"/>
            <a:ext cx="5783287" cy="1160526"/>
            <a:chOff x="5982796" y="4769459"/>
            <a:chExt cx="5783287" cy="1160526"/>
          </a:xfrm>
        </p:grpSpPr>
        <p:sp>
          <p:nvSpPr>
            <p:cNvPr id="6" name="TextBox 6"/>
            <p:cNvSpPr txBox="1"/>
            <p:nvPr/>
          </p:nvSpPr>
          <p:spPr>
            <a:xfrm>
              <a:off x="5982796" y="4769459"/>
              <a:ext cx="4521094" cy="398526"/>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调控心肌细胞外基质重塑</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5982796" y="5227802"/>
              <a:ext cx="5783287"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鹿心肌肽能够调节心肌细胞外基质的合成与降解平衡，为心肌细胞的再生与修复提供有利的微环境。</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8" name="TextBox 8"/>
          <p:cNvSpPr txBox="1"/>
          <p:nvPr/>
        </p:nvSpPr>
        <p:spPr>
          <a:xfrm>
            <a:off x="5982796" y="1468163"/>
            <a:ext cx="4521094" cy="398526"/>
          </a:xfrm>
          <a:prstGeom prst="rect">
            <a:avLst/>
          </a:prstGeom>
        </p:spPr>
        <p:txBody>
          <a:bodyPr vert="horz" wrap="square" lIns="114300" tIns="57150" rIns="114300" bIns="57150" rtlCol="0" anchor="t" anchorCtr="0">
            <a:spAutoFit/>
          </a:bodyPr>
          <a:lstStyle/>
          <a:p>
            <a:pPr>
              <a:lnSpc>
                <a:spcPct val="77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激活心肌细胞增殖</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5982796" y="1926506"/>
            <a:ext cx="5700871" cy="702183"/>
          </a:xfrm>
          <a:prstGeom prst="rect">
            <a:avLst/>
          </a:prstGeom>
        </p:spPr>
        <p:txBody>
          <a:bodyPr vert="horz" wrap="square" lIns="114300" tIns="57150" rIns="114300" bIns="57150" rtlCol="0" anchor="t" anchorCtr="0">
            <a:spAutoFit/>
          </a:bodyPr>
          <a:lstStyle/>
          <a:p>
            <a:pPr>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鹿心肌肽能够刺激心肌细胞增殖相关基因的表达，促进心肌细胞分裂增殖，有助于心肌组织再生。</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10" name="Picture 10" descr="c:/users/administrator/desktop/柏维公司资料/包装瓶/鹿心肌肽.jpg鹿心肌肽"/>
          <p:cNvPicPr>
            <a:picLocks noChangeAspect="1"/>
          </p:cNvPicPr>
          <p:nvPr/>
        </p:nvPicPr>
        <p:blipFill>
          <a:blip r:embed="rId2"/>
          <a:srcRect t="6" b="6"/>
          <a:stretch>
            <a:fillRect/>
          </a:stretch>
        </p:blipFill>
        <p:spPr>
          <a:xfrm>
            <a:off x="869006" y="1293634"/>
            <a:ext cx="4563025" cy="4563025"/>
          </a:xfrm>
          <a:prstGeom prst="diamond">
            <a:avLst/>
          </a:prstGeom>
        </p:spPr>
      </p:pic>
      <p:grpSp>
        <p:nvGrpSpPr>
          <p:cNvPr id="11" name="Group 11"/>
          <p:cNvGrpSpPr/>
          <p:nvPr/>
        </p:nvGrpSpPr>
        <p:grpSpPr>
          <a:xfrm rot="0">
            <a:off x="988363" y="93878"/>
            <a:ext cx="10641129" cy="914400"/>
            <a:chOff x="454963" y="93878"/>
            <a:chExt cx="10641129" cy="914400"/>
          </a:xfrm>
        </p:grpSpPr>
        <p:sp>
          <p:nvSpPr>
            <p:cNvPr id="12" name="AutoShape 12"/>
            <p:cNvSpPr/>
            <p:nvPr/>
          </p:nvSpPr>
          <p:spPr>
            <a:xfrm>
              <a:off x="454963" y="331168"/>
              <a:ext cx="84147" cy="84147"/>
            </a:xfrm>
            <a:prstGeom prst="ellipse">
              <a:avLst/>
            </a:prstGeom>
            <a:solidFill>
              <a:schemeClr val="accent1">
                <a:alpha val="100000"/>
              </a:schemeClr>
            </a:solidFill>
          </p:spPr>
        </p:sp>
        <p:sp>
          <p:nvSpPr>
            <p:cNvPr id="13" name="AutoShape 13"/>
            <p:cNvSpPr/>
            <p:nvPr/>
          </p:nvSpPr>
          <p:spPr>
            <a:xfrm>
              <a:off x="575049" y="337743"/>
              <a:ext cx="78137" cy="78137"/>
            </a:xfrm>
            <a:prstGeom prst="ellipse">
              <a:avLst/>
            </a:prstGeom>
            <a:solidFill>
              <a:schemeClr val="accent1">
                <a:alpha val="80000"/>
              </a:schemeClr>
            </a:solidFill>
          </p:spPr>
        </p:sp>
        <p:sp>
          <p:nvSpPr>
            <p:cNvPr id="14" name="AutoShape 14"/>
            <p:cNvSpPr/>
            <p:nvPr/>
          </p:nvSpPr>
          <p:spPr>
            <a:xfrm>
              <a:off x="689125" y="339460"/>
              <a:ext cx="74704" cy="74704"/>
            </a:xfrm>
            <a:prstGeom prst="ellipse">
              <a:avLst/>
            </a:prstGeom>
            <a:solidFill>
              <a:schemeClr val="accent1">
                <a:alpha val="60000"/>
              </a:schemeClr>
            </a:solidFill>
          </p:spPr>
        </p:sp>
        <p:sp>
          <p:nvSpPr>
            <p:cNvPr id="15" name="AutoShape 15"/>
            <p:cNvSpPr/>
            <p:nvPr/>
          </p:nvSpPr>
          <p:spPr>
            <a:xfrm>
              <a:off x="799768" y="348430"/>
              <a:ext cx="69238" cy="69238"/>
            </a:xfrm>
            <a:prstGeom prst="ellipse">
              <a:avLst/>
            </a:prstGeom>
            <a:solidFill>
              <a:schemeClr val="accent1">
                <a:alpha val="40000"/>
              </a:schemeClr>
            </a:solidFill>
          </p:spPr>
        </p:sp>
        <p:sp>
          <p:nvSpPr>
            <p:cNvPr id="16" name="AutoShape 16"/>
            <p:cNvSpPr/>
            <p:nvPr/>
          </p:nvSpPr>
          <p:spPr>
            <a:xfrm>
              <a:off x="904945" y="344297"/>
              <a:ext cx="65594" cy="65594"/>
            </a:xfrm>
            <a:prstGeom prst="ellipse">
              <a:avLst/>
            </a:prstGeom>
            <a:solidFill>
              <a:schemeClr val="accent1">
                <a:alpha val="20000"/>
              </a:schemeClr>
            </a:solidFill>
          </p:spPr>
        </p:sp>
        <p:sp>
          <p:nvSpPr>
            <p:cNvPr id="17" name="AutoShape 17"/>
            <p:cNvSpPr/>
            <p:nvPr/>
          </p:nvSpPr>
          <p:spPr>
            <a:xfrm>
              <a:off x="454963" y="448942"/>
              <a:ext cx="84147" cy="84147"/>
            </a:xfrm>
            <a:prstGeom prst="ellipse">
              <a:avLst/>
            </a:prstGeom>
            <a:solidFill>
              <a:schemeClr val="accent1">
                <a:alpha val="100000"/>
              </a:schemeClr>
            </a:solidFill>
          </p:spPr>
        </p:sp>
        <p:sp>
          <p:nvSpPr>
            <p:cNvPr id="18" name="AutoShape 18"/>
            <p:cNvSpPr/>
            <p:nvPr/>
          </p:nvSpPr>
          <p:spPr>
            <a:xfrm>
              <a:off x="575049" y="455517"/>
              <a:ext cx="78137" cy="78137"/>
            </a:xfrm>
            <a:prstGeom prst="ellipse">
              <a:avLst/>
            </a:prstGeom>
            <a:solidFill>
              <a:schemeClr val="accent1">
                <a:alpha val="80000"/>
              </a:schemeClr>
            </a:solidFill>
          </p:spPr>
        </p:sp>
        <p:sp>
          <p:nvSpPr>
            <p:cNvPr id="19" name="AutoShape 19"/>
            <p:cNvSpPr/>
            <p:nvPr/>
          </p:nvSpPr>
          <p:spPr>
            <a:xfrm>
              <a:off x="689125" y="457233"/>
              <a:ext cx="74704" cy="74704"/>
            </a:xfrm>
            <a:prstGeom prst="ellipse">
              <a:avLst/>
            </a:prstGeom>
            <a:solidFill>
              <a:schemeClr val="accent1">
                <a:alpha val="60000"/>
              </a:schemeClr>
            </a:solidFill>
          </p:spPr>
        </p:sp>
        <p:sp>
          <p:nvSpPr>
            <p:cNvPr id="20" name="AutoShape 20"/>
            <p:cNvSpPr/>
            <p:nvPr/>
          </p:nvSpPr>
          <p:spPr>
            <a:xfrm>
              <a:off x="799768" y="466203"/>
              <a:ext cx="69238" cy="69238"/>
            </a:xfrm>
            <a:prstGeom prst="ellipse">
              <a:avLst/>
            </a:prstGeom>
            <a:solidFill>
              <a:schemeClr val="accent1">
                <a:alpha val="40000"/>
              </a:schemeClr>
            </a:solidFill>
          </p:spPr>
        </p:sp>
        <p:sp>
          <p:nvSpPr>
            <p:cNvPr id="21" name="AutoShape 21"/>
            <p:cNvSpPr/>
            <p:nvPr/>
          </p:nvSpPr>
          <p:spPr>
            <a:xfrm>
              <a:off x="904945" y="462070"/>
              <a:ext cx="65594" cy="65594"/>
            </a:xfrm>
            <a:prstGeom prst="ellipse">
              <a:avLst/>
            </a:prstGeom>
            <a:solidFill>
              <a:schemeClr val="accent1">
                <a:alpha val="20000"/>
              </a:schemeClr>
            </a:solidFill>
          </p:spPr>
        </p:sp>
        <p:sp>
          <p:nvSpPr>
            <p:cNvPr id="22" name="AutoShape 22"/>
            <p:cNvSpPr/>
            <p:nvPr/>
          </p:nvSpPr>
          <p:spPr>
            <a:xfrm>
              <a:off x="454963" y="566715"/>
              <a:ext cx="84147" cy="84147"/>
            </a:xfrm>
            <a:prstGeom prst="ellipse">
              <a:avLst/>
            </a:prstGeom>
            <a:solidFill>
              <a:schemeClr val="accent1">
                <a:alpha val="100000"/>
              </a:schemeClr>
            </a:solidFill>
          </p:spPr>
        </p:sp>
        <p:sp>
          <p:nvSpPr>
            <p:cNvPr id="23" name="AutoShape 23"/>
            <p:cNvSpPr/>
            <p:nvPr/>
          </p:nvSpPr>
          <p:spPr>
            <a:xfrm>
              <a:off x="575049" y="573291"/>
              <a:ext cx="78137" cy="78137"/>
            </a:xfrm>
            <a:prstGeom prst="ellipse">
              <a:avLst/>
            </a:prstGeom>
            <a:solidFill>
              <a:schemeClr val="accent1">
                <a:alpha val="80000"/>
              </a:schemeClr>
            </a:solidFill>
          </p:spPr>
        </p:sp>
        <p:sp>
          <p:nvSpPr>
            <p:cNvPr id="24" name="AutoShape 24"/>
            <p:cNvSpPr/>
            <p:nvPr/>
          </p:nvSpPr>
          <p:spPr>
            <a:xfrm>
              <a:off x="689125" y="575007"/>
              <a:ext cx="74704" cy="74704"/>
            </a:xfrm>
            <a:prstGeom prst="ellipse">
              <a:avLst/>
            </a:prstGeom>
            <a:solidFill>
              <a:schemeClr val="accent1">
                <a:alpha val="60000"/>
              </a:schemeClr>
            </a:solidFill>
          </p:spPr>
        </p:sp>
        <p:sp>
          <p:nvSpPr>
            <p:cNvPr id="25" name="AutoShape 25"/>
            <p:cNvSpPr/>
            <p:nvPr/>
          </p:nvSpPr>
          <p:spPr>
            <a:xfrm>
              <a:off x="799768" y="583977"/>
              <a:ext cx="69238" cy="69238"/>
            </a:xfrm>
            <a:prstGeom prst="ellipse">
              <a:avLst/>
            </a:prstGeom>
            <a:solidFill>
              <a:schemeClr val="accent1">
                <a:alpha val="40000"/>
              </a:schemeClr>
            </a:solidFill>
          </p:spPr>
        </p:sp>
        <p:sp>
          <p:nvSpPr>
            <p:cNvPr id="26" name="AutoShape 26"/>
            <p:cNvSpPr/>
            <p:nvPr/>
          </p:nvSpPr>
          <p:spPr>
            <a:xfrm>
              <a:off x="904945" y="579844"/>
              <a:ext cx="65594" cy="65594"/>
            </a:xfrm>
            <a:prstGeom prst="ellipse">
              <a:avLst/>
            </a:prstGeom>
            <a:solidFill>
              <a:schemeClr val="accent1">
                <a:alpha val="20000"/>
              </a:schemeClr>
            </a:solidFill>
          </p:spPr>
        </p:sp>
        <p:sp>
          <p:nvSpPr>
            <p:cNvPr id="27" name="AutoShape 27"/>
            <p:cNvSpPr/>
            <p:nvPr/>
          </p:nvSpPr>
          <p:spPr>
            <a:xfrm>
              <a:off x="454963" y="684489"/>
              <a:ext cx="84147" cy="84147"/>
            </a:xfrm>
            <a:prstGeom prst="ellipse">
              <a:avLst/>
            </a:prstGeom>
            <a:solidFill>
              <a:schemeClr val="accent1">
                <a:alpha val="100000"/>
              </a:schemeClr>
            </a:solidFill>
          </p:spPr>
        </p:sp>
        <p:sp>
          <p:nvSpPr>
            <p:cNvPr id="28" name="AutoShape 28"/>
            <p:cNvSpPr/>
            <p:nvPr/>
          </p:nvSpPr>
          <p:spPr>
            <a:xfrm>
              <a:off x="575049" y="691064"/>
              <a:ext cx="78137" cy="78137"/>
            </a:xfrm>
            <a:prstGeom prst="ellipse">
              <a:avLst/>
            </a:prstGeom>
            <a:solidFill>
              <a:schemeClr val="accent1">
                <a:alpha val="80000"/>
              </a:schemeClr>
            </a:solidFill>
          </p:spPr>
        </p:sp>
        <p:sp>
          <p:nvSpPr>
            <p:cNvPr id="29" name="AutoShape 29"/>
            <p:cNvSpPr/>
            <p:nvPr/>
          </p:nvSpPr>
          <p:spPr>
            <a:xfrm>
              <a:off x="689125" y="692781"/>
              <a:ext cx="74704" cy="74704"/>
            </a:xfrm>
            <a:prstGeom prst="ellipse">
              <a:avLst/>
            </a:prstGeom>
            <a:solidFill>
              <a:schemeClr val="accent1">
                <a:alpha val="60000"/>
              </a:schemeClr>
            </a:solidFill>
          </p:spPr>
        </p:sp>
        <p:sp>
          <p:nvSpPr>
            <p:cNvPr id="30" name="AutoShape 30"/>
            <p:cNvSpPr/>
            <p:nvPr/>
          </p:nvSpPr>
          <p:spPr>
            <a:xfrm>
              <a:off x="799768" y="701751"/>
              <a:ext cx="69238" cy="69238"/>
            </a:xfrm>
            <a:prstGeom prst="ellipse">
              <a:avLst/>
            </a:prstGeom>
            <a:solidFill>
              <a:schemeClr val="accent1">
                <a:alpha val="40000"/>
              </a:schemeClr>
            </a:solidFill>
          </p:spPr>
        </p:sp>
        <p:sp>
          <p:nvSpPr>
            <p:cNvPr id="31" name="AutoShape 31"/>
            <p:cNvSpPr/>
            <p:nvPr/>
          </p:nvSpPr>
          <p:spPr>
            <a:xfrm>
              <a:off x="904945" y="697618"/>
              <a:ext cx="65594" cy="65594"/>
            </a:xfrm>
            <a:prstGeom prst="ellipse">
              <a:avLst/>
            </a:prstGeom>
            <a:solidFill>
              <a:schemeClr val="accent1">
                <a:alpha val="20000"/>
              </a:schemeClr>
            </a:solidFill>
          </p:spPr>
        </p:sp>
        <p:sp>
          <p:nvSpPr>
            <p:cNvPr id="32" name="TextBox 32"/>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鹿心肌肽促进心肌细胞再生与修复的能力</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3" name="图片 32" descr="龙康壮LOGO"/>
          <p:cNvPicPr>
            <a:picLocks noChangeAspect="1"/>
          </p:cNvPicPr>
          <p:nvPr/>
        </p:nvPicPr>
        <p:blipFill>
          <a:blip r:embed="rId3"/>
          <a:stretch>
            <a:fillRect/>
          </a:stretch>
        </p:blipFill>
        <p:spPr>
          <a:xfrm>
            <a:off x="196215" y="219710"/>
            <a:ext cx="678180" cy="795655"/>
          </a:xfrm>
          <a:prstGeom prst="rect">
            <a:avLst/>
          </a:prstGeom>
        </p:spPr>
      </p:pic>
      <p:sp>
        <p:nvSpPr>
          <p:cNvPr id="34" name="文本框 33"/>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6" name="图片 5" descr="龙康壮LOGO"/>
          <p:cNvPicPr>
            <a:picLocks noChangeAspect="1"/>
          </p:cNvPicPr>
          <p:nvPr/>
        </p:nvPicPr>
        <p:blipFill>
          <a:blip r:embed="rId2"/>
          <a:stretch>
            <a:fillRect/>
          </a:stretch>
        </p:blipFill>
        <p:spPr>
          <a:xfrm>
            <a:off x="196215" y="219710"/>
            <a:ext cx="678180" cy="795655"/>
          </a:xfrm>
          <a:prstGeom prst="rect">
            <a:avLst/>
          </a:prstGeom>
        </p:spPr>
      </p:pic>
      <p:sp>
        <p:nvSpPr>
          <p:cNvPr id="7" name="文本框 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
        <p:nvSpPr>
          <p:cNvPr id="4" name="心形 3"/>
          <p:cNvSpPr/>
          <p:nvPr/>
        </p:nvSpPr>
        <p:spPr>
          <a:xfrm>
            <a:off x="4495800" y="1295400"/>
            <a:ext cx="2569210" cy="1984375"/>
          </a:xfrm>
          <a:prstGeom prst="hear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390515" y="1861820"/>
            <a:ext cx="845820" cy="829945"/>
          </a:xfrm>
          <a:prstGeom prst="rect">
            <a:avLst/>
          </a:prstGeom>
          <a:noFill/>
        </p:spPr>
        <p:txBody>
          <a:bodyPr wrap="square" rtlCol="0">
            <a:spAutoFit/>
          </a:bodyPr>
          <a:p>
            <a:r>
              <a:rPr lang="en-US" altLang="zh-CN" sz="4800" b="1">
                <a:solidFill>
                  <a:schemeClr val="bg2"/>
                </a:solidFill>
              </a:rPr>
              <a:t>07</a:t>
            </a:r>
            <a:endParaRPr lang="en-US" altLang="zh-CN" sz="4800" b="1">
              <a:solidFill>
                <a:schemeClr val="bg2"/>
              </a:solidFill>
            </a:endParaRPr>
          </a:p>
        </p:txBody>
      </p:sp>
      <p:sp>
        <p:nvSpPr>
          <p:cNvPr id="2" name="AutoShape 2"/>
          <p:cNvSpPr/>
          <p:nvPr/>
        </p:nvSpPr>
        <p:spPr>
          <a:xfrm>
            <a:off x="2210906" y="3398974"/>
            <a:ext cx="7312987" cy="729897"/>
          </a:xfrm>
          <a:prstGeom prst="rect">
            <a:avLst/>
          </a:prstGeom>
          <a:noFill/>
        </p:spPr>
        <p:txBody>
          <a:bodyPr vert="horz" wrap="square" lIns="85725" tIns="38100" rIns="85725" bIns="38100" rtlCol="0" anchor="t" anchorCtr="0">
            <a:noAutofit/>
          </a:bodyPr>
          <a:p>
            <a:pPr algn="ctr">
              <a:lnSpc>
                <a:spcPct val="120000"/>
              </a:lnSpc>
              <a:spcBef>
                <a:spcPts val="375"/>
              </a:spcBef>
              <a:defRPr/>
            </a:pPr>
            <a:r>
              <a:rPr lang="en-US" sz="3075" b="1">
                <a:solidFill>
                  <a:schemeClr val="accent1">
                    <a:alpha val="100000"/>
                  </a:schemeClr>
                </a:solidFill>
                <a:latin typeface="微软雅黑" panose="020B0503020204020204" charset="-122"/>
                <a:ea typeface="微软雅黑" panose="020B0503020204020204" charset="-122"/>
                <a:cs typeface="微软雅黑" panose="020B0503020204020204" charset="-122"/>
              </a:rPr>
              <a:t>使用注意事项与综合健康管理</a:t>
            </a:r>
            <a:endParaRPr lang="en-US" sz="11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909691" y="1250241"/>
            <a:ext cx="7848600" cy="5248275"/>
          </a:xfrm>
          <a:prstGeom prst="rect">
            <a:avLst/>
          </a:prstGeom>
        </p:spPr>
      </p:pic>
      <p:sp>
        <p:nvSpPr>
          <p:cNvPr id="3" name="AutoShape 3"/>
          <p:cNvSpPr/>
          <p:nvPr/>
        </p:nvSpPr>
        <p:spPr>
          <a:xfrm>
            <a:off x="466496" y="3766754"/>
            <a:ext cx="3974251" cy="2472718"/>
          </a:xfrm>
          <a:prstGeom prst="rect">
            <a:avLst/>
          </a:prstGeom>
          <a:solidFill>
            <a:schemeClr val="accent1">
              <a:lumMod val="75000"/>
              <a:alpha val="76862"/>
            </a:schemeClr>
          </a:solidFill>
        </p:spPr>
      </p:sp>
      <p:sp>
        <p:nvSpPr>
          <p:cNvPr id="4" name="AutoShape 4"/>
          <p:cNvSpPr/>
          <p:nvPr/>
        </p:nvSpPr>
        <p:spPr>
          <a:xfrm>
            <a:off x="563624" y="1824409"/>
            <a:ext cx="2936423" cy="1604591"/>
          </a:xfrm>
          <a:prstGeom prst="rect">
            <a:avLst/>
          </a:prstGeom>
          <a:noFill/>
        </p:spPr>
        <p:txBody>
          <a:bodyPr vert="horz" wrap="square" lIns="91440" tIns="45720" rIns="91440" bIns="45720" rtlCol="0" anchor="t" anchorCtr="0">
            <a:noAutofit/>
          </a:bodyPr>
          <a:lstStyle/>
          <a:p>
            <a:pPr algn="l">
              <a:lnSpc>
                <a:spcPct val="150000"/>
              </a:lnSpc>
              <a:spcBef>
                <a:spcPts val="270"/>
              </a:spcBef>
              <a:defRPr/>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鹿心肌肽适用于心肌功能欠佳、需要改善心脏健康的人群，尤其适合中老年人和高强度工作压力下的年轻人。</a:t>
            </a:r>
            <a:endParaRPr lang="en-US" sz="1100"/>
          </a:p>
        </p:txBody>
      </p:sp>
      <p:sp>
        <p:nvSpPr>
          <p:cNvPr id="5" name="AutoShape 5"/>
          <p:cNvSpPr/>
          <p:nvPr/>
        </p:nvSpPr>
        <p:spPr>
          <a:xfrm>
            <a:off x="601724" y="4315960"/>
            <a:ext cx="3052052" cy="1604591"/>
          </a:xfrm>
          <a:prstGeom prst="rect">
            <a:avLst/>
          </a:prstGeom>
          <a:noFill/>
        </p:spPr>
        <p:txBody>
          <a:bodyPr vert="horz" wrap="square" lIns="91440" tIns="45720" rIns="91440" bIns="45720" rtlCol="0" anchor="t" anchorCtr="0">
            <a:noAutofit/>
          </a:bodyPr>
          <a:lstStyle/>
          <a:p>
            <a:pPr algn="l">
              <a:lnSpc>
                <a:spcPct val="150000"/>
              </a:lnSpc>
              <a:spcBef>
                <a:spcPts val="270"/>
              </a:spcBef>
              <a:defRPr/>
            </a:pPr>
            <a:r>
              <a:rPr lang="en-US" sz="1350">
                <a:solidFill>
                  <a:srgbClr val="FFFFFF">
                    <a:alpha val="100000"/>
                  </a:srgbClr>
                </a:solidFill>
                <a:latin typeface="微软雅黑" panose="020B0503020204020204" charset="-122"/>
                <a:ea typeface="微软雅黑" panose="020B0503020204020204" charset="-122"/>
                <a:cs typeface="微软雅黑" panose="020B0503020204020204" charset="-122"/>
              </a:rPr>
              <a:t>孕妇、哺乳期妇女、儿童以及对鹿心肌肽成分过敏的人群应避免使用。此外，患有严重肝肾功能不全的患者也需谨慎并咨询医生意见。</a:t>
            </a:r>
            <a:endParaRPr lang="en-US" sz="1100"/>
          </a:p>
        </p:txBody>
      </p:sp>
      <p:grpSp>
        <p:nvGrpSpPr>
          <p:cNvPr id="6" name="Group 6"/>
          <p:cNvGrpSpPr/>
          <p:nvPr/>
        </p:nvGrpSpPr>
        <p:grpSpPr>
          <a:xfrm rot="0">
            <a:off x="912163" y="93878"/>
            <a:ext cx="10641129" cy="914400"/>
            <a:chOff x="454963" y="93878"/>
            <a:chExt cx="10641129" cy="914400"/>
          </a:xfrm>
        </p:grpSpPr>
        <p:sp>
          <p:nvSpPr>
            <p:cNvPr id="7" name="AutoShape 7"/>
            <p:cNvSpPr/>
            <p:nvPr/>
          </p:nvSpPr>
          <p:spPr>
            <a:xfrm>
              <a:off x="454963" y="331168"/>
              <a:ext cx="84147" cy="84147"/>
            </a:xfrm>
            <a:prstGeom prst="ellipse">
              <a:avLst/>
            </a:prstGeom>
            <a:solidFill>
              <a:schemeClr val="accent1">
                <a:alpha val="100000"/>
              </a:schemeClr>
            </a:solidFill>
          </p:spPr>
        </p:sp>
        <p:sp>
          <p:nvSpPr>
            <p:cNvPr id="8" name="AutoShape 8"/>
            <p:cNvSpPr/>
            <p:nvPr/>
          </p:nvSpPr>
          <p:spPr>
            <a:xfrm>
              <a:off x="575049" y="337743"/>
              <a:ext cx="78137" cy="78137"/>
            </a:xfrm>
            <a:prstGeom prst="ellipse">
              <a:avLst/>
            </a:prstGeom>
            <a:solidFill>
              <a:schemeClr val="accent1">
                <a:alpha val="80000"/>
              </a:schemeClr>
            </a:solidFill>
          </p:spPr>
        </p:sp>
        <p:sp>
          <p:nvSpPr>
            <p:cNvPr id="9" name="AutoShape 9"/>
            <p:cNvSpPr/>
            <p:nvPr/>
          </p:nvSpPr>
          <p:spPr>
            <a:xfrm>
              <a:off x="689125" y="339460"/>
              <a:ext cx="74704" cy="74704"/>
            </a:xfrm>
            <a:prstGeom prst="ellipse">
              <a:avLst/>
            </a:prstGeom>
            <a:solidFill>
              <a:schemeClr val="accent1">
                <a:alpha val="60000"/>
              </a:schemeClr>
            </a:solidFill>
          </p:spPr>
        </p:sp>
        <p:sp>
          <p:nvSpPr>
            <p:cNvPr id="10" name="AutoShape 10"/>
            <p:cNvSpPr/>
            <p:nvPr/>
          </p:nvSpPr>
          <p:spPr>
            <a:xfrm>
              <a:off x="799768" y="348430"/>
              <a:ext cx="69238" cy="69238"/>
            </a:xfrm>
            <a:prstGeom prst="ellipse">
              <a:avLst/>
            </a:prstGeom>
            <a:solidFill>
              <a:schemeClr val="accent1">
                <a:alpha val="40000"/>
              </a:schemeClr>
            </a:solidFill>
          </p:spPr>
        </p:sp>
        <p:sp>
          <p:nvSpPr>
            <p:cNvPr id="11" name="AutoShape 11"/>
            <p:cNvSpPr/>
            <p:nvPr/>
          </p:nvSpPr>
          <p:spPr>
            <a:xfrm>
              <a:off x="904945" y="344297"/>
              <a:ext cx="65594" cy="65594"/>
            </a:xfrm>
            <a:prstGeom prst="ellipse">
              <a:avLst/>
            </a:prstGeom>
            <a:solidFill>
              <a:schemeClr val="accent1">
                <a:alpha val="20000"/>
              </a:schemeClr>
            </a:solidFill>
          </p:spPr>
        </p:sp>
        <p:sp>
          <p:nvSpPr>
            <p:cNvPr id="12" name="AutoShape 12"/>
            <p:cNvSpPr/>
            <p:nvPr/>
          </p:nvSpPr>
          <p:spPr>
            <a:xfrm>
              <a:off x="454963" y="448942"/>
              <a:ext cx="84147" cy="84147"/>
            </a:xfrm>
            <a:prstGeom prst="ellipse">
              <a:avLst/>
            </a:prstGeom>
            <a:solidFill>
              <a:schemeClr val="accent1">
                <a:alpha val="100000"/>
              </a:schemeClr>
            </a:solidFill>
          </p:spPr>
        </p:sp>
        <p:sp>
          <p:nvSpPr>
            <p:cNvPr id="13" name="AutoShape 13"/>
            <p:cNvSpPr/>
            <p:nvPr/>
          </p:nvSpPr>
          <p:spPr>
            <a:xfrm>
              <a:off x="575049" y="455517"/>
              <a:ext cx="78137" cy="78137"/>
            </a:xfrm>
            <a:prstGeom prst="ellipse">
              <a:avLst/>
            </a:prstGeom>
            <a:solidFill>
              <a:schemeClr val="accent1">
                <a:alpha val="80000"/>
              </a:schemeClr>
            </a:solidFill>
          </p:spPr>
        </p:sp>
        <p:sp>
          <p:nvSpPr>
            <p:cNvPr id="14" name="AutoShape 14"/>
            <p:cNvSpPr/>
            <p:nvPr/>
          </p:nvSpPr>
          <p:spPr>
            <a:xfrm>
              <a:off x="689125" y="457233"/>
              <a:ext cx="74704" cy="74704"/>
            </a:xfrm>
            <a:prstGeom prst="ellipse">
              <a:avLst/>
            </a:prstGeom>
            <a:solidFill>
              <a:schemeClr val="accent1">
                <a:alpha val="60000"/>
              </a:schemeClr>
            </a:solidFill>
          </p:spPr>
        </p:sp>
        <p:sp>
          <p:nvSpPr>
            <p:cNvPr id="15" name="AutoShape 15"/>
            <p:cNvSpPr/>
            <p:nvPr/>
          </p:nvSpPr>
          <p:spPr>
            <a:xfrm>
              <a:off x="799768" y="466203"/>
              <a:ext cx="69238" cy="69238"/>
            </a:xfrm>
            <a:prstGeom prst="ellipse">
              <a:avLst/>
            </a:prstGeom>
            <a:solidFill>
              <a:schemeClr val="accent1">
                <a:alpha val="40000"/>
              </a:schemeClr>
            </a:solidFill>
          </p:spPr>
        </p:sp>
        <p:sp>
          <p:nvSpPr>
            <p:cNvPr id="16" name="AutoShape 16"/>
            <p:cNvSpPr/>
            <p:nvPr/>
          </p:nvSpPr>
          <p:spPr>
            <a:xfrm>
              <a:off x="904945" y="462070"/>
              <a:ext cx="65594" cy="65594"/>
            </a:xfrm>
            <a:prstGeom prst="ellipse">
              <a:avLst/>
            </a:prstGeom>
            <a:solidFill>
              <a:schemeClr val="accent1">
                <a:alpha val="20000"/>
              </a:schemeClr>
            </a:solidFill>
          </p:spPr>
        </p:sp>
        <p:sp>
          <p:nvSpPr>
            <p:cNvPr id="17" name="AutoShape 17"/>
            <p:cNvSpPr/>
            <p:nvPr/>
          </p:nvSpPr>
          <p:spPr>
            <a:xfrm>
              <a:off x="454963" y="566715"/>
              <a:ext cx="84147" cy="84147"/>
            </a:xfrm>
            <a:prstGeom prst="ellipse">
              <a:avLst/>
            </a:prstGeom>
            <a:solidFill>
              <a:schemeClr val="accent1">
                <a:alpha val="100000"/>
              </a:schemeClr>
            </a:solidFill>
          </p:spPr>
        </p:sp>
        <p:sp>
          <p:nvSpPr>
            <p:cNvPr id="18" name="AutoShape 18"/>
            <p:cNvSpPr/>
            <p:nvPr/>
          </p:nvSpPr>
          <p:spPr>
            <a:xfrm>
              <a:off x="575049" y="573291"/>
              <a:ext cx="78137" cy="78137"/>
            </a:xfrm>
            <a:prstGeom prst="ellipse">
              <a:avLst/>
            </a:prstGeom>
            <a:solidFill>
              <a:schemeClr val="accent1">
                <a:alpha val="80000"/>
              </a:schemeClr>
            </a:solidFill>
          </p:spPr>
        </p:sp>
        <p:sp>
          <p:nvSpPr>
            <p:cNvPr id="19" name="AutoShape 19"/>
            <p:cNvSpPr/>
            <p:nvPr/>
          </p:nvSpPr>
          <p:spPr>
            <a:xfrm>
              <a:off x="689125" y="575007"/>
              <a:ext cx="74704" cy="74704"/>
            </a:xfrm>
            <a:prstGeom prst="ellipse">
              <a:avLst/>
            </a:prstGeom>
            <a:solidFill>
              <a:schemeClr val="accent1">
                <a:alpha val="60000"/>
              </a:schemeClr>
            </a:solidFill>
          </p:spPr>
        </p:sp>
        <p:sp>
          <p:nvSpPr>
            <p:cNvPr id="20" name="AutoShape 20"/>
            <p:cNvSpPr/>
            <p:nvPr/>
          </p:nvSpPr>
          <p:spPr>
            <a:xfrm>
              <a:off x="799768" y="583977"/>
              <a:ext cx="69238" cy="69238"/>
            </a:xfrm>
            <a:prstGeom prst="ellipse">
              <a:avLst/>
            </a:prstGeom>
            <a:solidFill>
              <a:schemeClr val="accent1">
                <a:alpha val="40000"/>
              </a:schemeClr>
            </a:solidFill>
          </p:spPr>
        </p:sp>
        <p:sp>
          <p:nvSpPr>
            <p:cNvPr id="21" name="AutoShape 21"/>
            <p:cNvSpPr/>
            <p:nvPr/>
          </p:nvSpPr>
          <p:spPr>
            <a:xfrm>
              <a:off x="904945" y="579844"/>
              <a:ext cx="65594" cy="65594"/>
            </a:xfrm>
            <a:prstGeom prst="ellipse">
              <a:avLst/>
            </a:prstGeom>
            <a:solidFill>
              <a:schemeClr val="accent1">
                <a:alpha val="20000"/>
              </a:schemeClr>
            </a:solidFill>
          </p:spPr>
        </p:sp>
        <p:sp>
          <p:nvSpPr>
            <p:cNvPr id="22" name="AutoShape 22"/>
            <p:cNvSpPr/>
            <p:nvPr/>
          </p:nvSpPr>
          <p:spPr>
            <a:xfrm>
              <a:off x="454963" y="684489"/>
              <a:ext cx="84147" cy="84147"/>
            </a:xfrm>
            <a:prstGeom prst="ellipse">
              <a:avLst/>
            </a:prstGeom>
            <a:solidFill>
              <a:schemeClr val="accent1">
                <a:alpha val="100000"/>
              </a:schemeClr>
            </a:solidFill>
          </p:spPr>
        </p:sp>
        <p:sp>
          <p:nvSpPr>
            <p:cNvPr id="23" name="AutoShape 23"/>
            <p:cNvSpPr/>
            <p:nvPr/>
          </p:nvSpPr>
          <p:spPr>
            <a:xfrm>
              <a:off x="575049" y="691064"/>
              <a:ext cx="78137" cy="78137"/>
            </a:xfrm>
            <a:prstGeom prst="ellipse">
              <a:avLst/>
            </a:prstGeom>
            <a:solidFill>
              <a:schemeClr val="accent1">
                <a:alpha val="80000"/>
              </a:schemeClr>
            </a:solidFill>
          </p:spPr>
        </p:sp>
        <p:sp>
          <p:nvSpPr>
            <p:cNvPr id="24" name="AutoShape 24"/>
            <p:cNvSpPr/>
            <p:nvPr/>
          </p:nvSpPr>
          <p:spPr>
            <a:xfrm>
              <a:off x="689125" y="692781"/>
              <a:ext cx="74704" cy="74704"/>
            </a:xfrm>
            <a:prstGeom prst="ellipse">
              <a:avLst/>
            </a:prstGeom>
            <a:solidFill>
              <a:schemeClr val="accent1">
                <a:alpha val="60000"/>
              </a:schemeClr>
            </a:solidFill>
          </p:spPr>
        </p:sp>
        <p:sp>
          <p:nvSpPr>
            <p:cNvPr id="25" name="AutoShape 25"/>
            <p:cNvSpPr/>
            <p:nvPr/>
          </p:nvSpPr>
          <p:spPr>
            <a:xfrm>
              <a:off x="799768" y="701751"/>
              <a:ext cx="69238" cy="69238"/>
            </a:xfrm>
            <a:prstGeom prst="ellipse">
              <a:avLst/>
            </a:prstGeom>
            <a:solidFill>
              <a:schemeClr val="accent1">
                <a:alpha val="40000"/>
              </a:schemeClr>
            </a:solidFill>
          </p:spPr>
        </p:sp>
        <p:sp>
          <p:nvSpPr>
            <p:cNvPr id="26" name="AutoShape 26"/>
            <p:cNvSpPr/>
            <p:nvPr/>
          </p:nvSpPr>
          <p:spPr>
            <a:xfrm>
              <a:off x="904945" y="697618"/>
              <a:ext cx="65594" cy="65594"/>
            </a:xfrm>
            <a:prstGeom prst="ellipse">
              <a:avLst/>
            </a:prstGeom>
            <a:solidFill>
              <a:schemeClr val="accent1">
                <a:alpha val="20000"/>
              </a:schemeClr>
            </a:solidFill>
          </p:spPr>
        </p:sp>
        <p:sp>
          <p:nvSpPr>
            <p:cNvPr id="27" name="TextBox 27"/>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鹿心肌肽的适用人群与禁忌</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28" name="AutoShape 28"/>
          <p:cNvSpPr/>
          <p:nvPr/>
        </p:nvSpPr>
        <p:spPr>
          <a:xfrm>
            <a:off x="601724" y="3976765"/>
            <a:ext cx="2936423" cy="339195"/>
          </a:xfrm>
          <a:prstGeom prst="rect">
            <a:avLst/>
          </a:prstGeom>
          <a:noFill/>
        </p:spPr>
        <p:txBody>
          <a:bodyPr vert="horz" wrap="square" lIns="91440" tIns="45720" rIns="91440" bIns="45720" rtlCol="0" anchor="t" anchorCtr="0">
            <a:noAutofit/>
          </a:bodyPr>
          <a:lstStyle/>
          <a:p>
            <a:pPr algn="just">
              <a:defRPr/>
            </a:pPr>
            <a:r>
              <a:rPr lang="en-US" sz="1575" b="1">
                <a:solidFill>
                  <a:srgbClr val="FFFFFF">
                    <a:alpha val="100000"/>
                  </a:srgbClr>
                </a:solidFill>
                <a:latin typeface="微软雅黑" panose="020B0503020204020204" charset="-122"/>
                <a:ea typeface="微软雅黑" panose="020B0503020204020204" charset="-122"/>
                <a:cs typeface="微软雅黑" panose="020B0503020204020204" charset="-122"/>
              </a:rPr>
              <a:t>禁忌人群</a:t>
            </a:r>
            <a:endParaRPr lang="en-US" sz="1100"/>
          </a:p>
        </p:txBody>
      </p:sp>
      <p:sp>
        <p:nvSpPr>
          <p:cNvPr id="29" name="AutoShape 29"/>
          <p:cNvSpPr/>
          <p:nvPr/>
        </p:nvSpPr>
        <p:spPr>
          <a:xfrm>
            <a:off x="563624" y="1405309"/>
            <a:ext cx="2936423" cy="339195"/>
          </a:xfrm>
          <a:prstGeom prst="rect">
            <a:avLst/>
          </a:prstGeom>
          <a:noFill/>
        </p:spPr>
        <p:txBody>
          <a:bodyPr vert="horz" wrap="square" lIns="91440" tIns="45720" rIns="91440" bIns="45720" rtlCol="0" anchor="t" anchorCtr="0">
            <a:noAutofit/>
          </a:bodyPr>
          <a:lstStyle/>
          <a:p>
            <a:pPr algn="just">
              <a:defRPr/>
            </a:pPr>
            <a:r>
              <a:rPr lang="en-US" sz="1575" b="1">
                <a:solidFill>
                  <a:schemeClr val="accent1">
                    <a:alpha val="100000"/>
                  </a:schemeClr>
                </a:solidFill>
                <a:latin typeface="微软雅黑" panose="020B0503020204020204" charset="-122"/>
                <a:ea typeface="微软雅黑" panose="020B0503020204020204" charset="-122"/>
                <a:cs typeface="微软雅黑" panose="020B0503020204020204" charset="-122"/>
              </a:rPr>
              <a:t>适用人群</a:t>
            </a:r>
            <a:endParaRPr lang="en-US" sz="1100"/>
          </a:p>
        </p:txBody>
      </p:sp>
      <p:pic>
        <p:nvPicPr>
          <p:cNvPr id="30" name="图片 29" descr="龙康壮LOGO"/>
          <p:cNvPicPr>
            <a:picLocks noChangeAspect="1"/>
          </p:cNvPicPr>
          <p:nvPr/>
        </p:nvPicPr>
        <p:blipFill>
          <a:blip r:embed="rId3"/>
          <a:stretch>
            <a:fillRect/>
          </a:stretch>
        </p:blipFill>
        <p:spPr>
          <a:xfrm>
            <a:off x="196215" y="219710"/>
            <a:ext cx="678180" cy="795655"/>
          </a:xfrm>
          <a:prstGeom prst="rect">
            <a:avLst/>
          </a:prstGeom>
        </p:spPr>
      </p:pic>
      <p:sp>
        <p:nvSpPr>
          <p:cNvPr id="31" name="文本框 30"/>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63829" y="1628258"/>
            <a:ext cx="230516" cy="230516"/>
          </a:xfrm>
          <a:prstGeom prst="ellipse">
            <a:avLst/>
          </a:prstGeom>
          <a:solidFill>
            <a:schemeClr val="accent1">
              <a:alpha val="100000"/>
            </a:schemeClr>
          </a:solidFill>
        </p:spPr>
      </p:sp>
      <p:sp>
        <p:nvSpPr>
          <p:cNvPr id="3" name="TextBox 3"/>
          <p:cNvSpPr txBox="1"/>
          <p:nvPr/>
        </p:nvSpPr>
        <p:spPr>
          <a:xfrm>
            <a:off x="994345" y="2028557"/>
            <a:ext cx="4394883" cy="702183"/>
          </a:xfrm>
          <a:prstGeom prst="rect">
            <a:avLst/>
          </a:prstGeom>
        </p:spPr>
        <p:txBody>
          <a:bodyPr vert="horz" wrap="square" lIns="114300" tIns="57150" rIns="114300" bIns="57150" rtlCol="0" anchor="t" anchorCtr="0">
            <a:spAutoFit/>
          </a:bodyPr>
          <a:lstStyle/>
          <a:p>
            <a:pPr algn="just">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在使用鹿心肌肽之前，建议咨询专业医生，评估自身健康状况，确保产品适合自己的身体状况。</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994345" y="1509487"/>
            <a:ext cx="4152900" cy="495300"/>
          </a:xfrm>
          <a:prstGeom prst="rect">
            <a:avLst/>
          </a:prstGeom>
        </p:spPr>
        <p:txBody>
          <a:bodyPr vert="horz" wrap="square" lIns="114300" tIns="57150" rIns="114300" bIns="57150" rtlCol="0" anchor="t" anchorCtr="0">
            <a:spAutoFit/>
          </a:bodyPr>
          <a:lstStyle/>
          <a:p>
            <a:pPr>
              <a:lnSpc>
                <a:spcPct val="96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咨询专业医生</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5" name="Picture 5"/>
          <p:cNvPicPr>
            <a:picLocks noChangeAspect="1"/>
          </p:cNvPicPr>
          <p:nvPr/>
        </p:nvPicPr>
        <p:blipFill>
          <a:blip r:embed="rId2"/>
          <a:srcRect l="21875" r="21875"/>
          <a:stretch>
            <a:fillRect/>
          </a:stretch>
        </p:blipFill>
        <p:spPr>
          <a:xfrm>
            <a:off x="6096000" y="1153983"/>
            <a:ext cx="5194483" cy="5194482"/>
          </a:xfrm>
          <a:prstGeom prst="ellipse">
            <a:avLst/>
          </a:prstGeom>
        </p:spPr>
      </p:pic>
      <p:sp>
        <p:nvSpPr>
          <p:cNvPr id="6" name="TextBox 6"/>
          <p:cNvSpPr txBox="1"/>
          <p:nvPr/>
        </p:nvSpPr>
        <p:spPr>
          <a:xfrm>
            <a:off x="994345" y="3637901"/>
            <a:ext cx="4394883" cy="702183"/>
          </a:xfrm>
          <a:prstGeom prst="rect">
            <a:avLst/>
          </a:prstGeom>
        </p:spPr>
        <p:txBody>
          <a:bodyPr vert="horz" wrap="square" lIns="114300" tIns="57150" rIns="114300" bIns="57150" rtlCol="0" anchor="t" anchorCtr="0">
            <a:spAutoFit/>
          </a:bodyPr>
          <a:lstStyle/>
          <a:p>
            <a:pPr algn="just">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详细阅读产品说明书，了解鹿心肌肽的成分、作用机制及可能的副作用等信息。</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994345" y="3118831"/>
            <a:ext cx="4152900" cy="495300"/>
          </a:xfrm>
          <a:prstGeom prst="rect">
            <a:avLst/>
          </a:prstGeom>
        </p:spPr>
        <p:txBody>
          <a:bodyPr vert="horz" wrap="square" lIns="114300" tIns="57150" rIns="114300" bIns="57150" rtlCol="0" anchor="t" anchorCtr="0">
            <a:spAutoFit/>
          </a:bodyPr>
          <a:lstStyle/>
          <a:p>
            <a:pPr>
              <a:lnSpc>
                <a:spcPct val="96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了解产品详情</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994345" y="5274339"/>
            <a:ext cx="4394883" cy="702183"/>
          </a:xfrm>
          <a:prstGeom prst="rect">
            <a:avLst/>
          </a:prstGeom>
        </p:spPr>
        <p:txBody>
          <a:bodyPr vert="horz" wrap="square" lIns="114300" tIns="57150" rIns="114300" bIns="57150" rtlCol="0" anchor="t" anchorCtr="0">
            <a:spAutoFit/>
          </a:bodyPr>
          <a:lstStyle/>
          <a:p>
            <a:pPr algn="just">
              <a:lnSpc>
                <a:spcPct val="12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按照医生建议和产品说明书的用法用量进行使用，避免过量或不当使用。</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994345" y="4755268"/>
            <a:ext cx="4152900" cy="495300"/>
          </a:xfrm>
          <a:prstGeom prst="rect">
            <a:avLst/>
          </a:prstGeom>
        </p:spPr>
        <p:txBody>
          <a:bodyPr vert="horz" wrap="square" lIns="114300" tIns="57150" rIns="114300" bIns="57150" rtlCol="0" anchor="t" anchorCtr="0">
            <a:spAutoFit/>
          </a:bodyPr>
          <a:lstStyle/>
          <a:p>
            <a:pPr>
              <a:lnSpc>
                <a:spcPct val="96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遵循使用说明</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763829" y="3237602"/>
            <a:ext cx="230516" cy="230516"/>
          </a:xfrm>
          <a:prstGeom prst="ellipse">
            <a:avLst/>
          </a:prstGeom>
          <a:solidFill>
            <a:schemeClr val="accent1">
              <a:alpha val="100000"/>
            </a:schemeClr>
          </a:solidFill>
        </p:spPr>
      </p:sp>
      <p:sp>
        <p:nvSpPr>
          <p:cNvPr id="11" name="AutoShape 11"/>
          <p:cNvSpPr/>
          <p:nvPr/>
        </p:nvSpPr>
        <p:spPr>
          <a:xfrm>
            <a:off x="763829" y="4874039"/>
            <a:ext cx="230516" cy="230516"/>
          </a:xfrm>
          <a:prstGeom prst="ellipse">
            <a:avLst/>
          </a:prstGeom>
          <a:solidFill>
            <a:schemeClr val="accent1">
              <a:alpha val="100000"/>
            </a:schemeClr>
          </a:solidFill>
        </p:spPr>
      </p:sp>
      <p:grpSp>
        <p:nvGrpSpPr>
          <p:cNvPr id="12" name="Group 12"/>
          <p:cNvGrpSpPr/>
          <p:nvPr/>
        </p:nvGrpSpPr>
        <p:grpSpPr>
          <a:xfrm rot="0">
            <a:off x="912163" y="93878"/>
            <a:ext cx="10641129" cy="914400"/>
            <a:chOff x="454963" y="93878"/>
            <a:chExt cx="10641129" cy="914400"/>
          </a:xfrm>
        </p:grpSpPr>
        <p:sp>
          <p:nvSpPr>
            <p:cNvPr id="13" name="AutoShape 13"/>
            <p:cNvSpPr/>
            <p:nvPr/>
          </p:nvSpPr>
          <p:spPr>
            <a:xfrm>
              <a:off x="454963" y="331168"/>
              <a:ext cx="84147" cy="84147"/>
            </a:xfrm>
            <a:prstGeom prst="ellipse">
              <a:avLst/>
            </a:prstGeom>
            <a:solidFill>
              <a:schemeClr val="accent1">
                <a:alpha val="100000"/>
              </a:schemeClr>
            </a:solidFill>
          </p:spPr>
        </p:sp>
        <p:sp>
          <p:nvSpPr>
            <p:cNvPr id="14" name="AutoShape 14"/>
            <p:cNvSpPr/>
            <p:nvPr/>
          </p:nvSpPr>
          <p:spPr>
            <a:xfrm>
              <a:off x="575049" y="337743"/>
              <a:ext cx="78137" cy="78137"/>
            </a:xfrm>
            <a:prstGeom prst="ellipse">
              <a:avLst/>
            </a:prstGeom>
            <a:solidFill>
              <a:schemeClr val="accent1">
                <a:alpha val="80000"/>
              </a:schemeClr>
            </a:solidFill>
          </p:spPr>
        </p:sp>
        <p:sp>
          <p:nvSpPr>
            <p:cNvPr id="15" name="AutoShape 15"/>
            <p:cNvSpPr/>
            <p:nvPr/>
          </p:nvSpPr>
          <p:spPr>
            <a:xfrm>
              <a:off x="689125" y="339460"/>
              <a:ext cx="74704" cy="74704"/>
            </a:xfrm>
            <a:prstGeom prst="ellipse">
              <a:avLst/>
            </a:prstGeom>
            <a:solidFill>
              <a:schemeClr val="accent1">
                <a:alpha val="60000"/>
              </a:schemeClr>
            </a:solidFill>
          </p:spPr>
        </p:sp>
        <p:sp>
          <p:nvSpPr>
            <p:cNvPr id="16" name="AutoShape 16"/>
            <p:cNvSpPr/>
            <p:nvPr/>
          </p:nvSpPr>
          <p:spPr>
            <a:xfrm>
              <a:off x="799768" y="348430"/>
              <a:ext cx="69238" cy="69238"/>
            </a:xfrm>
            <a:prstGeom prst="ellipse">
              <a:avLst/>
            </a:prstGeom>
            <a:solidFill>
              <a:schemeClr val="accent1">
                <a:alpha val="40000"/>
              </a:schemeClr>
            </a:solidFill>
          </p:spPr>
        </p:sp>
        <p:sp>
          <p:nvSpPr>
            <p:cNvPr id="17" name="AutoShape 17"/>
            <p:cNvSpPr/>
            <p:nvPr/>
          </p:nvSpPr>
          <p:spPr>
            <a:xfrm>
              <a:off x="904945" y="344297"/>
              <a:ext cx="65594" cy="65594"/>
            </a:xfrm>
            <a:prstGeom prst="ellipse">
              <a:avLst/>
            </a:prstGeom>
            <a:solidFill>
              <a:schemeClr val="accent1">
                <a:alpha val="20000"/>
              </a:schemeClr>
            </a:solidFill>
          </p:spPr>
        </p:sp>
        <p:sp>
          <p:nvSpPr>
            <p:cNvPr id="18" name="AutoShape 18"/>
            <p:cNvSpPr/>
            <p:nvPr/>
          </p:nvSpPr>
          <p:spPr>
            <a:xfrm>
              <a:off x="454963" y="448942"/>
              <a:ext cx="84147" cy="84147"/>
            </a:xfrm>
            <a:prstGeom prst="ellipse">
              <a:avLst/>
            </a:prstGeom>
            <a:solidFill>
              <a:schemeClr val="accent1">
                <a:alpha val="100000"/>
              </a:schemeClr>
            </a:solidFill>
          </p:spPr>
        </p:sp>
        <p:sp>
          <p:nvSpPr>
            <p:cNvPr id="19" name="AutoShape 19"/>
            <p:cNvSpPr/>
            <p:nvPr/>
          </p:nvSpPr>
          <p:spPr>
            <a:xfrm>
              <a:off x="575049" y="455517"/>
              <a:ext cx="78137" cy="78137"/>
            </a:xfrm>
            <a:prstGeom prst="ellipse">
              <a:avLst/>
            </a:prstGeom>
            <a:solidFill>
              <a:schemeClr val="accent1">
                <a:alpha val="80000"/>
              </a:schemeClr>
            </a:solidFill>
          </p:spPr>
        </p:sp>
        <p:sp>
          <p:nvSpPr>
            <p:cNvPr id="20" name="AutoShape 20"/>
            <p:cNvSpPr/>
            <p:nvPr/>
          </p:nvSpPr>
          <p:spPr>
            <a:xfrm>
              <a:off x="689125" y="457233"/>
              <a:ext cx="74704" cy="74704"/>
            </a:xfrm>
            <a:prstGeom prst="ellipse">
              <a:avLst/>
            </a:prstGeom>
            <a:solidFill>
              <a:schemeClr val="accent1">
                <a:alpha val="60000"/>
              </a:schemeClr>
            </a:solidFill>
          </p:spPr>
        </p:sp>
        <p:sp>
          <p:nvSpPr>
            <p:cNvPr id="21" name="AutoShape 21"/>
            <p:cNvSpPr/>
            <p:nvPr/>
          </p:nvSpPr>
          <p:spPr>
            <a:xfrm>
              <a:off x="799768" y="466203"/>
              <a:ext cx="69238" cy="69238"/>
            </a:xfrm>
            <a:prstGeom prst="ellipse">
              <a:avLst/>
            </a:prstGeom>
            <a:solidFill>
              <a:schemeClr val="accent1">
                <a:alpha val="40000"/>
              </a:schemeClr>
            </a:solidFill>
          </p:spPr>
        </p:sp>
        <p:sp>
          <p:nvSpPr>
            <p:cNvPr id="22" name="AutoShape 22"/>
            <p:cNvSpPr/>
            <p:nvPr/>
          </p:nvSpPr>
          <p:spPr>
            <a:xfrm>
              <a:off x="904945" y="462070"/>
              <a:ext cx="65594" cy="65594"/>
            </a:xfrm>
            <a:prstGeom prst="ellipse">
              <a:avLst/>
            </a:prstGeom>
            <a:solidFill>
              <a:schemeClr val="accent1">
                <a:alpha val="20000"/>
              </a:schemeClr>
            </a:solidFill>
          </p:spPr>
        </p:sp>
        <p:sp>
          <p:nvSpPr>
            <p:cNvPr id="23" name="AutoShape 23"/>
            <p:cNvSpPr/>
            <p:nvPr/>
          </p:nvSpPr>
          <p:spPr>
            <a:xfrm>
              <a:off x="454963" y="566715"/>
              <a:ext cx="84147" cy="84147"/>
            </a:xfrm>
            <a:prstGeom prst="ellipse">
              <a:avLst/>
            </a:prstGeom>
            <a:solidFill>
              <a:schemeClr val="accent1">
                <a:alpha val="100000"/>
              </a:schemeClr>
            </a:solidFill>
          </p:spPr>
        </p:sp>
        <p:sp>
          <p:nvSpPr>
            <p:cNvPr id="24" name="AutoShape 24"/>
            <p:cNvSpPr/>
            <p:nvPr/>
          </p:nvSpPr>
          <p:spPr>
            <a:xfrm>
              <a:off x="575049" y="573291"/>
              <a:ext cx="78137" cy="78137"/>
            </a:xfrm>
            <a:prstGeom prst="ellipse">
              <a:avLst/>
            </a:prstGeom>
            <a:solidFill>
              <a:schemeClr val="accent1">
                <a:alpha val="80000"/>
              </a:schemeClr>
            </a:solidFill>
          </p:spPr>
        </p:sp>
        <p:sp>
          <p:nvSpPr>
            <p:cNvPr id="25" name="AutoShape 25"/>
            <p:cNvSpPr/>
            <p:nvPr/>
          </p:nvSpPr>
          <p:spPr>
            <a:xfrm>
              <a:off x="689125" y="575007"/>
              <a:ext cx="74704" cy="74704"/>
            </a:xfrm>
            <a:prstGeom prst="ellipse">
              <a:avLst/>
            </a:prstGeom>
            <a:solidFill>
              <a:schemeClr val="accent1">
                <a:alpha val="60000"/>
              </a:schemeClr>
            </a:solidFill>
          </p:spPr>
        </p:sp>
        <p:sp>
          <p:nvSpPr>
            <p:cNvPr id="26" name="AutoShape 26"/>
            <p:cNvSpPr/>
            <p:nvPr/>
          </p:nvSpPr>
          <p:spPr>
            <a:xfrm>
              <a:off x="799768" y="583977"/>
              <a:ext cx="69238" cy="69238"/>
            </a:xfrm>
            <a:prstGeom prst="ellipse">
              <a:avLst/>
            </a:prstGeom>
            <a:solidFill>
              <a:schemeClr val="accent1">
                <a:alpha val="40000"/>
              </a:schemeClr>
            </a:solidFill>
          </p:spPr>
        </p:sp>
        <p:sp>
          <p:nvSpPr>
            <p:cNvPr id="27" name="AutoShape 27"/>
            <p:cNvSpPr/>
            <p:nvPr/>
          </p:nvSpPr>
          <p:spPr>
            <a:xfrm>
              <a:off x="904945" y="579844"/>
              <a:ext cx="65594" cy="65594"/>
            </a:xfrm>
            <a:prstGeom prst="ellipse">
              <a:avLst/>
            </a:prstGeom>
            <a:solidFill>
              <a:schemeClr val="accent1">
                <a:alpha val="20000"/>
              </a:schemeClr>
            </a:solidFill>
          </p:spPr>
        </p:sp>
        <p:sp>
          <p:nvSpPr>
            <p:cNvPr id="28" name="AutoShape 28"/>
            <p:cNvSpPr/>
            <p:nvPr/>
          </p:nvSpPr>
          <p:spPr>
            <a:xfrm>
              <a:off x="454963" y="684489"/>
              <a:ext cx="84147" cy="84147"/>
            </a:xfrm>
            <a:prstGeom prst="ellipse">
              <a:avLst/>
            </a:prstGeom>
            <a:solidFill>
              <a:schemeClr val="accent1">
                <a:alpha val="100000"/>
              </a:schemeClr>
            </a:solidFill>
          </p:spPr>
        </p:sp>
        <p:sp>
          <p:nvSpPr>
            <p:cNvPr id="29" name="AutoShape 29"/>
            <p:cNvSpPr/>
            <p:nvPr/>
          </p:nvSpPr>
          <p:spPr>
            <a:xfrm>
              <a:off x="575049" y="691064"/>
              <a:ext cx="78137" cy="78137"/>
            </a:xfrm>
            <a:prstGeom prst="ellipse">
              <a:avLst/>
            </a:prstGeom>
            <a:solidFill>
              <a:schemeClr val="accent1">
                <a:alpha val="80000"/>
              </a:schemeClr>
            </a:solidFill>
          </p:spPr>
        </p:sp>
        <p:sp>
          <p:nvSpPr>
            <p:cNvPr id="30" name="AutoShape 30"/>
            <p:cNvSpPr/>
            <p:nvPr/>
          </p:nvSpPr>
          <p:spPr>
            <a:xfrm>
              <a:off x="689125" y="692781"/>
              <a:ext cx="74704" cy="74704"/>
            </a:xfrm>
            <a:prstGeom prst="ellipse">
              <a:avLst/>
            </a:prstGeom>
            <a:solidFill>
              <a:schemeClr val="accent1">
                <a:alpha val="60000"/>
              </a:schemeClr>
            </a:solidFill>
          </p:spPr>
        </p:sp>
        <p:sp>
          <p:nvSpPr>
            <p:cNvPr id="31" name="AutoShape 31"/>
            <p:cNvSpPr/>
            <p:nvPr/>
          </p:nvSpPr>
          <p:spPr>
            <a:xfrm>
              <a:off x="799768" y="701751"/>
              <a:ext cx="69238" cy="69238"/>
            </a:xfrm>
            <a:prstGeom prst="ellipse">
              <a:avLst/>
            </a:prstGeom>
            <a:solidFill>
              <a:schemeClr val="accent1">
                <a:alpha val="40000"/>
              </a:schemeClr>
            </a:solidFill>
          </p:spPr>
        </p:sp>
        <p:sp>
          <p:nvSpPr>
            <p:cNvPr id="32" name="AutoShape 32"/>
            <p:cNvSpPr/>
            <p:nvPr/>
          </p:nvSpPr>
          <p:spPr>
            <a:xfrm>
              <a:off x="904945" y="697618"/>
              <a:ext cx="65594" cy="65594"/>
            </a:xfrm>
            <a:prstGeom prst="ellipse">
              <a:avLst/>
            </a:prstGeom>
            <a:solidFill>
              <a:schemeClr val="accent1">
                <a:alpha val="20000"/>
              </a:schemeClr>
            </a:solidFill>
          </p:spPr>
        </p:sp>
        <p:sp>
          <p:nvSpPr>
            <p:cNvPr id="33" name="TextBox 33"/>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使用前的专业咨询建议</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4" name="图片 33" descr="龙康壮LOGO"/>
          <p:cNvPicPr>
            <a:picLocks noChangeAspect="1"/>
          </p:cNvPicPr>
          <p:nvPr/>
        </p:nvPicPr>
        <p:blipFill>
          <a:blip r:embed="rId3"/>
          <a:stretch>
            <a:fillRect/>
          </a:stretch>
        </p:blipFill>
        <p:spPr>
          <a:xfrm>
            <a:off x="196215" y="219710"/>
            <a:ext cx="678180" cy="795655"/>
          </a:xfrm>
          <a:prstGeom prst="rect">
            <a:avLst/>
          </a:prstGeom>
        </p:spPr>
      </p:pic>
      <p:sp>
        <p:nvSpPr>
          <p:cNvPr id="35" name="文本框 34"/>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6" name="图片 5" descr="龙康壮LOGO"/>
          <p:cNvPicPr>
            <a:picLocks noChangeAspect="1"/>
          </p:cNvPicPr>
          <p:nvPr/>
        </p:nvPicPr>
        <p:blipFill>
          <a:blip r:embed="rId2"/>
          <a:stretch>
            <a:fillRect/>
          </a:stretch>
        </p:blipFill>
        <p:spPr>
          <a:xfrm>
            <a:off x="196215" y="219710"/>
            <a:ext cx="678180" cy="795655"/>
          </a:xfrm>
          <a:prstGeom prst="rect">
            <a:avLst/>
          </a:prstGeom>
        </p:spPr>
      </p:pic>
      <p:sp>
        <p:nvSpPr>
          <p:cNvPr id="7" name="文本框 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
        <p:nvSpPr>
          <p:cNvPr id="4" name="心形 3"/>
          <p:cNvSpPr/>
          <p:nvPr/>
        </p:nvSpPr>
        <p:spPr>
          <a:xfrm>
            <a:off x="4495800" y="1295400"/>
            <a:ext cx="2569210" cy="1984375"/>
          </a:xfrm>
          <a:prstGeom prst="hear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390515" y="1861820"/>
            <a:ext cx="845820" cy="829945"/>
          </a:xfrm>
          <a:prstGeom prst="rect">
            <a:avLst/>
          </a:prstGeom>
          <a:noFill/>
        </p:spPr>
        <p:txBody>
          <a:bodyPr wrap="square" rtlCol="0">
            <a:spAutoFit/>
          </a:bodyPr>
          <a:p>
            <a:r>
              <a:rPr lang="en-US" altLang="zh-CN" sz="4800" b="1">
                <a:solidFill>
                  <a:schemeClr val="bg2"/>
                </a:solidFill>
              </a:rPr>
              <a:t>01</a:t>
            </a:r>
            <a:endParaRPr lang="en-US" altLang="zh-CN" sz="4800" b="1">
              <a:solidFill>
                <a:schemeClr val="bg2"/>
              </a:solidFill>
            </a:endParaRPr>
          </a:p>
        </p:txBody>
      </p:sp>
      <p:sp>
        <p:nvSpPr>
          <p:cNvPr id="5" name="AutoShape 2"/>
          <p:cNvSpPr/>
          <p:nvPr/>
        </p:nvSpPr>
        <p:spPr>
          <a:xfrm>
            <a:off x="2210906" y="3551374"/>
            <a:ext cx="7312987" cy="729897"/>
          </a:xfrm>
          <a:prstGeom prst="rect">
            <a:avLst/>
          </a:prstGeom>
          <a:noFill/>
        </p:spPr>
        <p:txBody>
          <a:bodyPr vert="horz" wrap="square" lIns="85725" tIns="38100" rIns="85725" bIns="38100" rtlCol="0" anchor="t" anchorCtr="0">
            <a:noAutofit/>
          </a:bodyPr>
          <a:p>
            <a:pPr algn="ctr">
              <a:lnSpc>
                <a:spcPct val="120000"/>
              </a:lnSpc>
              <a:spcBef>
                <a:spcPts val="375"/>
              </a:spcBef>
              <a:defRPr/>
            </a:pPr>
            <a:r>
              <a:rPr lang="en-US" sz="307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鹿心肌肽小分子肽简介</a:t>
            </a:r>
            <a:endParaRPr lang="en-US"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0">
            <a:off x="4343439" y="1390903"/>
            <a:ext cx="3583020" cy="975360"/>
            <a:chOff x="4343439" y="1390903"/>
            <a:chExt cx="3583020" cy="975360"/>
          </a:xfrm>
        </p:grpSpPr>
        <p:sp>
          <p:nvSpPr>
            <p:cNvPr id="3" name="AutoShape 3"/>
            <p:cNvSpPr/>
            <p:nvPr/>
          </p:nvSpPr>
          <p:spPr>
            <a:xfrm>
              <a:off x="6951099" y="1390903"/>
              <a:ext cx="975360" cy="975360"/>
            </a:xfrm>
            <a:prstGeom prst="ellipse">
              <a:avLst/>
            </a:prstGeom>
            <a:solidFill>
              <a:schemeClr val="accent2">
                <a:alpha val="100000"/>
              </a:schemeClr>
            </a:solidFill>
          </p:spPr>
        </p:sp>
        <p:sp>
          <p:nvSpPr>
            <p:cNvPr id="4" name="AutoShape 4"/>
            <p:cNvSpPr/>
            <p:nvPr/>
          </p:nvSpPr>
          <p:spPr>
            <a:xfrm>
              <a:off x="4854091" y="1391888"/>
              <a:ext cx="2537366" cy="971419"/>
            </a:xfrm>
            <a:prstGeom prst="rect">
              <a:avLst/>
            </a:prstGeom>
            <a:solidFill>
              <a:schemeClr val="accent2">
                <a:alpha val="100000"/>
              </a:schemeClr>
            </a:solidFill>
          </p:spPr>
        </p:sp>
        <p:sp>
          <p:nvSpPr>
            <p:cNvPr id="5" name="AutoShape 5"/>
            <p:cNvSpPr/>
            <p:nvPr/>
          </p:nvSpPr>
          <p:spPr>
            <a:xfrm>
              <a:off x="4343439" y="1390903"/>
              <a:ext cx="975360" cy="975360"/>
            </a:xfrm>
            <a:prstGeom prst="ellipse">
              <a:avLst/>
            </a:prstGeom>
            <a:solidFill>
              <a:schemeClr val="accent2">
                <a:alpha val="100000"/>
              </a:schemeClr>
            </a:solidFill>
          </p:spPr>
        </p:sp>
      </p:grpSp>
      <p:pic>
        <p:nvPicPr>
          <p:cNvPr id="6" name="Picture 6" descr="c:/users/administrator/desktop/柏维公司资料/包装盒/鲁心肌肽.jpg鲁心肌肽"/>
          <p:cNvPicPr>
            <a:picLocks noChangeAspect="1"/>
          </p:cNvPicPr>
          <p:nvPr/>
        </p:nvPicPr>
        <p:blipFill>
          <a:blip r:embed="rId2">
            <a:alphaModFix amt="100000"/>
          </a:blip>
          <a:srcRect l="13538" r="13538"/>
          <a:stretch>
            <a:fillRect/>
          </a:stretch>
        </p:blipFill>
        <p:spPr>
          <a:xfrm>
            <a:off x="8437172" y="1327341"/>
            <a:ext cx="3341641" cy="4581961"/>
          </a:xfrm>
          <a:prstGeom prst="rect">
            <a:avLst/>
          </a:prstGeom>
        </p:spPr>
      </p:pic>
      <p:sp>
        <p:nvSpPr>
          <p:cNvPr id="7" name="AutoShape 7"/>
          <p:cNvSpPr/>
          <p:nvPr/>
        </p:nvSpPr>
        <p:spPr>
          <a:xfrm>
            <a:off x="1049459" y="1392873"/>
            <a:ext cx="2537366" cy="971419"/>
          </a:xfrm>
          <a:prstGeom prst="rect">
            <a:avLst/>
          </a:prstGeom>
          <a:solidFill>
            <a:schemeClr val="accent2">
              <a:alpha val="100000"/>
            </a:schemeClr>
          </a:solidFill>
        </p:spPr>
      </p:sp>
      <p:sp>
        <p:nvSpPr>
          <p:cNvPr id="8" name="AutoShape 8"/>
          <p:cNvSpPr/>
          <p:nvPr/>
        </p:nvSpPr>
        <p:spPr>
          <a:xfrm>
            <a:off x="539110" y="1390903"/>
            <a:ext cx="975360" cy="975360"/>
          </a:xfrm>
          <a:prstGeom prst="ellipse">
            <a:avLst/>
          </a:prstGeom>
          <a:solidFill>
            <a:schemeClr val="accent2">
              <a:alpha val="100000"/>
            </a:schemeClr>
          </a:solidFill>
        </p:spPr>
      </p:sp>
      <p:sp>
        <p:nvSpPr>
          <p:cNvPr id="9" name="TextBox 9"/>
          <p:cNvSpPr txBox="1"/>
          <p:nvPr/>
        </p:nvSpPr>
        <p:spPr>
          <a:xfrm>
            <a:off x="601242" y="2425290"/>
            <a:ext cx="3433799" cy="1259772"/>
          </a:xfrm>
          <a:prstGeom prst="rect">
            <a:avLst/>
          </a:prstGeom>
        </p:spPr>
        <p:txBody>
          <a:bodyPr vert="horz" wrap="square" lIns="123825" tIns="123825" rIns="57150" bIns="123825" rtlCol="0" anchor="t" anchorCtr="0">
            <a:norm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规律的作息有助于维持身体健康，提高鹿心肌肽的吸收和利用效率。</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AutoShape 10"/>
          <p:cNvSpPr/>
          <p:nvPr/>
        </p:nvSpPr>
        <p:spPr>
          <a:xfrm>
            <a:off x="3146770" y="1390903"/>
            <a:ext cx="975360" cy="975360"/>
          </a:xfrm>
          <a:prstGeom prst="ellipse">
            <a:avLst/>
          </a:prstGeom>
          <a:solidFill>
            <a:schemeClr val="accent2">
              <a:alpha val="100000"/>
            </a:schemeClr>
          </a:solidFill>
        </p:spPr>
      </p:sp>
      <p:sp>
        <p:nvSpPr>
          <p:cNvPr id="11" name="TextBox 11"/>
          <p:cNvSpPr txBox="1"/>
          <p:nvPr/>
        </p:nvSpPr>
        <p:spPr>
          <a:xfrm>
            <a:off x="601242" y="1602358"/>
            <a:ext cx="3433799" cy="552450"/>
          </a:xfrm>
          <a:prstGeom prst="rect">
            <a:avLst/>
          </a:prstGeom>
        </p:spPr>
        <p:txBody>
          <a:bodyPr vert="horz" wrap="square" lIns="123825" tIns="123825" rIns="57150" bIns="123825" rtlCol="0" anchor="ctr" anchorCtr="1">
            <a:normAutofit/>
          </a:bodyPr>
          <a:lstStyle/>
          <a:p>
            <a:pPr algn="ctr">
              <a:lnSpc>
                <a:spcPct val="120000"/>
              </a:lnSpc>
            </a:pPr>
            <a:r>
              <a:rPr lang="en-US" sz="1605" b="1">
                <a:solidFill>
                  <a:srgbClr val="FFFFFF">
                    <a:alpha val="100000"/>
                  </a:srgbClr>
                </a:solidFill>
                <a:latin typeface="微软雅黑" panose="020B0503020204020204" charset="-122"/>
                <a:ea typeface="微软雅黑" panose="020B0503020204020204" charset="-122"/>
                <a:cs typeface="微软雅黑" panose="020B0503020204020204" charset="-122"/>
              </a:rPr>
              <a:t>保持良好的作息时间</a:t>
            </a:r>
            <a:endParaRPr lang="en-US" sz="160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4405571" y="2425290"/>
            <a:ext cx="3433799" cy="1259772"/>
          </a:xfrm>
          <a:prstGeom prst="rect">
            <a:avLst/>
          </a:prstGeom>
        </p:spPr>
        <p:txBody>
          <a:bodyPr vert="horz" wrap="square" lIns="123825" tIns="123825" rIns="57150" bIns="123825" rtlCol="0" anchor="t" anchorCtr="0">
            <a:norm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均衡饮食，摄入足够的蛋白质、维生素和矿物质等营养成分，有助于增强身体机能，与鹿心肌肽共同发挥更好的效果。</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4405571" y="1601372"/>
            <a:ext cx="3433799" cy="552450"/>
          </a:xfrm>
          <a:prstGeom prst="rect">
            <a:avLst/>
          </a:prstGeom>
        </p:spPr>
        <p:txBody>
          <a:bodyPr vert="horz" wrap="square" lIns="123825" tIns="123825" rIns="57150" bIns="123825" rtlCol="0" anchor="ctr" anchorCtr="1">
            <a:normAutofit/>
          </a:bodyPr>
          <a:lstStyle/>
          <a:p>
            <a:pPr algn="ctr">
              <a:lnSpc>
                <a:spcPct val="120000"/>
              </a:lnSpc>
            </a:pPr>
            <a:r>
              <a:rPr lang="en-US" sz="1605" b="1">
                <a:solidFill>
                  <a:srgbClr val="FFFFFF">
                    <a:alpha val="100000"/>
                  </a:srgbClr>
                </a:solidFill>
                <a:latin typeface="微软雅黑" panose="020B0503020204020204" charset="-122"/>
                <a:ea typeface="微软雅黑" panose="020B0503020204020204" charset="-122"/>
                <a:cs typeface="微软雅黑" panose="020B0503020204020204" charset="-122"/>
              </a:rPr>
              <a:t>合理的饮食结构</a:t>
            </a:r>
            <a:endParaRPr lang="en-US" sz="160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AutoShape 14"/>
          <p:cNvSpPr/>
          <p:nvPr/>
        </p:nvSpPr>
        <p:spPr>
          <a:xfrm>
            <a:off x="1049459" y="3941002"/>
            <a:ext cx="2537366" cy="971419"/>
          </a:xfrm>
          <a:prstGeom prst="rect">
            <a:avLst/>
          </a:prstGeom>
          <a:solidFill>
            <a:schemeClr val="accent2">
              <a:alpha val="100000"/>
            </a:schemeClr>
          </a:solidFill>
        </p:spPr>
      </p:sp>
      <p:sp>
        <p:nvSpPr>
          <p:cNvPr id="15" name="AutoShape 15"/>
          <p:cNvSpPr/>
          <p:nvPr/>
        </p:nvSpPr>
        <p:spPr>
          <a:xfrm>
            <a:off x="539110" y="3939031"/>
            <a:ext cx="975360" cy="975360"/>
          </a:xfrm>
          <a:prstGeom prst="ellipse">
            <a:avLst/>
          </a:prstGeom>
          <a:solidFill>
            <a:schemeClr val="accent2">
              <a:alpha val="100000"/>
            </a:schemeClr>
          </a:solidFill>
        </p:spPr>
      </p:sp>
      <p:sp>
        <p:nvSpPr>
          <p:cNvPr id="16" name="TextBox 16"/>
          <p:cNvSpPr txBox="1"/>
          <p:nvPr/>
        </p:nvSpPr>
        <p:spPr>
          <a:xfrm>
            <a:off x="601242" y="4982395"/>
            <a:ext cx="3433799" cy="1262987"/>
          </a:xfrm>
          <a:prstGeom prst="rect">
            <a:avLst/>
          </a:prstGeom>
        </p:spPr>
        <p:txBody>
          <a:bodyPr vert="horz" wrap="square" lIns="123825" tIns="123825" rIns="57150" bIns="123825" rtlCol="0" anchor="t" anchorCtr="0">
            <a:norm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适当的运动能够改善心肺功能，促进血液循环，从而提高鹿心肌肽对心肌的滋养作用。</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AutoShape 17"/>
          <p:cNvSpPr/>
          <p:nvPr/>
        </p:nvSpPr>
        <p:spPr>
          <a:xfrm>
            <a:off x="3146770" y="3939031"/>
            <a:ext cx="975360" cy="975360"/>
          </a:xfrm>
          <a:prstGeom prst="ellipse">
            <a:avLst/>
          </a:prstGeom>
          <a:solidFill>
            <a:schemeClr val="accent2">
              <a:alpha val="100000"/>
            </a:schemeClr>
          </a:solidFill>
        </p:spPr>
      </p:sp>
      <p:sp>
        <p:nvSpPr>
          <p:cNvPr id="18" name="TextBox 18"/>
          <p:cNvSpPr txBox="1"/>
          <p:nvPr/>
        </p:nvSpPr>
        <p:spPr>
          <a:xfrm>
            <a:off x="601242" y="4150486"/>
            <a:ext cx="3433799" cy="552450"/>
          </a:xfrm>
          <a:prstGeom prst="rect">
            <a:avLst/>
          </a:prstGeom>
        </p:spPr>
        <p:txBody>
          <a:bodyPr vert="horz" wrap="square" lIns="123825" tIns="123825" rIns="57150" bIns="123825" rtlCol="0" anchor="ctr" anchorCtr="1">
            <a:normAutofit/>
          </a:bodyPr>
          <a:lstStyle/>
          <a:p>
            <a:pPr algn="ctr">
              <a:lnSpc>
                <a:spcPct val="120000"/>
              </a:lnSpc>
            </a:pPr>
            <a:r>
              <a:rPr lang="en-US" sz="1605" b="1">
                <a:solidFill>
                  <a:srgbClr val="FFFFFF">
                    <a:alpha val="100000"/>
                  </a:srgbClr>
                </a:solidFill>
                <a:latin typeface="微软雅黑" panose="020B0503020204020204" charset="-122"/>
                <a:ea typeface="微软雅黑" panose="020B0503020204020204" charset="-122"/>
                <a:cs typeface="微软雅黑" panose="020B0503020204020204" charset="-122"/>
              </a:rPr>
              <a:t>适量运动</a:t>
            </a:r>
            <a:endParaRPr lang="en-US" sz="160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9" name="AutoShape 19"/>
          <p:cNvSpPr/>
          <p:nvPr/>
        </p:nvSpPr>
        <p:spPr>
          <a:xfrm>
            <a:off x="4853788" y="3941002"/>
            <a:ext cx="2537366" cy="971419"/>
          </a:xfrm>
          <a:prstGeom prst="rect">
            <a:avLst/>
          </a:prstGeom>
          <a:solidFill>
            <a:schemeClr val="accent2">
              <a:alpha val="100000"/>
            </a:schemeClr>
          </a:solidFill>
        </p:spPr>
      </p:sp>
      <p:sp>
        <p:nvSpPr>
          <p:cNvPr id="20" name="AutoShape 20"/>
          <p:cNvSpPr/>
          <p:nvPr/>
        </p:nvSpPr>
        <p:spPr>
          <a:xfrm>
            <a:off x="4343439" y="3939031"/>
            <a:ext cx="975360" cy="975360"/>
          </a:xfrm>
          <a:prstGeom prst="ellipse">
            <a:avLst/>
          </a:prstGeom>
          <a:solidFill>
            <a:schemeClr val="accent2">
              <a:alpha val="100000"/>
            </a:schemeClr>
          </a:solidFill>
        </p:spPr>
      </p:sp>
      <p:sp>
        <p:nvSpPr>
          <p:cNvPr id="21" name="TextBox 21"/>
          <p:cNvSpPr txBox="1"/>
          <p:nvPr/>
        </p:nvSpPr>
        <p:spPr>
          <a:xfrm>
            <a:off x="4405571" y="4982395"/>
            <a:ext cx="3438525" cy="1262987"/>
          </a:xfrm>
          <a:prstGeom prst="rect">
            <a:avLst/>
          </a:prstGeom>
        </p:spPr>
        <p:txBody>
          <a:bodyPr vert="horz" wrap="square" lIns="123825" tIns="123825" rIns="57150" bIns="123825" rtlCol="0" anchor="t" anchorCtr="0">
            <a:norm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戒烟限酒有助于保护心血管健康，减少心脏负担，使鹿心肌肽发挥更佳效果。</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2" name="AutoShape 22"/>
          <p:cNvSpPr/>
          <p:nvPr/>
        </p:nvSpPr>
        <p:spPr>
          <a:xfrm>
            <a:off x="6951099" y="3939031"/>
            <a:ext cx="975360" cy="975360"/>
          </a:xfrm>
          <a:prstGeom prst="ellipse">
            <a:avLst/>
          </a:prstGeom>
          <a:solidFill>
            <a:schemeClr val="accent2">
              <a:alpha val="100000"/>
            </a:schemeClr>
          </a:solidFill>
        </p:spPr>
      </p:sp>
      <p:sp>
        <p:nvSpPr>
          <p:cNvPr id="23" name="TextBox 23"/>
          <p:cNvSpPr txBox="1"/>
          <p:nvPr/>
        </p:nvSpPr>
        <p:spPr>
          <a:xfrm>
            <a:off x="4386521" y="4150486"/>
            <a:ext cx="3433799" cy="552450"/>
          </a:xfrm>
          <a:prstGeom prst="rect">
            <a:avLst/>
          </a:prstGeom>
        </p:spPr>
        <p:txBody>
          <a:bodyPr vert="horz" wrap="square" lIns="123825" tIns="123825" rIns="57150" bIns="123825" rtlCol="0" anchor="ctr" anchorCtr="1">
            <a:normAutofit/>
          </a:bodyPr>
          <a:lstStyle/>
          <a:p>
            <a:pPr algn="ctr">
              <a:lnSpc>
                <a:spcPct val="120000"/>
              </a:lnSpc>
            </a:pPr>
            <a:r>
              <a:rPr lang="en-US" sz="1605" b="1">
                <a:solidFill>
                  <a:srgbClr val="FFFFFF">
                    <a:alpha val="100000"/>
                  </a:srgbClr>
                </a:solidFill>
                <a:latin typeface="微软雅黑" panose="020B0503020204020204" charset="-122"/>
                <a:ea typeface="微软雅黑" panose="020B0503020204020204" charset="-122"/>
                <a:cs typeface="微软雅黑" panose="020B0503020204020204" charset="-122"/>
              </a:rPr>
              <a:t>戒烟限酒</a:t>
            </a:r>
            <a:endParaRPr lang="en-US" sz="160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24" name="Group 24"/>
          <p:cNvGrpSpPr/>
          <p:nvPr/>
        </p:nvGrpSpPr>
        <p:grpSpPr>
          <a:xfrm rot="0">
            <a:off x="988363" y="93878"/>
            <a:ext cx="10641129" cy="914400"/>
            <a:chOff x="454963" y="93878"/>
            <a:chExt cx="10641129" cy="914400"/>
          </a:xfrm>
        </p:grpSpPr>
        <p:sp>
          <p:nvSpPr>
            <p:cNvPr id="25" name="AutoShape 25"/>
            <p:cNvSpPr/>
            <p:nvPr/>
          </p:nvSpPr>
          <p:spPr>
            <a:xfrm>
              <a:off x="454963" y="331168"/>
              <a:ext cx="84147" cy="84147"/>
            </a:xfrm>
            <a:prstGeom prst="ellipse">
              <a:avLst/>
            </a:prstGeom>
            <a:solidFill>
              <a:schemeClr val="accent1">
                <a:alpha val="100000"/>
              </a:schemeClr>
            </a:solidFill>
          </p:spPr>
        </p:sp>
        <p:sp>
          <p:nvSpPr>
            <p:cNvPr id="26" name="AutoShape 26"/>
            <p:cNvSpPr/>
            <p:nvPr/>
          </p:nvSpPr>
          <p:spPr>
            <a:xfrm>
              <a:off x="575049" y="337743"/>
              <a:ext cx="78137" cy="78137"/>
            </a:xfrm>
            <a:prstGeom prst="ellipse">
              <a:avLst/>
            </a:prstGeom>
            <a:solidFill>
              <a:schemeClr val="accent1">
                <a:alpha val="80000"/>
              </a:schemeClr>
            </a:solidFill>
          </p:spPr>
        </p:sp>
        <p:sp>
          <p:nvSpPr>
            <p:cNvPr id="27" name="AutoShape 27"/>
            <p:cNvSpPr/>
            <p:nvPr/>
          </p:nvSpPr>
          <p:spPr>
            <a:xfrm>
              <a:off x="689125" y="339460"/>
              <a:ext cx="74704" cy="74704"/>
            </a:xfrm>
            <a:prstGeom prst="ellipse">
              <a:avLst/>
            </a:prstGeom>
            <a:solidFill>
              <a:schemeClr val="accent1">
                <a:alpha val="60000"/>
              </a:schemeClr>
            </a:solidFill>
          </p:spPr>
        </p:sp>
        <p:sp>
          <p:nvSpPr>
            <p:cNvPr id="28" name="AutoShape 28"/>
            <p:cNvSpPr/>
            <p:nvPr/>
          </p:nvSpPr>
          <p:spPr>
            <a:xfrm>
              <a:off x="799768" y="348430"/>
              <a:ext cx="69238" cy="69238"/>
            </a:xfrm>
            <a:prstGeom prst="ellipse">
              <a:avLst/>
            </a:prstGeom>
            <a:solidFill>
              <a:schemeClr val="accent1">
                <a:alpha val="40000"/>
              </a:schemeClr>
            </a:solidFill>
          </p:spPr>
        </p:sp>
        <p:sp>
          <p:nvSpPr>
            <p:cNvPr id="29" name="AutoShape 29"/>
            <p:cNvSpPr/>
            <p:nvPr/>
          </p:nvSpPr>
          <p:spPr>
            <a:xfrm>
              <a:off x="904945" y="344297"/>
              <a:ext cx="65594" cy="65594"/>
            </a:xfrm>
            <a:prstGeom prst="ellipse">
              <a:avLst/>
            </a:prstGeom>
            <a:solidFill>
              <a:schemeClr val="accent1">
                <a:alpha val="20000"/>
              </a:schemeClr>
            </a:solidFill>
          </p:spPr>
        </p:sp>
        <p:sp>
          <p:nvSpPr>
            <p:cNvPr id="30" name="AutoShape 30"/>
            <p:cNvSpPr/>
            <p:nvPr/>
          </p:nvSpPr>
          <p:spPr>
            <a:xfrm>
              <a:off x="454963" y="448942"/>
              <a:ext cx="84147" cy="84147"/>
            </a:xfrm>
            <a:prstGeom prst="ellipse">
              <a:avLst/>
            </a:prstGeom>
            <a:solidFill>
              <a:schemeClr val="accent1">
                <a:alpha val="100000"/>
              </a:schemeClr>
            </a:solidFill>
          </p:spPr>
        </p:sp>
        <p:sp>
          <p:nvSpPr>
            <p:cNvPr id="31" name="AutoShape 31"/>
            <p:cNvSpPr/>
            <p:nvPr/>
          </p:nvSpPr>
          <p:spPr>
            <a:xfrm>
              <a:off x="575049" y="455517"/>
              <a:ext cx="78137" cy="78137"/>
            </a:xfrm>
            <a:prstGeom prst="ellipse">
              <a:avLst/>
            </a:prstGeom>
            <a:solidFill>
              <a:schemeClr val="accent1">
                <a:alpha val="80000"/>
              </a:schemeClr>
            </a:solidFill>
          </p:spPr>
        </p:sp>
        <p:sp>
          <p:nvSpPr>
            <p:cNvPr id="32" name="AutoShape 32"/>
            <p:cNvSpPr/>
            <p:nvPr/>
          </p:nvSpPr>
          <p:spPr>
            <a:xfrm>
              <a:off x="689125" y="457233"/>
              <a:ext cx="74704" cy="74704"/>
            </a:xfrm>
            <a:prstGeom prst="ellipse">
              <a:avLst/>
            </a:prstGeom>
            <a:solidFill>
              <a:schemeClr val="accent1">
                <a:alpha val="60000"/>
              </a:schemeClr>
            </a:solidFill>
          </p:spPr>
        </p:sp>
        <p:sp>
          <p:nvSpPr>
            <p:cNvPr id="33" name="AutoShape 33"/>
            <p:cNvSpPr/>
            <p:nvPr/>
          </p:nvSpPr>
          <p:spPr>
            <a:xfrm>
              <a:off x="799768" y="466203"/>
              <a:ext cx="69238" cy="69238"/>
            </a:xfrm>
            <a:prstGeom prst="ellipse">
              <a:avLst/>
            </a:prstGeom>
            <a:solidFill>
              <a:schemeClr val="accent1">
                <a:alpha val="40000"/>
              </a:schemeClr>
            </a:solidFill>
          </p:spPr>
        </p:sp>
        <p:sp>
          <p:nvSpPr>
            <p:cNvPr id="34" name="AutoShape 34"/>
            <p:cNvSpPr/>
            <p:nvPr/>
          </p:nvSpPr>
          <p:spPr>
            <a:xfrm>
              <a:off x="904945" y="462070"/>
              <a:ext cx="65594" cy="65594"/>
            </a:xfrm>
            <a:prstGeom prst="ellipse">
              <a:avLst/>
            </a:prstGeom>
            <a:solidFill>
              <a:schemeClr val="accent1">
                <a:alpha val="20000"/>
              </a:schemeClr>
            </a:solidFill>
          </p:spPr>
        </p:sp>
        <p:sp>
          <p:nvSpPr>
            <p:cNvPr id="35" name="AutoShape 35"/>
            <p:cNvSpPr/>
            <p:nvPr/>
          </p:nvSpPr>
          <p:spPr>
            <a:xfrm>
              <a:off x="454963" y="566715"/>
              <a:ext cx="84147" cy="84147"/>
            </a:xfrm>
            <a:prstGeom prst="ellipse">
              <a:avLst/>
            </a:prstGeom>
            <a:solidFill>
              <a:schemeClr val="accent1">
                <a:alpha val="100000"/>
              </a:schemeClr>
            </a:solidFill>
          </p:spPr>
        </p:sp>
        <p:sp>
          <p:nvSpPr>
            <p:cNvPr id="36" name="AutoShape 36"/>
            <p:cNvSpPr/>
            <p:nvPr/>
          </p:nvSpPr>
          <p:spPr>
            <a:xfrm>
              <a:off x="575049" y="573291"/>
              <a:ext cx="78137" cy="78137"/>
            </a:xfrm>
            <a:prstGeom prst="ellipse">
              <a:avLst/>
            </a:prstGeom>
            <a:solidFill>
              <a:schemeClr val="accent1">
                <a:alpha val="80000"/>
              </a:schemeClr>
            </a:solidFill>
          </p:spPr>
        </p:sp>
        <p:sp>
          <p:nvSpPr>
            <p:cNvPr id="37" name="AutoShape 37"/>
            <p:cNvSpPr/>
            <p:nvPr/>
          </p:nvSpPr>
          <p:spPr>
            <a:xfrm>
              <a:off x="689125" y="575007"/>
              <a:ext cx="74704" cy="74704"/>
            </a:xfrm>
            <a:prstGeom prst="ellipse">
              <a:avLst/>
            </a:prstGeom>
            <a:solidFill>
              <a:schemeClr val="accent1">
                <a:alpha val="60000"/>
              </a:schemeClr>
            </a:solidFill>
          </p:spPr>
        </p:sp>
        <p:sp>
          <p:nvSpPr>
            <p:cNvPr id="38" name="AutoShape 38"/>
            <p:cNvSpPr/>
            <p:nvPr/>
          </p:nvSpPr>
          <p:spPr>
            <a:xfrm>
              <a:off x="799768" y="583977"/>
              <a:ext cx="69238" cy="69238"/>
            </a:xfrm>
            <a:prstGeom prst="ellipse">
              <a:avLst/>
            </a:prstGeom>
            <a:solidFill>
              <a:schemeClr val="accent1">
                <a:alpha val="40000"/>
              </a:schemeClr>
            </a:solidFill>
          </p:spPr>
        </p:sp>
        <p:sp>
          <p:nvSpPr>
            <p:cNvPr id="39" name="AutoShape 39"/>
            <p:cNvSpPr/>
            <p:nvPr/>
          </p:nvSpPr>
          <p:spPr>
            <a:xfrm>
              <a:off x="904945" y="579844"/>
              <a:ext cx="65594" cy="65594"/>
            </a:xfrm>
            <a:prstGeom prst="ellipse">
              <a:avLst/>
            </a:prstGeom>
            <a:solidFill>
              <a:schemeClr val="accent1">
                <a:alpha val="20000"/>
              </a:schemeClr>
            </a:solidFill>
          </p:spPr>
        </p:sp>
        <p:sp>
          <p:nvSpPr>
            <p:cNvPr id="40" name="AutoShape 40"/>
            <p:cNvSpPr/>
            <p:nvPr/>
          </p:nvSpPr>
          <p:spPr>
            <a:xfrm>
              <a:off x="454963" y="684489"/>
              <a:ext cx="84147" cy="84147"/>
            </a:xfrm>
            <a:prstGeom prst="ellipse">
              <a:avLst/>
            </a:prstGeom>
            <a:solidFill>
              <a:schemeClr val="accent1">
                <a:alpha val="100000"/>
              </a:schemeClr>
            </a:solidFill>
          </p:spPr>
        </p:sp>
        <p:sp>
          <p:nvSpPr>
            <p:cNvPr id="41" name="AutoShape 41"/>
            <p:cNvSpPr/>
            <p:nvPr/>
          </p:nvSpPr>
          <p:spPr>
            <a:xfrm>
              <a:off x="575049" y="691064"/>
              <a:ext cx="78137" cy="78137"/>
            </a:xfrm>
            <a:prstGeom prst="ellipse">
              <a:avLst/>
            </a:prstGeom>
            <a:solidFill>
              <a:schemeClr val="accent1">
                <a:alpha val="80000"/>
              </a:schemeClr>
            </a:solidFill>
          </p:spPr>
        </p:sp>
        <p:sp>
          <p:nvSpPr>
            <p:cNvPr id="42" name="AutoShape 42"/>
            <p:cNvSpPr/>
            <p:nvPr/>
          </p:nvSpPr>
          <p:spPr>
            <a:xfrm>
              <a:off x="689125" y="692781"/>
              <a:ext cx="74704" cy="74704"/>
            </a:xfrm>
            <a:prstGeom prst="ellipse">
              <a:avLst/>
            </a:prstGeom>
            <a:solidFill>
              <a:schemeClr val="accent1">
                <a:alpha val="60000"/>
              </a:schemeClr>
            </a:solidFill>
          </p:spPr>
        </p:sp>
        <p:sp>
          <p:nvSpPr>
            <p:cNvPr id="43" name="AutoShape 43"/>
            <p:cNvSpPr/>
            <p:nvPr/>
          </p:nvSpPr>
          <p:spPr>
            <a:xfrm>
              <a:off x="799768" y="701751"/>
              <a:ext cx="69238" cy="69238"/>
            </a:xfrm>
            <a:prstGeom prst="ellipse">
              <a:avLst/>
            </a:prstGeom>
            <a:solidFill>
              <a:schemeClr val="accent1">
                <a:alpha val="40000"/>
              </a:schemeClr>
            </a:solidFill>
          </p:spPr>
        </p:sp>
        <p:sp>
          <p:nvSpPr>
            <p:cNvPr id="44" name="AutoShape 44"/>
            <p:cNvSpPr/>
            <p:nvPr/>
          </p:nvSpPr>
          <p:spPr>
            <a:xfrm>
              <a:off x="904945" y="697618"/>
              <a:ext cx="65594" cy="65594"/>
            </a:xfrm>
            <a:prstGeom prst="ellipse">
              <a:avLst/>
            </a:prstGeom>
            <a:solidFill>
              <a:schemeClr val="accent1">
                <a:alpha val="20000"/>
              </a:schemeClr>
            </a:solidFill>
          </p:spPr>
        </p:sp>
        <p:sp>
          <p:nvSpPr>
            <p:cNvPr id="45" name="TextBox 45"/>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良好生活习惯与饮食结构对效果的影响</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6" name="图片 45" descr="龙康壮LOGO"/>
          <p:cNvPicPr>
            <a:picLocks noChangeAspect="1"/>
          </p:cNvPicPr>
          <p:nvPr/>
        </p:nvPicPr>
        <p:blipFill>
          <a:blip r:embed="rId3"/>
          <a:stretch>
            <a:fillRect/>
          </a:stretch>
        </p:blipFill>
        <p:spPr>
          <a:xfrm>
            <a:off x="196215" y="219710"/>
            <a:ext cx="678180" cy="795655"/>
          </a:xfrm>
          <a:prstGeom prst="rect">
            <a:avLst/>
          </a:prstGeom>
        </p:spPr>
      </p:pic>
      <p:sp>
        <p:nvSpPr>
          <p:cNvPr id="47" name="文本框 4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2505875" y="1977647"/>
            <a:ext cx="7448995" cy="853619"/>
          </a:xfrm>
          <a:prstGeom prst="rect">
            <a:avLst/>
          </a:prstGeom>
          <a:noFill/>
        </p:spPr>
        <p:txBody>
          <a:bodyPr vert="horz" wrap="square" lIns="85725" tIns="38100" rIns="85725" bIns="38100" rtlCol="0" anchor="t" anchorCtr="0">
            <a:noAutofit/>
          </a:bodyPr>
          <a:lstStyle/>
          <a:p>
            <a:pPr algn="ctr">
              <a:defRPr/>
            </a:pPr>
            <a:r>
              <a:rPr lang="en-US" sz="5550" b="1">
                <a:solidFill>
                  <a:schemeClr val="accent1">
                    <a:alpha val="100000"/>
                  </a:schemeClr>
                </a:solidFill>
                <a:latin typeface="微软雅黑" panose="020B0503020204020204" charset="-122"/>
                <a:ea typeface="微软雅黑" panose="020B0503020204020204" charset="-122"/>
                <a:cs typeface="微软雅黑" panose="020B0503020204020204" charset="-122"/>
              </a:rPr>
              <a:t>谢谢您的聆听</a:t>
            </a:r>
            <a:endParaRPr lang="en-US" sz="1100"/>
          </a:p>
        </p:txBody>
      </p:sp>
      <p:sp>
        <p:nvSpPr>
          <p:cNvPr id="3" name="AutoShape 3"/>
          <p:cNvSpPr/>
          <p:nvPr/>
        </p:nvSpPr>
        <p:spPr>
          <a:xfrm>
            <a:off x="3705955" y="3103788"/>
            <a:ext cx="4786186" cy="810964"/>
          </a:xfrm>
          <a:prstGeom prst="rect">
            <a:avLst/>
          </a:prstGeom>
          <a:noFill/>
        </p:spPr>
        <p:txBody>
          <a:bodyPr vert="horz" wrap="square" lIns="85725" tIns="38100" rIns="85725" bIns="38100" rtlCol="0" anchor="t" anchorCtr="0">
            <a:noAutofit/>
          </a:bodyPr>
          <a:lstStyle/>
          <a:p>
            <a:pPr algn="ctr">
              <a:lnSpc>
                <a:spcPct val="150000"/>
              </a:lnSpc>
              <a:spcBef>
                <a:spcPts val="375"/>
              </a:spcBef>
              <a:defRPr/>
            </a:pPr>
            <a:r>
              <a:rPr lang="en-US" sz="3075">
                <a:solidFill>
                  <a:srgbClr val="686868">
                    <a:alpha val="100000"/>
                  </a:srgbClr>
                </a:solidFill>
                <a:latin typeface="微软雅黑" panose="020B0503020204020204" charset="-122"/>
                <a:ea typeface="微软雅黑" panose="020B0503020204020204" charset="-122"/>
                <a:cs typeface="微软雅黑" panose="020B0503020204020204" charset="-122"/>
              </a:rPr>
              <a:t>THANKS</a:t>
            </a:r>
            <a:endParaRPr lang="en-US" sz="1100"/>
          </a:p>
        </p:txBody>
      </p:sp>
      <p:pic>
        <p:nvPicPr>
          <p:cNvPr id="6" name="图片 5" descr="龙康壮LOGO"/>
          <p:cNvPicPr>
            <a:picLocks noChangeAspect="1"/>
          </p:cNvPicPr>
          <p:nvPr/>
        </p:nvPicPr>
        <p:blipFill>
          <a:blip r:embed="rId2"/>
          <a:stretch>
            <a:fillRect/>
          </a:stretch>
        </p:blipFill>
        <p:spPr>
          <a:xfrm>
            <a:off x="196215" y="219710"/>
            <a:ext cx="678180" cy="795655"/>
          </a:xfrm>
          <a:prstGeom prst="rect">
            <a:avLst/>
          </a:prstGeom>
        </p:spPr>
      </p:pic>
      <p:sp>
        <p:nvSpPr>
          <p:cNvPr id="7" name="文本框 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49579" y="1319127"/>
            <a:ext cx="5106411" cy="5106411"/>
          </a:xfrm>
          <a:prstGeom prst="ellipse">
            <a:avLst/>
          </a:prstGeom>
          <a:solidFill>
            <a:schemeClr val="accent1">
              <a:alpha val="100000"/>
            </a:schemeClr>
          </a:solidFill>
        </p:spPr>
      </p:sp>
      <p:pic>
        <p:nvPicPr>
          <p:cNvPr id="3" name="Picture 3" descr="C:/Users/Administrator/Desktop/柏维公司资料/包装盒/鲁心肌肽.jpg鲁心肌肽"/>
          <p:cNvPicPr>
            <a:picLocks noChangeAspect="1"/>
          </p:cNvPicPr>
          <p:nvPr/>
        </p:nvPicPr>
        <p:blipFill>
          <a:blip r:embed="rId2">
            <a:alphaModFix amt="100000"/>
          </a:blip>
          <a:srcRect t="2" b="2"/>
          <a:stretch>
            <a:fillRect/>
          </a:stretch>
        </p:blipFill>
        <p:spPr>
          <a:xfrm>
            <a:off x="-484350" y="1584357"/>
            <a:ext cx="4575952" cy="4575952"/>
          </a:xfrm>
          <a:prstGeom prst="ellipse">
            <a:avLst/>
          </a:prstGeom>
        </p:spPr>
      </p:pic>
      <p:sp>
        <p:nvSpPr>
          <p:cNvPr id="4" name="AutoShape 4"/>
          <p:cNvSpPr/>
          <p:nvPr/>
        </p:nvSpPr>
        <p:spPr>
          <a:xfrm>
            <a:off x="4935912" y="5095961"/>
            <a:ext cx="993758" cy="993758"/>
          </a:xfrm>
          <a:prstGeom prst="ellipse">
            <a:avLst/>
          </a:prstGeom>
          <a:solidFill>
            <a:schemeClr val="accent1">
              <a:alpha val="100000"/>
            </a:schemeClr>
          </a:solidFill>
        </p:spPr>
      </p:sp>
      <p:sp>
        <p:nvSpPr>
          <p:cNvPr id="5" name="TextBox 5"/>
          <p:cNvSpPr txBox="1"/>
          <p:nvPr/>
        </p:nvSpPr>
        <p:spPr>
          <a:xfrm>
            <a:off x="4935912" y="5251464"/>
            <a:ext cx="964530" cy="682752"/>
          </a:xfrm>
          <a:prstGeom prst="rect">
            <a:avLst/>
          </a:prstGeom>
        </p:spPr>
        <p:txBody>
          <a:bodyPr vert="horz" wrap="square" lIns="123825" tIns="123825" rIns="57150" bIns="123825" rtlCol="0" anchor="t" anchorCtr="0">
            <a:spAutoFit/>
          </a:bodyPr>
          <a:lstStyle/>
          <a:p>
            <a:pPr algn="ctr">
              <a:lnSpc>
                <a:spcPct val="12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6" name="TextBox 6"/>
          <p:cNvSpPr txBox="1"/>
          <p:nvPr/>
        </p:nvSpPr>
        <p:spPr>
          <a:xfrm>
            <a:off x="6074571" y="4851539"/>
            <a:ext cx="5683179"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鹿心肌肽小分子肽的制备技术</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6074571" y="5341007"/>
            <a:ext cx="5486256" cy="97536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通过特定的酶解技术，将鹿心肌中的蛋白质降解成小分子肽。</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AutoShape 8"/>
          <p:cNvSpPr/>
          <p:nvPr/>
        </p:nvSpPr>
        <p:spPr>
          <a:xfrm>
            <a:off x="4935912" y="1819581"/>
            <a:ext cx="993758" cy="993758"/>
          </a:xfrm>
          <a:prstGeom prst="ellipse">
            <a:avLst/>
          </a:prstGeom>
          <a:solidFill>
            <a:schemeClr val="accent1">
              <a:alpha val="100000"/>
            </a:schemeClr>
          </a:solidFill>
        </p:spPr>
      </p:sp>
      <p:sp>
        <p:nvSpPr>
          <p:cNvPr id="9" name="TextBox 9"/>
          <p:cNvSpPr txBox="1"/>
          <p:nvPr/>
        </p:nvSpPr>
        <p:spPr>
          <a:xfrm>
            <a:off x="4935912" y="1975084"/>
            <a:ext cx="964530" cy="682752"/>
          </a:xfrm>
          <a:prstGeom prst="rect">
            <a:avLst/>
          </a:prstGeom>
        </p:spPr>
        <p:txBody>
          <a:bodyPr vert="horz" wrap="square" lIns="123825" tIns="123825" rIns="57150" bIns="123825" rtlCol="0" anchor="ctr" anchorCtr="0">
            <a:spAutoFit/>
          </a:bodyPr>
          <a:lstStyle/>
          <a:p>
            <a:pPr algn="ctr">
              <a:lnSpc>
                <a:spcPct val="12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6074571" y="1538583"/>
            <a:ext cx="5683179"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鹿心肌肽小分子肽定义</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6074571" y="2003667"/>
            <a:ext cx="5486256" cy="97536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鹿心肌肽小分子肽是从鹿心肌中提取的一类低分子量肽类物质，具有特定的生物活性。</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2" name="AutoShape 12"/>
          <p:cNvSpPr/>
          <p:nvPr/>
        </p:nvSpPr>
        <p:spPr>
          <a:xfrm>
            <a:off x="4935912" y="3457771"/>
            <a:ext cx="993758" cy="993758"/>
          </a:xfrm>
          <a:prstGeom prst="ellipse">
            <a:avLst/>
          </a:prstGeom>
          <a:solidFill>
            <a:schemeClr val="accent1">
              <a:alpha val="100000"/>
            </a:schemeClr>
          </a:solidFill>
        </p:spPr>
      </p:sp>
      <p:sp>
        <p:nvSpPr>
          <p:cNvPr id="13" name="TextBox 13"/>
          <p:cNvSpPr txBox="1"/>
          <p:nvPr/>
        </p:nvSpPr>
        <p:spPr>
          <a:xfrm>
            <a:off x="4935912" y="3613274"/>
            <a:ext cx="964530" cy="682752"/>
          </a:xfrm>
          <a:prstGeom prst="rect">
            <a:avLst/>
          </a:prstGeom>
        </p:spPr>
        <p:txBody>
          <a:bodyPr vert="horz" wrap="square" lIns="123825" tIns="123825" rIns="57150" bIns="123825" rtlCol="0" anchor="t" anchorCtr="0">
            <a:spAutoFit/>
          </a:bodyPr>
          <a:lstStyle/>
          <a:p>
            <a:pPr algn="ctr">
              <a:lnSpc>
                <a:spcPct val="120000"/>
              </a:lnSpc>
            </a:pPr>
            <a:r>
              <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2325" b="1">
              <a:solidFill>
                <a:srgbClr val="FFFFFF">
                  <a:alpha val="100000"/>
                </a:srgb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6074571" y="3188965"/>
            <a:ext cx="5683179" cy="731520"/>
          </a:xfrm>
          <a:prstGeom prst="rect">
            <a:avLst/>
          </a:prstGeom>
        </p:spPr>
        <p:txBody>
          <a:bodyPr vert="horz" wrap="square" lIns="123825" tIns="123825" rIns="57150" bIns="123825" rtlCol="0" anchor="t" anchorCtr="0">
            <a:spAutoFit/>
          </a:bodyPr>
          <a:lstStyle/>
          <a:p>
            <a:pPr>
              <a:lnSpc>
                <a:spcPct val="150000"/>
              </a:lnSpc>
            </a:pPr>
            <a:r>
              <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rPr>
              <a:t>与蛋白质的区别</a:t>
            </a:r>
            <a:endParaRPr lang="en-US" sz="160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6074571" y="3666241"/>
            <a:ext cx="5486256" cy="975360"/>
          </a:xfrm>
          <a:prstGeom prst="rect">
            <a:avLst/>
          </a:prstGeom>
        </p:spPr>
        <p:txBody>
          <a:bodyPr vert="horz" wrap="square" lIns="123825" tIns="123825" rIns="57150" bIns="123825" rtlCol="0" anchor="t" anchorCtr="0">
            <a:spAutoFit/>
          </a:bodyPr>
          <a:lstStyle/>
          <a:p>
            <a:pPr>
              <a:lnSpc>
                <a:spcPct val="150000"/>
              </a:lnSpc>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相比于蛋白质，小分子肽分子量更小，更易被人体吸收利用，且生物活性更为显著。</a:t>
            </a:r>
            <a:endPar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6" name="Group 16"/>
          <p:cNvGrpSpPr/>
          <p:nvPr/>
        </p:nvGrpSpPr>
        <p:grpSpPr>
          <a:xfrm rot="0">
            <a:off x="912163" y="93878"/>
            <a:ext cx="10641129" cy="914400"/>
            <a:chOff x="454963" y="93878"/>
            <a:chExt cx="10641129" cy="914400"/>
          </a:xfrm>
        </p:grpSpPr>
        <p:sp>
          <p:nvSpPr>
            <p:cNvPr id="17" name="AutoShape 17"/>
            <p:cNvSpPr/>
            <p:nvPr/>
          </p:nvSpPr>
          <p:spPr>
            <a:xfrm>
              <a:off x="454963" y="331168"/>
              <a:ext cx="84147" cy="84147"/>
            </a:xfrm>
            <a:prstGeom prst="ellipse">
              <a:avLst/>
            </a:prstGeom>
            <a:solidFill>
              <a:schemeClr val="accent1">
                <a:alpha val="100000"/>
              </a:schemeClr>
            </a:solidFill>
          </p:spPr>
        </p:sp>
        <p:sp>
          <p:nvSpPr>
            <p:cNvPr id="18" name="AutoShape 18"/>
            <p:cNvSpPr/>
            <p:nvPr/>
          </p:nvSpPr>
          <p:spPr>
            <a:xfrm>
              <a:off x="575049" y="337743"/>
              <a:ext cx="78137" cy="78137"/>
            </a:xfrm>
            <a:prstGeom prst="ellipse">
              <a:avLst/>
            </a:prstGeom>
            <a:solidFill>
              <a:schemeClr val="accent1">
                <a:alpha val="80000"/>
              </a:schemeClr>
            </a:solidFill>
          </p:spPr>
        </p:sp>
        <p:sp>
          <p:nvSpPr>
            <p:cNvPr id="19" name="AutoShape 19"/>
            <p:cNvSpPr/>
            <p:nvPr/>
          </p:nvSpPr>
          <p:spPr>
            <a:xfrm>
              <a:off x="689125" y="339460"/>
              <a:ext cx="74704" cy="74704"/>
            </a:xfrm>
            <a:prstGeom prst="ellipse">
              <a:avLst/>
            </a:prstGeom>
            <a:solidFill>
              <a:schemeClr val="accent1">
                <a:alpha val="60000"/>
              </a:schemeClr>
            </a:solidFill>
          </p:spPr>
        </p:sp>
        <p:sp>
          <p:nvSpPr>
            <p:cNvPr id="20" name="AutoShape 20"/>
            <p:cNvSpPr/>
            <p:nvPr/>
          </p:nvSpPr>
          <p:spPr>
            <a:xfrm>
              <a:off x="799768" y="348430"/>
              <a:ext cx="69238" cy="69238"/>
            </a:xfrm>
            <a:prstGeom prst="ellipse">
              <a:avLst/>
            </a:prstGeom>
            <a:solidFill>
              <a:schemeClr val="accent1">
                <a:alpha val="40000"/>
              </a:schemeClr>
            </a:solidFill>
          </p:spPr>
        </p:sp>
        <p:sp>
          <p:nvSpPr>
            <p:cNvPr id="21" name="AutoShape 21"/>
            <p:cNvSpPr/>
            <p:nvPr/>
          </p:nvSpPr>
          <p:spPr>
            <a:xfrm>
              <a:off x="904945" y="344297"/>
              <a:ext cx="65594" cy="65594"/>
            </a:xfrm>
            <a:prstGeom prst="ellipse">
              <a:avLst/>
            </a:prstGeom>
            <a:solidFill>
              <a:schemeClr val="accent1">
                <a:alpha val="20000"/>
              </a:schemeClr>
            </a:solidFill>
          </p:spPr>
        </p:sp>
        <p:sp>
          <p:nvSpPr>
            <p:cNvPr id="22" name="AutoShape 22"/>
            <p:cNvSpPr/>
            <p:nvPr/>
          </p:nvSpPr>
          <p:spPr>
            <a:xfrm>
              <a:off x="454963" y="448942"/>
              <a:ext cx="84147" cy="84147"/>
            </a:xfrm>
            <a:prstGeom prst="ellipse">
              <a:avLst/>
            </a:prstGeom>
            <a:solidFill>
              <a:schemeClr val="accent1">
                <a:alpha val="100000"/>
              </a:schemeClr>
            </a:solidFill>
          </p:spPr>
        </p:sp>
        <p:sp>
          <p:nvSpPr>
            <p:cNvPr id="23" name="AutoShape 23"/>
            <p:cNvSpPr/>
            <p:nvPr/>
          </p:nvSpPr>
          <p:spPr>
            <a:xfrm>
              <a:off x="575049" y="455517"/>
              <a:ext cx="78137" cy="78137"/>
            </a:xfrm>
            <a:prstGeom prst="ellipse">
              <a:avLst/>
            </a:prstGeom>
            <a:solidFill>
              <a:schemeClr val="accent1">
                <a:alpha val="80000"/>
              </a:schemeClr>
            </a:solidFill>
          </p:spPr>
        </p:sp>
        <p:sp>
          <p:nvSpPr>
            <p:cNvPr id="24" name="AutoShape 24"/>
            <p:cNvSpPr/>
            <p:nvPr/>
          </p:nvSpPr>
          <p:spPr>
            <a:xfrm>
              <a:off x="689125" y="457233"/>
              <a:ext cx="74704" cy="74704"/>
            </a:xfrm>
            <a:prstGeom prst="ellipse">
              <a:avLst/>
            </a:prstGeom>
            <a:solidFill>
              <a:schemeClr val="accent1">
                <a:alpha val="60000"/>
              </a:schemeClr>
            </a:solidFill>
          </p:spPr>
        </p:sp>
        <p:sp>
          <p:nvSpPr>
            <p:cNvPr id="25" name="AutoShape 25"/>
            <p:cNvSpPr/>
            <p:nvPr/>
          </p:nvSpPr>
          <p:spPr>
            <a:xfrm>
              <a:off x="799768" y="466203"/>
              <a:ext cx="69238" cy="69238"/>
            </a:xfrm>
            <a:prstGeom prst="ellipse">
              <a:avLst/>
            </a:prstGeom>
            <a:solidFill>
              <a:schemeClr val="accent1">
                <a:alpha val="40000"/>
              </a:schemeClr>
            </a:solidFill>
          </p:spPr>
        </p:sp>
        <p:sp>
          <p:nvSpPr>
            <p:cNvPr id="26" name="AutoShape 26"/>
            <p:cNvSpPr/>
            <p:nvPr/>
          </p:nvSpPr>
          <p:spPr>
            <a:xfrm>
              <a:off x="904945" y="462070"/>
              <a:ext cx="65594" cy="65594"/>
            </a:xfrm>
            <a:prstGeom prst="ellipse">
              <a:avLst/>
            </a:prstGeom>
            <a:solidFill>
              <a:schemeClr val="accent1">
                <a:alpha val="20000"/>
              </a:schemeClr>
            </a:solidFill>
          </p:spPr>
        </p:sp>
        <p:sp>
          <p:nvSpPr>
            <p:cNvPr id="27" name="AutoShape 27"/>
            <p:cNvSpPr/>
            <p:nvPr/>
          </p:nvSpPr>
          <p:spPr>
            <a:xfrm>
              <a:off x="454963" y="566715"/>
              <a:ext cx="84147" cy="84147"/>
            </a:xfrm>
            <a:prstGeom prst="ellipse">
              <a:avLst/>
            </a:prstGeom>
            <a:solidFill>
              <a:schemeClr val="accent1">
                <a:alpha val="100000"/>
              </a:schemeClr>
            </a:solidFill>
          </p:spPr>
        </p:sp>
        <p:sp>
          <p:nvSpPr>
            <p:cNvPr id="28" name="AutoShape 28"/>
            <p:cNvSpPr/>
            <p:nvPr/>
          </p:nvSpPr>
          <p:spPr>
            <a:xfrm>
              <a:off x="575049" y="573291"/>
              <a:ext cx="78137" cy="78137"/>
            </a:xfrm>
            <a:prstGeom prst="ellipse">
              <a:avLst/>
            </a:prstGeom>
            <a:solidFill>
              <a:schemeClr val="accent1">
                <a:alpha val="80000"/>
              </a:schemeClr>
            </a:solidFill>
          </p:spPr>
        </p:sp>
        <p:sp>
          <p:nvSpPr>
            <p:cNvPr id="29" name="AutoShape 29"/>
            <p:cNvSpPr/>
            <p:nvPr/>
          </p:nvSpPr>
          <p:spPr>
            <a:xfrm>
              <a:off x="689125" y="575007"/>
              <a:ext cx="74704" cy="74704"/>
            </a:xfrm>
            <a:prstGeom prst="ellipse">
              <a:avLst/>
            </a:prstGeom>
            <a:solidFill>
              <a:schemeClr val="accent1">
                <a:alpha val="60000"/>
              </a:schemeClr>
            </a:solidFill>
          </p:spPr>
        </p:sp>
        <p:sp>
          <p:nvSpPr>
            <p:cNvPr id="30" name="AutoShape 30"/>
            <p:cNvSpPr/>
            <p:nvPr/>
          </p:nvSpPr>
          <p:spPr>
            <a:xfrm>
              <a:off x="799768" y="583977"/>
              <a:ext cx="69238" cy="69238"/>
            </a:xfrm>
            <a:prstGeom prst="ellipse">
              <a:avLst/>
            </a:prstGeom>
            <a:solidFill>
              <a:schemeClr val="accent1">
                <a:alpha val="40000"/>
              </a:schemeClr>
            </a:solidFill>
          </p:spPr>
        </p:sp>
        <p:sp>
          <p:nvSpPr>
            <p:cNvPr id="31" name="AutoShape 31"/>
            <p:cNvSpPr/>
            <p:nvPr/>
          </p:nvSpPr>
          <p:spPr>
            <a:xfrm>
              <a:off x="904945" y="579844"/>
              <a:ext cx="65594" cy="65594"/>
            </a:xfrm>
            <a:prstGeom prst="ellipse">
              <a:avLst/>
            </a:prstGeom>
            <a:solidFill>
              <a:schemeClr val="accent1">
                <a:alpha val="20000"/>
              </a:schemeClr>
            </a:solidFill>
          </p:spPr>
        </p:sp>
        <p:sp>
          <p:nvSpPr>
            <p:cNvPr id="32" name="AutoShape 32"/>
            <p:cNvSpPr/>
            <p:nvPr/>
          </p:nvSpPr>
          <p:spPr>
            <a:xfrm>
              <a:off x="454963" y="684489"/>
              <a:ext cx="84147" cy="84147"/>
            </a:xfrm>
            <a:prstGeom prst="ellipse">
              <a:avLst/>
            </a:prstGeom>
            <a:solidFill>
              <a:schemeClr val="accent1">
                <a:alpha val="100000"/>
              </a:schemeClr>
            </a:solidFill>
          </p:spPr>
        </p:sp>
        <p:sp>
          <p:nvSpPr>
            <p:cNvPr id="33" name="AutoShape 33"/>
            <p:cNvSpPr/>
            <p:nvPr/>
          </p:nvSpPr>
          <p:spPr>
            <a:xfrm>
              <a:off x="575049" y="691064"/>
              <a:ext cx="78137" cy="78137"/>
            </a:xfrm>
            <a:prstGeom prst="ellipse">
              <a:avLst/>
            </a:prstGeom>
            <a:solidFill>
              <a:schemeClr val="accent1">
                <a:alpha val="80000"/>
              </a:schemeClr>
            </a:solidFill>
          </p:spPr>
        </p:sp>
        <p:sp>
          <p:nvSpPr>
            <p:cNvPr id="34" name="AutoShape 34"/>
            <p:cNvSpPr/>
            <p:nvPr/>
          </p:nvSpPr>
          <p:spPr>
            <a:xfrm>
              <a:off x="689125" y="692781"/>
              <a:ext cx="74704" cy="74704"/>
            </a:xfrm>
            <a:prstGeom prst="ellipse">
              <a:avLst/>
            </a:prstGeom>
            <a:solidFill>
              <a:schemeClr val="accent1">
                <a:alpha val="60000"/>
              </a:schemeClr>
            </a:solidFill>
          </p:spPr>
        </p:sp>
        <p:sp>
          <p:nvSpPr>
            <p:cNvPr id="35" name="AutoShape 35"/>
            <p:cNvSpPr/>
            <p:nvPr/>
          </p:nvSpPr>
          <p:spPr>
            <a:xfrm>
              <a:off x="799768" y="701751"/>
              <a:ext cx="69238" cy="69238"/>
            </a:xfrm>
            <a:prstGeom prst="ellipse">
              <a:avLst/>
            </a:prstGeom>
            <a:solidFill>
              <a:schemeClr val="accent1">
                <a:alpha val="40000"/>
              </a:schemeClr>
            </a:solidFill>
          </p:spPr>
        </p:sp>
        <p:sp>
          <p:nvSpPr>
            <p:cNvPr id="36" name="AutoShape 36"/>
            <p:cNvSpPr/>
            <p:nvPr/>
          </p:nvSpPr>
          <p:spPr>
            <a:xfrm>
              <a:off x="904945" y="697618"/>
              <a:ext cx="65594" cy="65594"/>
            </a:xfrm>
            <a:prstGeom prst="ellipse">
              <a:avLst/>
            </a:prstGeom>
            <a:solidFill>
              <a:schemeClr val="accent1">
                <a:alpha val="20000"/>
              </a:schemeClr>
            </a:solidFill>
          </p:spPr>
        </p:sp>
        <p:sp>
          <p:nvSpPr>
            <p:cNvPr id="37" name="TextBox 37"/>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什么是鹿心肌肽小分子肽</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8" name="图片 37" descr="龙康壮LOGO"/>
          <p:cNvPicPr>
            <a:picLocks noChangeAspect="1"/>
          </p:cNvPicPr>
          <p:nvPr/>
        </p:nvPicPr>
        <p:blipFill>
          <a:blip r:embed="rId3"/>
          <a:stretch>
            <a:fillRect/>
          </a:stretch>
        </p:blipFill>
        <p:spPr>
          <a:xfrm>
            <a:off x="196215" y="219710"/>
            <a:ext cx="678180" cy="795655"/>
          </a:xfrm>
          <a:prstGeom prst="rect">
            <a:avLst/>
          </a:prstGeom>
        </p:spPr>
      </p:pic>
      <p:sp>
        <p:nvSpPr>
          <p:cNvPr id="39" name="文本框 38"/>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652605" y="2972012"/>
            <a:ext cx="2353053" cy="1956378"/>
          </a:xfrm>
          <a:prstGeom prst="rect">
            <a:avLst/>
          </a:prstGeom>
          <a:noFill/>
        </p:spPr>
        <p:txBody>
          <a:bodyPr vert="horz" wrap="square" lIns="85725" tIns="85725" rIns="47625" bIns="85725" rtlCol="0" anchor="t" anchorCtr="0">
            <a:noAutofit/>
          </a:bodyPr>
          <a:lstStyle/>
          <a:p>
            <a:pPr algn="ctr">
              <a:lnSpc>
                <a:spcPct val="150000"/>
              </a:lnSpc>
              <a:spcBef>
                <a:spcPts val="375"/>
              </a:spcBef>
              <a:defRPr/>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鹿心肌肽的原料主要来源于健康的鹿心脏组织，确保产品的天然、安全。</a:t>
            </a:r>
            <a:endParaRPr lang="en-US" sz="1100"/>
          </a:p>
        </p:txBody>
      </p:sp>
      <p:sp>
        <p:nvSpPr>
          <p:cNvPr id="3" name="AutoShape 3"/>
          <p:cNvSpPr/>
          <p:nvPr/>
        </p:nvSpPr>
        <p:spPr>
          <a:xfrm>
            <a:off x="8684852" y="1462164"/>
            <a:ext cx="2382848" cy="1991137"/>
          </a:xfrm>
          <a:prstGeom prst="rect">
            <a:avLst/>
          </a:prstGeom>
          <a:noFill/>
        </p:spPr>
        <p:txBody>
          <a:bodyPr vert="horz" wrap="square" lIns="85725" tIns="85725" rIns="47625" bIns="85725" rtlCol="0" anchor="t" anchorCtr="0">
            <a:noAutofit/>
          </a:bodyPr>
          <a:lstStyle/>
          <a:p>
            <a:pPr algn="ctr">
              <a:lnSpc>
                <a:spcPct val="150000"/>
              </a:lnSpc>
              <a:spcBef>
                <a:spcPts val="375"/>
              </a:spcBef>
              <a:defRPr/>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采用先进的提取技术，包括酶解、分离、纯化等步骤，以获取高纯度、高活性的鹿心肌肽小分子肽。</a:t>
            </a:r>
            <a:endParaRPr lang="en-US" sz="1100"/>
          </a:p>
        </p:txBody>
      </p:sp>
      <p:sp>
        <p:nvSpPr>
          <p:cNvPr id="4" name="AutoShape 4"/>
          <p:cNvSpPr/>
          <p:nvPr/>
        </p:nvSpPr>
        <p:spPr>
          <a:xfrm>
            <a:off x="8684852" y="4394429"/>
            <a:ext cx="2382848" cy="1962565"/>
          </a:xfrm>
          <a:prstGeom prst="rect">
            <a:avLst/>
          </a:prstGeom>
          <a:noFill/>
        </p:spPr>
        <p:txBody>
          <a:bodyPr vert="horz" wrap="square" lIns="85725" tIns="85725" rIns="47625" bIns="85725" rtlCol="0" anchor="t" anchorCtr="0">
            <a:noAutofit/>
          </a:bodyPr>
          <a:lstStyle/>
          <a:p>
            <a:pPr algn="ctr">
              <a:lnSpc>
                <a:spcPct val="150000"/>
              </a:lnSpc>
              <a:spcBef>
                <a:spcPts val="375"/>
              </a:spcBef>
              <a:defRPr/>
            </a:pPr>
            <a:r>
              <a:rPr lang="en-US" sz="1500">
                <a:solidFill>
                  <a:schemeClr val="dk1">
                    <a:alpha val="100000"/>
                  </a:schemeClr>
                </a:solidFill>
                <a:latin typeface="微软雅黑" panose="020B0503020204020204" charset="-122"/>
                <a:ea typeface="微软雅黑" panose="020B0503020204020204" charset="-122"/>
                <a:cs typeface="微软雅黑" panose="020B0503020204020204" charset="-122"/>
              </a:rPr>
              <a:t>在提取过程中进行严格的质量控制，确保产品的稳定性和有效性。</a:t>
            </a:r>
            <a:endParaRPr lang="en-US" sz="1100"/>
          </a:p>
        </p:txBody>
      </p:sp>
      <p:pic>
        <p:nvPicPr>
          <p:cNvPr id="5" name="Picture 5"/>
          <p:cNvPicPr>
            <a:picLocks noChangeAspect="1"/>
          </p:cNvPicPr>
          <p:nvPr/>
        </p:nvPicPr>
        <p:blipFill>
          <a:blip r:embed="rId2">
            <a:alphaModFix amt="75000"/>
          </a:blip>
          <a:srcRect l="31868" t="13068" r="31502" b="30114"/>
          <a:stretch>
            <a:fillRect/>
          </a:stretch>
        </p:blipFill>
        <p:spPr>
          <a:xfrm>
            <a:off x="4217947" y="1384382"/>
            <a:ext cx="3545264" cy="5454568"/>
          </a:xfrm>
          <a:prstGeom prst="rect">
            <a:avLst/>
          </a:prstGeom>
        </p:spPr>
      </p:pic>
      <p:pic>
        <p:nvPicPr>
          <p:cNvPr id="6" name="Picture 6" descr="c:/users/administrator/desktop/柏维公司资料/包装瓶/鹿心肌肽.jpg鹿心肌肽"/>
          <p:cNvPicPr>
            <a:picLocks noChangeAspect="1"/>
          </p:cNvPicPr>
          <p:nvPr/>
        </p:nvPicPr>
        <p:blipFill>
          <a:blip r:embed="rId3"/>
          <a:srcRect l="19306" r="19306"/>
          <a:stretch>
            <a:fillRect/>
          </a:stretch>
        </p:blipFill>
        <p:spPr>
          <a:xfrm>
            <a:off x="4412615" y="1628140"/>
            <a:ext cx="3125470" cy="5210175"/>
          </a:xfrm>
          <a:prstGeom prst="rect">
            <a:avLst/>
          </a:prstGeom>
        </p:spPr>
      </p:pic>
      <p:sp>
        <p:nvSpPr>
          <p:cNvPr id="7" name="AutoShape 7"/>
          <p:cNvSpPr/>
          <p:nvPr/>
        </p:nvSpPr>
        <p:spPr>
          <a:xfrm>
            <a:off x="3239789" y="3141586"/>
            <a:ext cx="1463040" cy="1463040"/>
          </a:xfrm>
          <a:prstGeom prst="ellipse">
            <a:avLst/>
          </a:prstGeom>
          <a:solidFill>
            <a:schemeClr val="accent1">
              <a:alpha val="100000"/>
            </a:schemeClr>
          </a:solidFill>
        </p:spPr>
      </p:sp>
      <p:grpSp>
        <p:nvGrpSpPr>
          <p:cNvPr id="8" name="Group 8"/>
          <p:cNvGrpSpPr/>
          <p:nvPr/>
        </p:nvGrpSpPr>
        <p:grpSpPr>
          <a:xfrm rot="0">
            <a:off x="3612771" y="3559447"/>
            <a:ext cx="702092" cy="584684"/>
            <a:chOff x="3612771" y="3559447"/>
            <a:chExt cx="702092" cy="584684"/>
          </a:xfrm>
        </p:grpSpPr>
        <p:sp>
          <p:nvSpPr>
            <p:cNvPr id="9" name="Freeform 9"/>
            <p:cNvSpPr/>
            <p:nvPr/>
          </p:nvSpPr>
          <p:spPr>
            <a:xfrm>
              <a:off x="3612771" y="4122895"/>
              <a:ext cx="702092" cy="21236"/>
            </a:xfrm>
            <a:custGeom>
              <a:avLst/>
              <a:gdLst/>
              <a:ahLst/>
              <a:cxnLst/>
              <a:rect l="l" t="t"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solidFill>
              <a:srgbClr val="FFFFFF">
                <a:alpha val="100000"/>
              </a:srgbClr>
            </a:solidFill>
          </p:spPr>
        </p:sp>
        <p:sp>
          <p:nvSpPr>
            <p:cNvPr id="10" name="AutoShape 10"/>
            <p:cNvSpPr/>
            <p:nvPr/>
          </p:nvSpPr>
          <p:spPr>
            <a:xfrm>
              <a:off x="3702447" y="3690774"/>
              <a:ext cx="101383" cy="372745"/>
            </a:xfrm>
            <a:prstGeom prst="rect">
              <a:avLst/>
            </a:prstGeom>
            <a:solidFill>
              <a:srgbClr val="FFFFFF">
                <a:alpha val="100000"/>
              </a:srgbClr>
            </a:solidFill>
          </p:spPr>
        </p:sp>
        <p:sp>
          <p:nvSpPr>
            <p:cNvPr id="11" name="AutoShape 11"/>
            <p:cNvSpPr/>
            <p:nvPr/>
          </p:nvSpPr>
          <p:spPr>
            <a:xfrm>
              <a:off x="3850662" y="3559447"/>
              <a:ext cx="101383" cy="504071"/>
            </a:xfrm>
            <a:prstGeom prst="rect">
              <a:avLst/>
            </a:prstGeom>
            <a:solidFill>
              <a:srgbClr val="FFFFFF">
                <a:alpha val="100000"/>
              </a:srgbClr>
            </a:solidFill>
          </p:spPr>
        </p:sp>
        <p:sp>
          <p:nvSpPr>
            <p:cNvPr id="12" name="AutoShape 12"/>
            <p:cNvSpPr/>
            <p:nvPr/>
          </p:nvSpPr>
          <p:spPr>
            <a:xfrm>
              <a:off x="3998877" y="3720392"/>
              <a:ext cx="101383" cy="343126"/>
            </a:xfrm>
            <a:prstGeom prst="rect">
              <a:avLst/>
            </a:prstGeom>
            <a:solidFill>
              <a:srgbClr val="FFFFFF">
                <a:alpha val="100000"/>
              </a:srgbClr>
            </a:solidFill>
          </p:spPr>
        </p:sp>
        <p:sp>
          <p:nvSpPr>
            <p:cNvPr id="13" name="AutoShape 13"/>
            <p:cNvSpPr/>
            <p:nvPr/>
          </p:nvSpPr>
          <p:spPr>
            <a:xfrm>
              <a:off x="4147092" y="3830623"/>
              <a:ext cx="101383" cy="233035"/>
            </a:xfrm>
            <a:prstGeom prst="rect">
              <a:avLst/>
            </a:prstGeom>
            <a:solidFill>
              <a:srgbClr val="FFFFFF">
                <a:alpha val="100000"/>
              </a:srgbClr>
            </a:solidFill>
          </p:spPr>
        </p:sp>
      </p:grpSp>
      <p:grpSp>
        <p:nvGrpSpPr>
          <p:cNvPr id="14" name="Group 14"/>
          <p:cNvGrpSpPr/>
          <p:nvPr/>
        </p:nvGrpSpPr>
        <p:grpSpPr>
          <a:xfrm rot="0">
            <a:off x="6924196" y="1127033"/>
            <a:ext cx="1463040" cy="1463040"/>
            <a:chOff x="6924196" y="1127033"/>
            <a:chExt cx="1463040" cy="1463040"/>
          </a:xfrm>
        </p:grpSpPr>
        <p:sp>
          <p:nvSpPr>
            <p:cNvPr id="15" name="Freeform 15"/>
            <p:cNvSpPr/>
            <p:nvPr/>
          </p:nvSpPr>
          <p:spPr>
            <a:xfrm>
              <a:off x="7364596" y="1565888"/>
              <a:ext cx="575749" cy="390208"/>
            </a:xfrm>
            <a:custGeom>
              <a:avLst/>
              <a:gdLst/>
              <a:ahLst/>
              <a:cxnLst/>
              <a:rect l="l" t="t"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alpha val="100000"/>
              </a:srgbClr>
            </a:solidFill>
          </p:spPr>
        </p:sp>
        <p:sp>
          <p:nvSpPr>
            <p:cNvPr id="16" name="Freeform 16"/>
            <p:cNvSpPr/>
            <p:nvPr/>
          </p:nvSpPr>
          <p:spPr>
            <a:xfrm>
              <a:off x="7273763" y="1974818"/>
              <a:ext cx="748924" cy="211520"/>
            </a:xfrm>
            <a:custGeom>
              <a:avLst/>
              <a:gdLst/>
              <a:ahLst/>
              <a:cxnLst/>
              <a:rect l="l" t="t"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alpha val="100000"/>
              </a:srgbClr>
            </a:solidFill>
          </p:spPr>
        </p:sp>
        <p:sp>
          <p:nvSpPr>
            <p:cNvPr id="17" name="AutoShape 17"/>
            <p:cNvSpPr/>
            <p:nvPr/>
          </p:nvSpPr>
          <p:spPr>
            <a:xfrm>
              <a:off x="6924196" y="1127033"/>
              <a:ext cx="1463040" cy="1463040"/>
            </a:xfrm>
            <a:prstGeom prst="ellipse">
              <a:avLst/>
            </a:prstGeom>
            <a:solidFill>
              <a:schemeClr val="accent2">
                <a:alpha val="100000"/>
              </a:schemeClr>
            </a:solidFill>
          </p:spPr>
        </p:sp>
        <p:sp>
          <p:nvSpPr>
            <p:cNvPr id="18" name="Freeform 18"/>
            <p:cNvSpPr/>
            <p:nvPr/>
          </p:nvSpPr>
          <p:spPr>
            <a:xfrm>
              <a:off x="7364596" y="1565888"/>
              <a:ext cx="575749" cy="390208"/>
            </a:xfrm>
            <a:custGeom>
              <a:avLst/>
              <a:gdLst/>
              <a:ahLst/>
              <a:cxnLst/>
              <a:rect l="l" t="t"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alpha val="100000"/>
              </a:srgbClr>
            </a:solidFill>
          </p:spPr>
        </p:sp>
        <p:sp>
          <p:nvSpPr>
            <p:cNvPr id="19" name="Freeform 19"/>
            <p:cNvSpPr/>
            <p:nvPr/>
          </p:nvSpPr>
          <p:spPr>
            <a:xfrm>
              <a:off x="7273763" y="1974818"/>
              <a:ext cx="748924" cy="211520"/>
            </a:xfrm>
            <a:custGeom>
              <a:avLst/>
              <a:gdLst/>
              <a:ahLst/>
              <a:cxnLst/>
              <a:rect l="l" t="t"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alpha val="100000"/>
              </a:srgbClr>
            </a:solidFill>
          </p:spPr>
        </p:sp>
      </p:grpSp>
      <p:grpSp>
        <p:nvGrpSpPr>
          <p:cNvPr id="20" name="Group 20"/>
          <p:cNvGrpSpPr/>
          <p:nvPr/>
        </p:nvGrpSpPr>
        <p:grpSpPr>
          <a:xfrm rot="0">
            <a:off x="6924196" y="4151964"/>
            <a:ext cx="1463040" cy="1463040"/>
            <a:chOff x="6924196" y="4151964"/>
            <a:chExt cx="1463040" cy="1463040"/>
          </a:xfrm>
        </p:grpSpPr>
        <p:sp>
          <p:nvSpPr>
            <p:cNvPr id="21" name="AutoShape 21"/>
            <p:cNvSpPr/>
            <p:nvPr/>
          </p:nvSpPr>
          <p:spPr>
            <a:xfrm>
              <a:off x="7285470" y="4642335"/>
              <a:ext cx="725508" cy="572110"/>
            </a:xfrm>
            <a:prstGeom prst="wedgeEllipseCallout">
              <a:avLst/>
            </a:prstGeom>
            <a:solidFill>
              <a:srgbClr val="FFFFFF">
                <a:alpha val="100000"/>
              </a:srgbClr>
            </a:solidFill>
          </p:spPr>
        </p:sp>
        <p:sp>
          <p:nvSpPr>
            <p:cNvPr id="22" name="AutoShape 22"/>
            <p:cNvSpPr/>
            <p:nvPr/>
          </p:nvSpPr>
          <p:spPr>
            <a:xfrm>
              <a:off x="6924196" y="4151964"/>
              <a:ext cx="1463040" cy="1463040"/>
            </a:xfrm>
            <a:prstGeom prst="ellipse">
              <a:avLst/>
            </a:prstGeom>
            <a:solidFill>
              <a:schemeClr val="accent2">
                <a:alpha val="100000"/>
              </a:schemeClr>
            </a:solidFill>
          </p:spPr>
        </p:sp>
        <p:sp>
          <p:nvSpPr>
            <p:cNvPr id="23" name="AutoShape 23"/>
            <p:cNvSpPr/>
            <p:nvPr/>
          </p:nvSpPr>
          <p:spPr>
            <a:xfrm>
              <a:off x="7285470" y="4642335"/>
              <a:ext cx="725508" cy="572110"/>
            </a:xfrm>
            <a:prstGeom prst="wedgeEllipseCallout">
              <a:avLst/>
            </a:prstGeom>
            <a:solidFill>
              <a:srgbClr val="FFFFFF">
                <a:alpha val="100000"/>
              </a:srgbClr>
            </a:solidFill>
          </p:spPr>
        </p:sp>
      </p:grpSp>
      <p:sp>
        <p:nvSpPr>
          <p:cNvPr id="24" name="AutoShape 24"/>
          <p:cNvSpPr/>
          <p:nvPr/>
        </p:nvSpPr>
        <p:spPr>
          <a:xfrm>
            <a:off x="455981" y="2535936"/>
            <a:ext cx="2746302" cy="407270"/>
          </a:xfrm>
          <a:prstGeom prst="rect">
            <a:avLst/>
          </a:prstGeom>
          <a:noFill/>
        </p:spPr>
        <p:txBody>
          <a:bodyPr vert="horz" wrap="square" lIns="85725" tIns="85725" rIns="47625" bIns="85725" rtlCol="0" anchor="t" anchorCtr="0">
            <a:noAutofit/>
          </a:bodyPr>
          <a:lstStyle/>
          <a:p>
            <a:pPr algn="ctr">
              <a:spcBef>
                <a:spcPts val="375"/>
              </a:spcBef>
              <a:defRPr/>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原料来源</a:t>
            </a:r>
            <a:endParaRPr lang="en-US" sz="1100"/>
          </a:p>
        </p:txBody>
      </p:sp>
      <p:sp>
        <p:nvSpPr>
          <p:cNvPr id="25" name="AutoShape 25"/>
          <p:cNvSpPr/>
          <p:nvPr/>
        </p:nvSpPr>
        <p:spPr>
          <a:xfrm>
            <a:off x="8503125" y="1054893"/>
            <a:ext cx="2746302" cy="407270"/>
          </a:xfrm>
          <a:prstGeom prst="rect">
            <a:avLst/>
          </a:prstGeom>
          <a:noFill/>
        </p:spPr>
        <p:txBody>
          <a:bodyPr vert="horz" wrap="square" lIns="85725" tIns="85725" rIns="47625" bIns="85725" rtlCol="0" anchor="t" anchorCtr="0">
            <a:noAutofit/>
          </a:bodyPr>
          <a:lstStyle/>
          <a:p>
            <a:pPr algn="ctr">
              <a:spcBef>
                <a:spcPts val="375"/>
              </a:spcBef>
              <a:defRPr/>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提取工艺</a:t>
            </a:r>
            <a:endParaRPr lang="en-US" sz="1100"/>
          </a:p>
        </p:txBody>
      </p:sp>
      <p:sp>
        <p:nvSpPr>
          <p:cNvPr id="26" name="AutoShape 26"/>
          <p:cNvSpPr/>
          <p:nvPr/>
        </p:nvSpPr>
        <p:spPr>
          <a:xfrm>
            <a:off x="8503125" y="4009655"/>
            <a:ext cx="2746302" cy="407270"/>
          </a:xfrm>
          <a:prstGeom prst="rect">
            <a:avLst/>
          </a:prstGeom>
          <a:noFill/>
        </p:spPr>
        <p:txBody>
          <a:bodyPr vert="horz" wrap="square" lIns="85725" tIns="85725" rIns="47625" bIns="85725" rtlCol="0" anchor="t" anchorCtr="0">
            <a:noAutofit/>
          </a:bodyPr>
          <a:lstStyle/>
          <a:p>
            <a:pPr algn="ctr">
              <a:spcBef>
                <a:spcPts val="375"/>
              </a:spcBef>
              <a:defRPr/>
            </a:pPr>
            <a:r>
              <a:rPr lang="en-US" sz="2025" b="1">
                <a:solidFill>
                  <a:schemeClr val="accent1">
                    <a:alpha val="100000"/>
                  </a:schemeClr>
                </a:solidFill>
                <a:latin typeface="微软雅黑" panose="020B0503020204020204" charset="-122"/>
                <a:ea typeface="微软雅黑" panose="020B0503020204020204" charset="-122"/>
                <a:cs typeface="微软雅黑" panose="020B0503020204020204" charset="-122"/>
              </a:rPr>
              <a:t>质量控制</a:t>
            </a:r>
            <a:endParaRPr lang="en-US" sz="1100"/>
          </a:p>
        </p:txBody>
      </p:sp>
      <p:grpSp>
        <p:nvGrpSpPr>
          <p:cNvPr id="27" name="Group 27"/>
          <p:cNvGrpSpPr/>
          <p:nvPr/>
        </p:nvGrpSpPr>
        <p:grpSpPr>
          <a:xfrm rot="0">
            <a:off x="835963" y="93878"/>
            <a:ext cx="10641129" cy="914400"/>
            <a:chOff x="454963" y="93878"/>
            <a:chExt cx="10641129" cy="914400"/>
          </a:xfrm>
        </p:grpSpPr>
        <p:sp>
          <p:nvSpPr>
            <p:cNvPr id="28" name="AutoShape 28"/>
            <p:cNvSpPr/>
            <p:nvPr/>
          </p:nvSpPr>
          <p:spPr>
            <a:xfrm>
              <a:off x="454963" y="331168"/>
              <a:ext cx="84147" cy="84147"/>
            </a:xfrm>
            <a:prstGeom prst="ellipse">
              <a:avLst/>
            </a:prstGeom>
            <a:solidFill>
              <a:schemeClr val="accent1">
                <a:alpha val="100000"/>
              </a:schemeClr>
            </a:solidFill>
          </p:spPr>
        </p:sp>
        <p:sp>
          <p:nvSpPr>
            <p:cNvPr id="29" name="AutoShape 29"/>
            <p:cNvSpPr/>
            <p:nvPr/>
          </p:nvSpPr>
          <p:spPr>
            <a:xfrm>
              <a:off x="575049" y="337743"/>
              <a:ext cx="78137" cy="78137"/>
            </a:xfrm>
            <a:prstGeom prst="ellipse">
              <a:avLst/>
            </a:prstGeom>
            <a:solidFill>
              <a:schemeClr val="accent1">
                <a:alpha val="80000"/>
              </a:schemeClr>
            </a:solidFill>
          </p:spPr>
        </p:sp>
        <p:sp>
          <p:nvSpPr>
            <p:cNvPr id="30" name="AutoShape 30"/>
            <p:cNvSpPr/>
            <p:nvPr/>
          </p:nvSpPr>
          <p:spPr>
            <a:xfrm>
              <a:off x="689125" y="339460"/>
              <a:ext cx="74704" cy="74704"/>
            </a:xfrm>
            <a:prstGeom prst="ellipse">
              <a:avLst/>
            </a:prstGeom>
            <a:solidFill>
              <a:schemeClr val="accent1">
                <a:alpha val="60000"/>
              </a:schemeClr>
            </a:solidFill>
          </p:spPr>
        </p:sp>
        <p:sp>
          <p:nvSpPr>
            <p:cNvPr id="31" name="AutoShape 31"/>
            <p:cNvSpPr/>
            <p:nvPr/>
          </p:nvSpPr>
          <p:spPr>
            <a:xfrm>
              <a:off x="799768" y="348430"/>
              <a:ext cx="69238" cy="69238"/>
            </a:xfrm>
            <a:prstGeom prst="ellipse">
              <a:avLst/>
            </a:prstGeom>
            <a:solidFill>
              <a:schemeClr val="accent1">
                <a:alpha val="40000"/>
              </a:schemeClr>
            </a:solidFill>
          </p:spPr>
        </p:sp>
        <p:sp>
          <p:nvSpPr>
            <p:cNvPr id="32" name="AutoShape 32"/>
            <p:cNvSpPr/>
            <p:nvPr/>
          </p:nvSpPr>
          <p:spPr>
            <a:xfrm>
              <a:off x="904945" y="344297"/>
              <a:ext cx="65594" cy="65594"/>
            </a:xfrm>
            <a:prstGeom prst="ellipse">
              <a:avLst/>
            </a:prstGeom>
            <a:solidFill>
              <a:schemeClr val="accent1">
                <a:alpha val="20000"/>
              </a:schemeClr>
            </a:solidFill>
          </p:spPr>
        </p:sp>
        <p:sp>
          <p:nvSpPr>
            <p:cNvPr id="33" name="AutoShape 33"/>
            <p:cNvSpPr/>
            <p:nvPr/>
          </p:nvSpPr>
          <p:spPr>
            <a:xfrm>
              <a:off x="454963" y="448942"/>
              <a:ext cx="84147" cy="84147"/>
            </a:xfrm>
            <a:prstGeom prst="ellipse">
              <a:avLst/>
            </a:prstGeom>
            <a:solidFill>
              <a:schemeClr val="accent1">
                <a:alpha val="100000"/>
              </a:schemeClr>
            </a:solidFill>
          </p:spPr>
        </p:sp>
        <p:sp>
          <p:nvSpPr>
            <p:cNvPr id="34" name="AutoShape 34"/>
            <p:cNvSpPr/>
            <p:nvPr/>
          </p:nvSpPr>
          <p:spPr>
            <a:xfrm>
              <a:off x="575049" y="455517"/>
              <a:ext cx="78137" cy="78137"/>
            </a:xfrm>
            <a:prstGeom prst="ellipse">
              <a:avLst/>
            </a:prstGeom>
            <a:solidFill>
              <a:schemeClr val="accent1">
                <a:alpha val="80000"/>
              </a:schemeClr>
            </a:solidFill>
          </p:spPr>
        </p:sp>
        <p:sp>
          <p:nvSpPr>
            <p:cNvPr id="35" name="AutoShape 35"/>
            <p:cNvSpPr/>
            <p:nvPr/>
          </p:nvSpPr>
          <p:spPr>
            <a:xfrm>
              <a:off x="689125" y="457233"/>
              <a:ext cx="74704" cy="74704"/>
            </a:xfrm>
            <a:prstGeom prst="ellipse">
              <a:avLst/>
            </a:prstGeom>
            <a:solidFill>
              <a:schemeClr val="accent1">
                <a:alpha val="60000"/>
              </a:schemeClr>
            </a:solidFill>
          </p:spPr>
        </p:sp>
        <p:sp>
          <p:nvSpPr>
            <p:cNvPr id="36" name="AutoShape 36"/>
            <p:cNvSpPr/>
            <p:nvPr/>
          </p:nvSpPr>
          <p:spPr>
            <a:xfrm>
              <a:off x="799768" y="466203"/>
              <a:ext cx="69238" cy="69238"/>
            </a:xfrm>
            <a:prstGeom prst="ellipse">
              <a:avLst/>
            </a:prstGeom>
            <a:solidFill>
              <a:schemeClr val="accent1">
                <a:alpha val="40000"/>
              </a:schemeClr>
            </a:solidFill>
          </p:spPr>
        </p:sp>
        <p:sp>
          <p:nvSpPr>
            <p:cNvPr id="37" name="AutoShape 37"/>
            <p:cNvSpPr/>
            <p:nvPr/>
          </p:nvSpPr>
          <p:spPr>
            <a:xfrm>
              <a:off x="904945" y="462070"/>
              <a:ext cx="65594" cy="65594"/>
            </a:xfrm>
            <a:prstGeom prst="ellipse">
              <a:avLst/>
            </a:prstGeom>
            <a:solidFill>
              <a:schemeClr val="accent1">
                <a:alpha val="20000"/>
              </a:schemeClr>
            </a:solidFill>
          </p:spPr>
        </p:sp>
        <p:sp>
          <p:nvSpPr>
            <p:cNvPr id="38" name="AutoShape 38"/>
            <p:cNvSpPr/>
            <p:nvPr/>
          </p:nvSpPr>
          <p:spPr>
            <a:xfrm>
              <a:off x="454963" y="566715"/>
              <a:ext cx="84147" cy="84147"/>
            </a:xfrm>
            <a:prstGeom prst="ellipse">
              <a:avLst/>
            </a:prstGeom>
            <a:solidFill>
              <a:schemeClr val="accent1">
                <a:alpha val="100000"/>
              </a:schemeClr>
            </a:solidFill>
          </p:spPr>
        </p:sp>
        <p:sp>
          <p:nvSpPr>
            <p:cNvPr id="39" name="AutoShape 39"/>
            <p:cNvSpPr/>
            <p:nvPr/>
          </p:nvSpPr>
          <p:spPr>
            <a:xfrm>
              <a:off x="575049" y="573291"/>
              <a:ext cx="78137" cy="78137"/>
            </a:xfrm>
            <a:prstGeom prst="ellipse">
              <a:avLst/>
            </a:prstGeom>
            <a:solidFill>
              <a:schemeClr val="accent1">
                <a:alpha val="80000"/>
              </a:schemeClr>
            </a:solidFill>
          </p:spPr>
        </p:sp>
        <p:sp>
          <p:nvSpPr>
            <p:cNvPr id="40" name="AutoShape 40"/>
            <p:cNvSpPr/>
            <p:nvPr/>
          </p:nvSpPr>
          <p:spPr>
            <a:xfrm>
              <a:off x="689125" y="575007"/>
              <a:ext cx="74704" cy="74704"/>
            </a:xfrm>
            <a:prstGeom prst="ellipse">
              <a:avLst/>
            </a:prstGeom>
            <a:solidFill>
              <a:schemeClr val="accent1">
                <a:alpha val="60000"/>
              </a:schemeClr>
            </a:solidFill>
          </p:spPr>
        </p:sp>
        <p:sp>
          <p:nvSpPr>
            <p:cNvPr id="41" name="AutoShape 41"/>
            <p:cNvSpPr/>
            <p:nvPr/>
          </p:nvSpPr>
          <p:spPr>
            <a:xfrm>
              <a:off x="799768" y="583977"/>
              <a:ext cx="69238" cy="69238"/>
            </a:xfrm>
            <a:prstGeom prst="ellipse">
              <a:avLst/>
            </a:prstGeom>
            <a:solidFill>
              <a:schemeClr val="accent1">
                <a:alpha val="40000"/>
              </a:schemeClr>
            </a:solidFill>
          </p:spPr>
        </p:sp>
        <p:sp>
          <p:nvSpPr>
            <p:cNvPr id="42" name="AutoShape 42"/>
            <p:cNvSpPr/>
            <p:nvPr/>
          </p:nvSpPr>
          <p:spPr>
            <a:xfrm>
              <a:off x="904945" y="579844"/>
              <a:ext cx="65594" cy="65594"/>
            </a:xfrm>
            <a:prstGeom prst="ellipse">
              <a:avLst/>
            </a:prstGeom>
            <a:solidFill>
              <a:schemeClr val="accent1">
                <a:alpha val="20000"/>
              </a:schemeClr>
            </a:solidFill>
          </p:spPr>
        </p:sp>
        <p:sp>
          <p:nvSpPr>
            <p:cNvPr id="43" name="AutoShape 43"/>
            <p:cNvSpPr/>
            <p:nvPr/>
          </p:nvSpPr>
          <p:spPr>
            <a:xfrm>
              <a:off x="454963" y="684489"/>
              <a:ext cx="84147" cy="84147"/>
            </a:xfrm>
            <a:prstGeom prst="ellipse">
              <a:avLst/>
            </a:prstGeom>
            <a:solidFill>
              <a:schemeClr val="accent1">
                <a:alpha val="100000"/>
              </a:schemeClr>
            </a:solidFill>
          </p:spPr>
        </p:sp>
        <p:sp>
          <p:nvSpPr>
            <p:cNvPr id="44" name="AutoShape 44"/>
            <p:cNvSpPr/>
            <p:nvPr/>
          </p:nvSpPr>
          <p:spPr>
            <a:xfrm>
              <a:off x="575049" y="691064"/>
              <a:ext cx="78137" cy="78137"/>
            </a:xfrm>
            <a:prstGeom prst="ellipse">
              <a:avLst/>
            </a:prstGeom>
            <a:solidFill>
              <a:schemeClr val="accent1">
                <a:alpha val="80000"/>
              </a:schemeClr>
            </a:solidFill>
          </p:spPr>
        </p:sp>
        <p:sp>
          <p:nvSpPr>
            <p:cNvPr id="45" name="AutoShape 45"/>
            <p:cNvSpPr/>
            <p:nvPr/>
          </p:nvSpPr>
          <p:spPr>
            <a:xfrm>
              <a:off x="689125" y="692781"/>
              <a:ext cx="74704" cy="74704"/>
            </a:xfrm>
            <a:prstGeom prst="ellipse">
              <a:avLst/>
            </a:prstGeom>
            <a:solidFill>
              <a:schemeClr val="accent1">
                <a:alpha val="60000"/>
              </a:schemeClr>
            </a:solidFill>
          </p:spPr>
        </p:sp>
        <p:sp>
          <p:nvSpPr>
            <p:cNvPr id="46" name="AutoShape 46"/>
            <p:cNvSpPr/>
            <p:nvPr/>
          </p:nvSpPr>
          <p:spPr>
            <a:xfrm>
              <a:off x="799768" y="701751"/>
              <a:ext cx="69238" cy="69238"/>
            </a:xfrm>
            <a:prstGeom prst="ellipse">
              <a:avLst/>
            </a:prstGeom>
            <a:solidFill>
              <a:schemeClr val="accent1">
                <a:alpha val="40000"/>
              </a:schemeClr>
            </a:solidFill>
          </p:spPr>
        </p:sp>
        <p:sp>
          <p:nvSpPr>
            <p:cNvPr id="47" name="AutoShape 47"/>
            <p:cNvSpPr/>
            <p:nvPr/>
          </p:nvSpPr>
          <p:spPr>
            <a:xfrm>
              <a:off x="904945" y="697618"/>
              <a:ext cx="65594" cy="65594"/>
            </a:xfrm>
            <a:prstGeom prst="ellipse">
              <a:avLst/>
            </a:prstGeom>
            <a:solidFill>
              <a:schemeClr val="accent1">
                <a:alpha val="20000"/>
              </a:schemeClr>
            </a:solidFill>
          </p:spPr>
        </p:sp>
        <p:sp>
          <p:nvSpPr>
            <p:cNvPr id="48" name="TextBox 48"/>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鹿心肌肽的来源与提取</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9" name="图片 48" descr="龙康壮LOGO"/>
          <p:cNvPicPr>
            <a:picLocks noChangeAspect="1"/>
          </p:cNvPicPr>
          <p:nvPr/>
        </p:nvPicPr>
        <p:blipFill>
          <a:blip r:embed="rId4"/>
          <a:stretch>
            <a:fillRect/>
          </a:stretch>
        </p:blipFill>
        <p:spPr>
          <a:xfrm>
            <a:off x="196215" y="219710"/>
            <a:ext cx="678180" cy="795655"/>
          </a:xfrm>
          <a:prstGeom prst="rect">
            <a:avLst/>
          </a:prstGeom>
        </p:spPr>
      </p:pic>
      <p:sp>
        <p:nvSpPr>
          <p:cNvPr id="50" name="文本框 49"/>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779391" y="1754944"/>
            <a:ext cx="638131" cy="638131"/>
          </a:xfrm>
          <a:prstGeom prst="ellipse">
            <a:avLst/>
          </a:prstGeom>
          <a:solidFill>
            <a:schemeClr val="accent1">
              <a:alpha val="20000"/>
            </a:schemeClr>
          </a:solidFill>
        </p:spPr>
      </p:sp>
      <p:sp>
        <p:nvSpPr>
          <p:cNvPr id="3" name="AutoShape 3"/>
          <p:cNvSpPr/>
          <p:nvPr/>
        </p:nvSpPr>
        <p:spPr>
          <a:xfrm>
            <a:off x="914135" y="1889688"/>
            <a:ext cx="368642" cy="368642"/>
          </a:xfrm>
          <a:prstGeom prst="ellipse">
            <a:avLst/>
          </a:prstGeom>
          <a:solidFill>
            <a:schemeClr val="accent1">
              <a:alpha val="100000"/>
            </a:schemeClr>
          </a:solidFill>
        </p:spPr>
      </p:sp>
      <p:cxnSp>
        <p:nvCxnSpPr>
          <p:cNvPr id="4" name="Connector 4"/>
          <p:cNvCxnSpPr/>
          <p:nvPr/>
        </p:nvCxnSpPr>
        <p:spPr>
          <a:xfrm>
            <a:off x="1098456" y="2393075"/>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5" name="AutoShape 5"/>
          <p:cNvSpPr/>
          <p:nvPr/>
        </p:nvSpPr>
        <p:spPr>
          <a:xfrm>
            <a:off x="779391" y="3803200"/>
            <a:ext cx="638131" cy="638131"/>
          </a:xfrm>
          <a:prstGeom prst="ellipse">
            <a:avLst/>
          </a:prstGeom>
          <a:solidFill>
            <a:schemeClr val="accent1">
              <a:alpha val="20000"/>
            </a:schemeClr>
          </a:solidFill>
        </p:spPr>
      </p:sp>
      <p:sp>
        <p:nvSpPr>
          <p:cNvPr id="6" name="AutoShape 6"/>
          <p:cNvSpPr/>
          <p:nvPr/>
        </p:nvSpPr>
        <p:spPr>
          <a:xfrm>
            <a:off x="914135" y="3937944"/>
            <a:ext cx="368642" cy="368642"/>
          </a:xfrm>
          <a:prstGeom prst="ellipse">
            <a:avLst/>
          </a:prstGeom>
          <a:solidFill>
            <a:schemeClr val="accent1">
              <a:alpha val="100000"/>
            </a:schemeClr>
          </a:solidFill>
        </p:spPr>
      </p:sp>
      <p:cxnSp>
        <p:nvCxnSpPr>
          <p:cNvPr id="7" name="Connector 7"/>
          <p:cNvCxnSpPr/>
          <p:nvPr/>
        </p:nvCxnSpPr>
        <p:spPr>
          <a:xfrm>
            <a:off x="1098456" y="4441331"/>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8" name="AutoShape 8"/>
          <p:cNvSpPr/>
          <p:nvPr/>
        </p:nvSpPr>
        <p:spPr>
          <a:xfrm>
            <a:off x="6360328" y="1754944"/>
            <a:ext cx="638131" cy="638131"/>
          </a:xfrm>
          <a:prstGeom prst="ellipse">
            <a:avLst/>
          </a:prstGeom>
          <a:solidFill>
            <a:schemeClr val="accent1">
              <a:alpha val="20000"/>
            </a:schemeClr>
          </a:solidFill>
        </p:spPr>
      </p:sp>
      <p:sp>
        <p:nvSpPr>
          <p:cNvPr id="9" name="AutoShape 9"/>
          <p:cNvSpPr/>
          <p:nvPr/>
        </p:nvSpPr>
        <p:spPr>
          <a:xfrm>
            <a:off x="6495073" y="1889688"/>
            <a:ext cx="368642" cy="368642"/>
          </a:xfrm>
          <a:prstGeom prst="ellipse">
            <a:avLst/>
          </a:prstGeom>
          <a:solidFill>
            <a:schemeClr val="accent1">
              <a:alpha val="100000"/>
            </a:schemeClr>
          </a:solidFill>
        </p:spPr>
      </p:sp>
      <p:cxnSp>
        <p:nvCxnSpPr>
          <p:cNvPr id="10" name="Connector 10"/>
          <p:cNvCxnSpPr/>
          <p:nvPr/>
        </p:nvCxnSpPr>
        <p:spPr>
          <a:xfrm>
            <a:off x="6679393" y="2393075"/>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1" name="AutoShape 11"/>
          <p:cNvSpPr/>
          <p:nvPr/>
        </p:nvSpPr>
        <p:spPr>
          <a:xfrm>
            <a:off x="6360328" y="3803200"/>
            <a:ext cx="638131" cy="638131"/>
          </a:xfrm>
          <a:prstGeom prst="ellipse">
            <a:avLst/>
          </a:prstGeom>
          <a:solidFill>
            <a:schemeClr val="accent1">
              <a:alpha val="20000"/>
            </a:schemeClr>
          </a:solidFill>
        </p:spPr>
      </p:sp>
      <p:sp>
        <p:nvSpPr>
          <p:cNvPr id="12" name="AutoShape 12"/>
          <p:cNvSpPr/>
          <p:nvPr/>
        </p:nvSpPr>
        <p:spPr>
          <a:xfrm>
            <a:off x="6495073" y="3937944"/>
            <a:ext cx="368642" cy="368642"/>
          </a:xfrm>
          <a:prstGeom prst="ellipse">
            <a:avLst/>
          </a:prstGeom>
          <a:solidFill>
            <a:schemeClr val="accent1">
              <a:alpha val="100000"/>
            </a:schemeClr>
          </a:solidFill>
        </p:spPr>
      </p:sp>
      <p:cxnSp>
        <p:nvCxnSpPr>
          <p:cNvPr id="13" name="Connector 13"/>
          <p:cNvCxnSpPr/>
          <p:nvPr/>
        </p:nvCxnSpPr>
        <p:spPr>
          <a:xfrm>
            <a:off x="6679393" y="4441331"/>
            <a:ext cx="0" cy="872548"/>
          </a:xfrm>
          <a:prstGeom prst="line">
            <a:avLst/>
          </a:prstGeom>
          <a:ln w="9525">
            <a:solidFill>
              <a:schemeClr val="accent1"/>
            </a:solidFill>
            <a:prstDash val="dash"/>
            <a:headEnd type="none"/>
            <a:tailEnd type="none"/>
          </a:ln>
        </p:spPr>
        <p:style>
          <a:lnRef idx="0">
            <a:schemeClr val="accent1"/>
          </a:lnRef>
          <a:fillRef idx="1">
            <a:schemeClr val="accent1"/>
          </a:fillRef>
          <a:effectRef idx="0">
            <a:schemeClr val="accent1"/>
          </a:effectRef>
          <a:fontRef idx="minor">
            <a:schemeClr val="lt1"/>
          </a:fontRef>
        </p:style>
      </p:cxnSp>
      <p:sp>
        <p:nvSpPr>
          <p:cNvPr id="14" name="TextBox 14"/>
          <p:cNvSpPr txBox="1"/>
          <p:nvPr/>
        </p:nvSpPr>
        <p:spPr>
          <a:xfrm>
            <a:off x="1574907" y="1645216"/>
            <a:ext cx="4524375" cy="695325"/>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低毒性与安全性</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1574907" y="2202253"/>
            <a:ext cx="3905250" cy="1533525"/>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鹿心肌肽小分子肽具有较低的毒性和良好的安全性，可长期使用。</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1574907" y="3693472"/>
            <a:ext cx="4781550" cy="695325"/>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多重生物活性</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574907" y="4250509"/>
            <a:ext cx="3905250" cy="1533525"/>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鹿心肌肽小分子肽具有多重生物活性，包括抗炎、抗氧化、抗凋亡等，有助于维护人体健康和治疗多种疾病。</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18"/>
          <p:cNvSpPr txBox="1"/>
          <p:nvPr/>
        </p:nvSpPr>
        <p:spPr>
          <a:xfrm>
            <a:off x="7237966" y="3693472"/>
            <a:ext cx="4752975" cy="695325"/>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作用机制</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TextBox 19"/>
          <p:cNvSpPr txBox="1"/>
          <p:nvPr/>
        </p:nvSpPr>
        <p:spPr>
          <a:xfrm>
            <a:off x="7237966" y="4250509"/>
            <a:ext cx="3905250" cy="1533525"/>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鹿心肌肽小分子肽通过与细胞表面的受体结合，激活细胞内信号通路，从而发挥其生物学功能。这种作用机制使得鹿心肌肽小分子肽在疾病治疗中具有更高的针对性和精准性。</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TextBox 20"/>
          <p:cNvSpPr txBox="1"/>
          <p:nvPr/>
        </p:nvSpPr>
        <p:spPr>
          <a:xfrm>
            <a:off x="7315079" y="1645216"/>
            <a:ext cx="4676775" cy="695325"/>
          </a:xfrm>
          <a:prstGeom prst="rect">
            <a:avLst/>
          </a:prstGeom>
        </p:spPr>
        <p:txBody>
          <a:bodyPr vert="horz" wrap="square" lIns="123825" tIns="123825" rIns="57150" bIns="123825" rtlCol="0" anchor="t" anchorCtr="0">
            <a:spAutoFit/>
          </a:bodyPr>
          <a:lstStyle/>
          <a:p>
            <a:pPr>
              <a:lnSpc>
                <a:spcPct val="120000"/>
              </a:lnSpc>
            </a:pPr>
            <a:r>
              <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rPr>
              <a:t>易于吸收与利用</a:t>
            </a:r>
            <a:endParaRPr lang="en-US" sz="2325"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1" name="TextBox 21"/>
          <p:cNvSpPr txBox="1"/>
          <p:nvPr/>
        </p:nvSpPr>
        <p:spPr>
          <a:xfrm>
            <a:off x="7315079" y="2202253"/>
            <a:ext cx="3905250" cy="1533525"/>
          </a:xfrm>
          <a:prstGeom prst="rect">
            <a:avLst/>
          </a:prstGeom>
        </p:spPr>
        <p:txBody>
          <a:bodyPr vert="horz" wrap="square" lIns="123825" tIns="123825" rIns="57150" bIns="123825" rtlCol="0" anchor="t" anchorCtr="0">
            <a:spAutoFit/>
          </a:bodyPr>
          <a:lstStyle/>
          <a:p>
            <a:pPr>
              <a:lnSpc>
                <a:spcPct val="150000"/>
              </a:lnSpc>
            </a:pPr>
            <a:r>
              <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rPr>
              <a:t>由于分子量小，鹿心肌肽小分子肽更易于被人体吸收和利用，能够快速发挥其生物效应。</a:t>
            </a:r>
            <a:endParaRPr lang="en-US" sz="135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22" name="Group 22"/>
          <p:cNvGrpSpPr/>
          <p:nvPr/>
        </p:nvGrpSpPr>
        <p:grpSpPr>
          <a:xfrm rot="0">
            <a:off x="988363" y="93878"/>
            <a:ext cx="10641129" cy="914400"/>
            <a:chOff x="454963" y="93878"/>
            <a:chExt cx="10641129" cy="914400"/>
          </a:xfrm>
        </p:grpSpPr>
        <p:sp>
          <p:nvSpPr>
            <p:cNvPr id="23" name="AutoShape 23"/>
            <p:cNvSpPr/>
            <p:nvPr/>
          </p:nvSpPr>
          <p:spPr>
            <a:xfrm>
              <a:off x="454963" y="331168"/>
              <a:ext cx="84147" cy="84147"/>
            </a:xfrm>
            <a:prstGeom prst="ellipse">
              <a:avLst/>
            </a:prstGeom>
            <a:solidFill>
              <a:schemeClr val="accent1">
                <a:alpha val="100000"/>
              </a:schemeClr>
            </a:solidFill>
          </p:spPr>
        </p:sp>
        <p:sp>
          <p:nvSpPr>
            <p:cNvPr id="24" name="AutoShape 24"/>
            <p:cNvSpPr/>
            <p:nvPr/>
          </p:nvSpPr>
          <p:spPr>
            <a:xfrm>
              <a:off x="575049" y="337743"/>
              <a:ext cx="78137" cy="78137"/>
            </a:xfrm>
            <a:prstGeom prst="ellipse">
              <a:avLst/>
            </a:prstGeom>
            <a:solidFill>
              <a:schemeClr val="accent1">
                <a:alpha val="80000"/>
              </a:schemeClr>
            </a:solidFill>
          </p:spPr>
        </p:sp>
        <p:sp>
          <p:nvSpPr>
            <p:cNvPr id="25" name="AutoShape 25"/>
            <p:cNvSpPr/>
            <p:nvPr/>
          </p:nvSpPr>
          <p:spPr>
            <a:xfrm>
              <a:off x="689125" y="339460"/>
              <a:ext cx="74704" cy="74704"/>
            </a:xfrm>
            <a:prstGeom prst="ellipse">
              <a:avLst/>
            </a:prstGeom>
            <a:solidFill>
              <a:schemeClr val="accent1">
                <a:alpha val="60000"/>
              </a:schemeClr>
            </a:solidFill>
          </p:spPr>
        </p:sp>
        <p:sp>
          <p:nvSpPr>
            <p:cNvPr id="26" name="AutoShape 26"/>
            <p:cNvSpPr/>
            <p:nvPr/>
          </p:nvSpPr>
          <p:spPr>
            <a:xfrm>
              <a:off x="799768" y="348430"/>
              <a:ext cx="69238" cy="69238"/>
            </a:xfrm>
            <a:prstGeom prst="ellipse">
              <a:avLst/>
            </a:prstGeom>
            <a:solidFill>
              <a:schemeClr val="accent1">
                <a:alpha val="40000"/>
              </a:schemeClr>
            </a:solidFill>
          </p:spPr>
        </p:sp>
        <p:sp>
          <p:nvSpPr>
            <p:cNvPr id="27" name="AutoShape 27"/>
            <p:cNvSpPr/>
            <p:nvPr/>
          </p:nvSpPr>
          <p:spPr>
            <a:xfrm>
              <a:off x="904945" y="344297"/>
              <a:ext cx="65594" cy="65594"/>
            </a:xfrm>
            <a:prstGeom prst="ellipse">
              <a:avLst/>
            </a:prstGeom>
            <a:solidFill>
              <a:schemeClr val="accent1">
                <a:alpha val="20000"/>
              </a:schemeClr>
            </a:solidFill>
          </p:spPr>
        </p:sp>
        <p:sp>
          <p:nvSpPr>
            <p:cNvPr id="28" name="AutoShape 28"/>
            <p:cNvSpPr/>
            <p:nvPr/>
          </p:nvSpPr>
          <p:spPr>
            <a:xfrm>
              <a:off x="454963" y="448942"/>
              <a:ext cx="84147" cy="84147"/>
            </a:xfrm>
            <a:prstGeom prst="ellipse">
              <a:avLst/>
            </a:prstGeom>
            <a:solidFill>
              <a:schemeClr val="accent1">
                <a:alpha val="100000"/>
              </a:schemeClr>
            </a:solidFill>
          </p:spPr>
        </p:sp>
        <p:sp>
          <p:nvSpPr>
            <p:cNvPr id="29" name="AutoShape 29"/>
            <p:cNvSpPr/>
            <p:nvPr/>
          </p:nvSpPr>
          <p:spPr>
            <a:xfrm>
              <a:off x="575049" y="455517"/>
              <a:ext cx="78137" cy="78137"/>
            </a:xfrm>
            <a:prstGeom prst="ellipse">
              <a:avLst/>
            </a:prstGeom>
            <a:solidFill>
              <a:schemeClr val="accent1">
                <a:alpha val="80000"/>
              </a:schemeClr>
            </a:solidFill>
          </p:spPr>
        </p:sp>
        <p:sp>
          <p:nvSpPr>
            <p:cNvPr id="30" name="AutoShape 30"/>
            <p:cNvSpPr/>
            <p:nvPr/>
          </p:nvSpPr>
          <p:spPr>
            <a:xfrm>
              <a:off x="689125" y="457233"/>
              <a:ext cx="74704" cy="74704"/>
            </a:xfrm>
            <a:prstGeom prst="ellipse">
              <a:avLst/>
            </a:prstGeom>
            <a:solidFill>
              <a:schemeClr val="accent1">
                <a:alpha val="60000"/>
              </a:schemeClr>
            </a:solidFill>
          </p:spPr>
        </p:sp>
        <p:sp>
          <p:nvSpPr>
            <p:cNvPr id="31" name="AutoShape 31"/>
            <p:cNvSpPr/>
            <p:nvPr/>
          </p:nvSpPr>
          <p:spPr>
            <a:xfrm>
              <a:off x="799768" y="466203"/>
              <a:ext cx="69238" cy="69238"/>
            </a:xfrm>
            <a:prstGeom prst="ellipse">
              <a:avLst/>
            </a:prstGeom>
            <a:solidFill>
              <a:schemeClr val="accent1">
                <a:alpha val="40000"/>
              </a:schemeClr>
            </a:solidFill>
          </p:spPr>
        </p:sp>
        <p:sp>
          <p:nvSpPr>
            <p:cNvPr id="32" name="AutoShape 32"/>
            <p:cNvSpPr/>
            <p:nvPr/>
          </p:nvSpPr>
          <p:spPr>
            <a:xfrm>
              <a:off x="904945" y="462070"/>
              <a:ext cx="65594" cy="65594"/>
            </a:xfrm>
            <a:prstGeom prst="ellipse">
              <a:avLst/>
            </a:prstGeom>
            <a:solidFill>
              <a:schemeClr val="accent1">
                <a:alpha val="20000"/>
              </a:schemeClr>
            </a:solidFill>
          </p:spPr>
        </p:sp>
        <p:sp>
          <p:nvSpPr>
            <p:cNvPr id="33" name="AutoShape 33"/>
            <p:cNvSpPr/>
            <p:nvPr/>
          </p:nvSpPr>
          <p:spPr>
            <a:xfrm>
              <a:off x="454963" y="566715"/>
              <a:ext cx="84147" cy="84147"/>
            </a:xfrm>
            <a:prstGeom prst="ellipse">
              <a:avLst/>
            </a:prstGeom>
            <a:solidFill>
              <a:schemeClr val="accent1">
                <a:alpha val="100000"/>
              </a:schemeClr>
            </a:solidFill>
          </p:spPr>
        </p:sp>
        <p:sp>
          <p:nvSpPr>
            <p:cNvPr id="34" name="AutoShape 34"/>
            <p:cNvSpPr/>
            <p:nvPr/>
          </p:nvSpPr>
          <p:spPr>
            <a:xfrm>
              <a:off x="575049" y="573291"/>
              <a:ext cx="78137" cy="78137"/>
            </a:xfrm>
            <a:prstGeom prst="ellipse">
              <a:avLst/>
            </a:prstGeom>
            <a:solidFill>
              <a:schemeClr val="accent1">
                <a:alpha val="80000"/>
              </a:schemeClr>
            </a:solidFill>
          </p:spPr>
        </p:sp>
        <p:sp>
          <p:nvSpPr>
            <p:cNvPr id="35" name="AutoShape 35"/>
            <p:cNvSpPr/>
            <p:nvPr/>
          </p:nvSpPr>
          <p:spPr>
            <a:xfrm>
              <a:off x="689125" y="575007"/>
              <a:ext cx="74704" cy="74704"/>
            </a:xfrm>
            <a:prstGeom prst="ellipse">
              <a:avLst/>
            </a:prstGeom>
            <a:solidFill>
              <a:schemeClr val="accent1">
                <a:alpha val="60000"/>
              </a:schemeClr>
            </a:solidFill>
          </p:spPr>
        </p:sp>
        <p:sp>
          <p:nvSpPr>
            <p:cNvPr id="36" name="AutoShape 36"/>
            <p:cNvSpPr/>
            <p:nvPr/>
          </p:nvSpPr>
          <p:spPr>
            <a:xfrm>
              <a:off x="799768" y="583977"/>
              <a:ext cx="69238" cy="69238"/>
            </a:xfrm>
            <a:prstGeom prst="ellipse">
              <a:avLst/>
            </a:prstGeom>
            <a:solidFill>
              <a:schemeClr val="accent1">
                <a:alpha val="40000"/>
              </a:schemeClr>
            </a:solidFill>
          </p:spPr>
        </p:sp>
        <p:sp>
          <p:nvSpPr>
            <p:cNvPr id="37" name="AutoShape 37"/>
            <p:cNvSpPr/>
            <p:nvPr/>
          </p:nvSpPr>
          <p:spPr>
            <a:xfrm>
              <a:off x="904945" y="579844"/>
              <a:ext cx="65594" cy="65594"/>
            </a:xfrm>
            <a:prstGeom prst="ellipse">
              <a:avLst/>
            </a:prstGeom>
            <a:solidFill>
              <a:schemeClr val="accent1">
                <a:alpha val="20000"/>
              </a:schemeClr>
            </a:solidFill>
          </p:spPr>
        </p:sp>
        <p:sp>
          <p:nvSpPr>
            <p:cNvPr id="38" name="AutoShape 38"/>
            <p:cNvSpPr/>
            <p:nvPr/>
          </p:nvSpPr>
          <p:spPr>
            <a:xfrm>
              <a:off x="454963" y="684489"/>
              <a:ext cx="84147" cy="84147"/>
            </a:xfrm>
            <a:prstGeom prst="ellipse">
              <a:avLst/>
            </a:prstGeom>
            <a:solidFill>
              <a:schemeClr val="accent1">
                <a:alpha val="100000"/>
              </a:schemeClr>
            </a:solidFill>
          </p:spPr>
        </p:sp>
        <p:sp>
          <p:nvSpPr>
            <p:cNvPr id="39" name="AutoShape 39"/>
            <p:cNvSpPr/>
            <p:nvPr/>
          </p:nvSpPr>
          <p:spPr>
            <a:xfrm>
              <a:off x="575049" y="691064"/>
              <a:ext cx="78137" cy="78137"/>
            </a:xfrm>
            <a:prstGeom prst="ellipse">
              <a:avLst/>
            </a:prstGeom>
            <a:solidFill>
              <a:schemeClr val="accent1">
                <a:alpha val="80000"/>
              </a:schemeClr>
            </a:solidFill>
          </p:spPr>
        </p:sp>
        <p:sp>
          <p:nvSpPr>
            <p:cNvPr id="40" name="AutoShape 40"/>
            <p:cNvSpPr/>
            <p:nvPr/>
          </p:nvSpPr>
          <p:spPr>
            <a:xfrm>
              <a:off x="689125" y="692781"/>
              <a:ext cx="74704" cy="74704"/>
            </a:xfrm>
            <a:prstGeom prst="ellipse">
              <a:avLst/>
            </a:prstGeom>
            <a:solidFill>
              <a:schemeClr val="accent1">
                <a:alpha val="60000"/>
              </a:schemeClr>
            </a:solidFill>
          </p:spPr>
        </p:sp>
        <p:sp>
          <p:nvSpPr>
            <p:cNvPr id="41" name="AutoShape 41"/>
            <p:cNvSpPr/>
            <p:nvPr/>
          </p:nvSpPr>
          <p:spPr>
            <a:xfrm>
              <a:off x="799768" y="701751"/>
              <a:ext cx="69238" cy="69238"/>
            </a:xfrm>
            <a:prstGeom prst="ellipse">
              <a:avLst/>
            </a:prstGeom>
            <a:solidFill>
              <a:schemeClr val="accent1">
                <a:alpha val="40000"/>
              </a:schemeClr>
            </a:solidFill>
          </p:spPr>
        </p:sp>
        <p:sp>
          <p:nvSpPr>
            <p:cNvPr id="42" name="AutoShape 42"/>
            <p:cNvSpPr/>
            <p:nvPr/>
          </p:nvSpPr>
          <p:spPr>
            <a:xfrm>
              <a:off x="904945" y="697618"/>
              <a:ext cx="65594" cy="65594"/>
            </a:xfrm>
            <a:prstGeom prst="ellipse">
              <a:avLst/>
            </a:prstGeom>
            <a:solidFill>
              <a:schemeClr val="accent1">
                <a:alpha val="20000"/>
              </a:schemeClr>
            </a:solidFill>
          </p:spPr>
        </p:sp>
        <p:sp>
          <p:nvSpPr>
            <p:cNvPr id="43" name="TextBox 43"/>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鹿心肌肽的生物学特性</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44" name="图片 43" descr="龙康壮LOGO"/>
          <p:cNvPicPr>
            <a:picLocks noChangeAspect="1"/>
          </p:cNvPicPr>
          <p:nvPr/>
        </p:nvPicPr>
        <p:blipFill>
          <a:blip r:embed="rId2"/>
          <a:stretch>
            <a:fillRect/>
          </a:stretch>
        </p:blipFill>
        <p:spPr>
          <a:xfrm>
            <a:off x="196215" y="219710"/>
            <a:ext cx="678180" cy="795655"/>
          </a:xfrm>
          <a:prstGeom prst="rect">
            <a:avLst/>
          </a:prstGeom>
        </p:spPr>
      </p:pic>
      <p:sp>
        <p:nvSpPr>
          <p:cNvPr id="45" name="文本框 44"/>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pic>
        <p:nvPicPr>
          <p:cNvPr id="6" name="图片 5" descr="龙康壮LOGO"/>
          <p:cNvPicPr>
            <a:picLocks noChangeAspect="1"/>
          </p:cNvPicPr>
          <p:nvPr/>
        </p:nvPicPr>
        <p:blipFill>
          <a:blip r:embed="rId2"/>
          <a:stretch>
            <a:fillRect/>
          </a:stretch>
        </p:blipFill>
        <p:spPr>
          <a:xfrm>
            <a:off x="196215" y="219710"/>
            <a:ext cx="678180" cy="795655"/>
          </a:xfrm>
          <a:prstGeom prst="rect">
            <a:avLst/>
          </a:prstGeom>
        </p:spPr>
      </p:pic>
      <p:sp>
        <p:nvSpPr>
          <p:cNvPr id="7" name="文本框 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
        <p:nvSpPr>
          <p:cNvPr id="4" name="心形 3"/>
          <p:cNvSpPr/>
          <p:nvPr/>
        </p:nvSpPr>
        <p:spPr>
          <a:xfrm>
            <a:off x="4495800" y="1295400"/>
            <a:ext cx="2569210" cy="1984375"/>
          </a:xfrm>
          <a:prstGeom prst="hear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390515" y="1861820"/>
            <a:ext cx="845820" cy="829945"/>
          </a:xfrm>
          <a:prstGeom prst="rect">
            <a:avLst/>
          </a:prstGeom>
          <a:noFill/>
        </p:spPr>
        <p:txBody>
          <a:bodyPr wrap="square" rtlCol="0">
            <a:spAutoFit/>
          </a:bodyPr>
          <a:p>
            <a:r>
              <a:rPr lang="en-US" altLang="zh-CN" sz="4800" b="1">
                <a:solidFill>
                  <a:schemeClr val="bg2"/>
                </a:solidFill>
              </a:rPr>
              <a:t>02</a:t>
            </a:r>
            <a:endParaRPr lang="en-US" altLang="zh-CN" sz="4800" b="1">
              <a:solidFill>
                <a:schemeClr val="bg2"/>
              </a:solidFill>
            </a:endParaRPr>
          </a:p>
        </p:txBody>
      </p:sp>
      <p:sp>
        <p:nvSpPr>
          <p:cNvPr id="2" name="AutoShape 2"/>
          <p:cNvSpPr/>
          <p:nvPr/>
        </p:nvSpPr>
        <p:spPr>
          <a:xfrm>
            <a:off x="2439506" y="3627574"/>
            <a:ext cx="7312987" cy="729897"/>
          </a:xfrm>
          <a:prstGeom prst="rect">
            <a:avLst/>
          </a:prstGeom>
          <a:noFill/>
        </p:spPr>
        <p:txBody>
          <a:bodyPr vert="horz" wrap="square" lIns="85725" tIns="38100" rIns="85725" bIns="38100" rtlCol="0" anchor="t" anchorCtr="0">
            <a:noAutofit/>
          </a:bodyPr>
          <a:p>
            <a:pPr algn="ctr">
              <a:lnSpc>
                <a:spcPct val="120000"/>
              </a:lnSpc>
              <a:spcBef>
                <a:spcPts val="375"/>
              </a:spcBef>
              <a:defRPr/>
            </a:pPr>
            <a:r>
              <a:rPr lang="en-US" sz="3075" b="1">
                <a:solidFill>
                  <a:schemeClr val="accent1">
                    <a:alpha val="100000"/>
                  </a:schemeClr>
                </a:solidFill>
                <a:latin typeface="微软雅黑" panose="020B0503020204020204" charset="-122"/>
                <a:ea typeface="微软雅黑" panose="020B0503020204020204" charset="-122"/>
                <a:cs typeface="微软雅黑" panose="020B0503020204020204" charset="-122"/>
              </a:rPr>
              <a:t>调节亚健康状态与提升健康水平</a:t>
            </a:r>
            <a:endParaRPr lang="en-US"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flipH="1">
            <a:off x="464695" y="1671422"/>
            <a:ext cx="8592913" cy="2001332"/>
          </a:xfrm>
          <a:prstGeom prst="rect">
            <a:avLst/>
          </a:prstGeom>
          <a:solidFill>
            <a:schemeClr val="accent1">
              <a:lumMod val="75000"/>
              <a:alpha val="100000"/>
            </a:schemeClr>
          </a:solidFill>
        </p:spPr>
      </p:sp>
      <p:sp>
        <p:nvSpPr>
          <p:cNvPr id="3" name="AutoShape 3"/>
          <p:cNvSpPr/>
          <p:nvPr/>
        </p:nvSpPr>
        <p:spPr>
          <a:xfrm flipH="1">
            <a:off x="3049571" y="3932178"/>
            <a:ext cx="8591670" cy="2001332"/>
          </a:xfrm>
          <a:prstGeom prst="rect">
            <a:avLst/>
          </a:prstGeom>
          <a:solidFill>
            <a:schemeClr val="accent1">
              <a:lumMod val="75000"/>
              <a:alpha val="100000"/>
            </a:schemeClr>
          </a:solidFill>
        </p:spPr>
      </p:sp>
      <p:sp>
        <p:nvSpPr>
          <p:cNvPr id="4" name="AutoShape 4"/>
          <p:cNvSpPr/>
          <p:nvPr/>
        </p:nvSpPr>
        <p:spPr>
          <a:xfrm>
            <a:off x="9419558" y="1717072"/>
            <a:ext cx="1872615" cy="1872615"/>
          </a:xfrm>
          <a:prstGeom prst="ellipse">
            <a:avLst/>
          </a:prstGeom>
          <a:solidFill>
            <a:schemeClr val="accent1">
              <a:alpha val="100000"/>
            </a:schemeClr>
          </a:solidFill>
          <a:ln w="82550">
            <a:solidFill>
              <a:schemeClr val="accent1">
                <a:alpha val="100000"/>
              </a:schemeClr>
            </a:solidFill>
            <a:prstDash val="solid"/>
          </a:ln>
        </p:spPr>
      </p:sp>
      <p:sp>
        <p:nvSpPr>
          <p:cNvPr id="5" name="AutoShape 5"/>
          <p:cNvSpPr/>
          <p:nvPr/>
        </p:nvSpPr>
        <p:spPr>
          <a:xfrm>
            <a:off x="777240" y="3996690"/>
            <a:ext cx="1872615" cy="1872615"/>
          </a:xfrm>
          <a:prstGeom prst="ellipse">
            <a:avLst/>
          </a:prstGeom>
          <a:solidFill>
            <a:schemeClr val="accent1">
              <a:alpha val="100000"/>
            </a:schemeClr>
          </a:solidFill>
          <a:ln w="82550">
            <a:solidFill>
              <a:schemeClr val="accent1">
                <a:alpha val="100000"/>
              </a:schemeClr>
            </a:solidFill>
            <a:prstDash val="solid"/>
          </a:ln>
        </p:spPr>
      </p:sp>
      <p:sp>
        <p:nvSpPr>
          <p:cNvPr id="6" name="TextBox 6"/>
          <p:cNvSpPr txBox="1"/>
          <p:nvPr/>
        </p:nvSpPr>
        <p:spPr>
          <a:xfrm>
            <a:off x="784375" y="1989454"/>
            <a:ext cx="8089073" cy="1327168"/>
          </a:xfrm>
          <a:prstGeom prst="rect">
            <a:avLst/>
          </a:prstGeom>
        </p:spPr>
        <p:txBody>
          <a:bodyPr vert="horz" wrap="square" lIns="66008" tIns="33052" rIns="66008" bIns="33052" rtlCol="0" anchor="ctr" anchorCtr="0">
            <a:normAutofit/>
          </a:bodyPr>
          <a:lstStyle/>
          <a:p>
            <a:pPr algn="l">
              <a:lnSpc>
                <a:spcPct val="140000"/>
              </a:lnSpc>
            </a:pPr>
            <a:r>
              <a:rPr lang="en-US" sz="1425">
                <a:solidFill>
                  <a:srgbClr val="FDFCFC">
                    <a:alpha val="100000"/>
                  </a:srgbClr>
                </a:solidFill>
                <a:latin typeface="微软雅黑" panose="020B0503020204020204" charset="-122"/>
                <a:ea typeface="微软雅黑" panose="020B0503020204020204" charset="-122"/>
                <a:cs typeface="微软雅黑" panose="020B0503020204020204" charset="-122"/>
              </a:rPr>
              <a:t>亚健康状态是指人体处于健康和疾病之间的一种临界状态，虽无明显疾病，但身体机能和代谢已出现一定程度的异常。</a:t>
            </a:r>
            <a:endParaRPr lang="en-US" sz="1425">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3321624" y="4269260"/>
            <a:ext cx="8089073" cy="1327168"/>
          </a:xfrm>
          <a:prstGeom prst="rect">
            <a:avLst/>
          </a:prstGeom>
        </p:spPr>
        <p:txBody>
          <a:bodyPr vert="horz" wrap="square" lIns="66008" tIns="33052" rIns="66008" bIns="33052" rtlCol="0" anchor="ctr" anchorCtr="0">
            <a:normAutofit/>
          </a:bodyPr>
          <a:lstStyle/>
          <a:p>
            <a:pPr algn="l">
              <a:lnSpc>
                <a:spcPct val="140000"/>
              </a:lnSpc>
            </a:pPr>
            <a:r>
              <a:rPr lang="en-US" sz="1425">
                <a:solidFill>
                  <a:srgbClr val="FDFCFC">
                    <a:alpha val="100000"/>
                  </a:srgbClr>
                </a:solidFill>
                <a:latin typeface="微软雅黑" panose="020B0503020204020204" charset="-122"/>
                <a:ea typeface="微软雅黑" panose="020B0503020204020204" charset="-122"/>
                <a:cs typeface="微软雅黑" panose="020B0503020204020204" charset="-122"/>
              </a:rPr>
              <a:t>常见的亚健康状态包括疲劳、失眠、记忆力减退、情绪波动等，长期处于亚健康状态可能增加患慢性疾病的风险。</a:t>
            </a:r>
            <a:endParaRPr lang="en-US" sz="1425">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sp>
        <p:nvSpPr>
          <p:cNvPr id="8" name="TextBox 8"/>
          <p:cNvSpPr txBox="1"/>
          <p:nvPr/>
        </p:nvSpPr>
        <p:spPr>
          <a:xfrm>
            <a:off x="9419558" y="2364660"/>
            <a:ext cx="1821725"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rPr>
              <a:t>定义</a:t>
            </a:r>
            <a:endPar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784919" y="4687677"/>
            <a:ext cx="1821725" cy="490334"/>
          </a:xfrm>
          <a:prstGeom prst="rect">
            <a:avLst/>
          </a:prstGeom>
        </p:spPr>
        <p:txBody>
          <a:bodyPr vert="horz" wrap="square" lIns="66008" tIns="33052" rIns="66008" bIns="33052" rtlCol="0" anchor="ctr" anchorCtr="1">
            <a:normAutofit/>
          </a:bodyPr>
          <a:lstStyle/>
          <a:p>
            <a:pPr algn="ctr">
              <a:lnSpc>
                <a:spcPct val="120000"/>
              </a:lnSpc>
            </a:pPr>
            <a:r>
              <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rPr>
              <a:t>表现</a:t>
            </a:r>
            <a:endParaRPr lang="en-US" sz="2025" b="1">
              <a:solidFill>
                <a:srgbClr val="FDFCFC">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rot="0">
            <a:off x="988363" y="93878"/>
            <a:ext cx="10641129" cy="914400"/>
            <a:chOff x="454963" y="93878"/>
            <a:chExt cx="10641129" cy="914400"/>
          </a:xfrm>
        </p:grpSpPr>
        <p:sp>
          <p:nvSpPr>
            <p:cNvPr id="11" name="AutoShape 11"/>
            <p:cNvSpPr/>
            <p:nvPr/>
          </p:nvSpPr>
          <p:spPr>
            <a:xfrm>
              <a:off x="454963" y="331168"/>
              <a:ext cx="84147" cy="84147"/>
            </a:xfrm>
            <a:prstGeom prst="ellipse">
              <a:avLst/>
            </a:prstGeom>
            <a:solidFill>
              <a:schemeClr val="accent1">
                <a:alpha val="100000"/>
              </a:schemeClr>
            </a:solidFill>
          </p:spPr>
        </p:sp>
        <p:sp>
          <p:nvSpPr>
            <p:cNvPr id="12" name="AutoShape 12"/>
            <p:cNvSpPr/>
            <p:nvPr/>
          </p:nvSpPr>
          <p:spPr>
            <a:xfrm>
              <a:off x="575049" y="337743"/>
              <a:ext cx="78137" cy="78137"/>
            </a:xfrm>
            <a:prstGeom prst="ellipse">
              <a:avLst/>
            </a:prstGeom>
            <a:solidFill>
              <a:schemeClr val="accent1">
                <a:alpha val="80000"/>
              </a:schemeClr>
            </a:solidFill>
          </p:spPr>
        </p:sp>
        <p:sp>
          <p:nvSpPr>
            <p:cNvPr id="13" name="AutoShape 13"/>
            <p:cNvSpPr/>
            <p:nvPr/>
          </p:nvSpPr>
          <p:spPr>
            <a:xfrm>
              <a:off x="689125" y="339460"/>
              <a:ext cx="74704" cy="74704"/>
            </a:xfrm>
            <a:prstGeom prst="ellipse">
              <a:avLst/>
            </a:prstGeom>
            <a:solidFill>
              <a:schemeClr val="accent1">
                <a:alpha val="60000"/>
              </a:schemeClr>
            </a:solidFill>
          </p:spPr>
        </p:sp>
        <p:sp>
          <p:nvSpPr>
            <p:cNvPr id="14" name="AutoShape 14"/>
            <p:cNvSpPr/>
            <p:nvPr/>
          </p:nvSpPr>
          <p:spPr>
            <a:xfrm>
              <a:off x="799768" y="348430"/>
              <a:ext cx="69238" cy="69238"/>
            </a:xfrm>
            <a:prstGeom prst="ellipse">
              <a:avLst/>
            </a:prstGeom>
            <a:solidFill>
              <a:schemeClr val="accent1">
                <a:alpha val="40000"/>
              </a:schemeClr>
            </a:solidFill>
          </p:spPr>
        </p:sp>
        <p:sp>
          <p:nvSpPr>
            <p:cNvPr id="15" name="AutoShape 15"/>
            <p:cNvSpPr/>
            <p:nvPr/>
          </p:nvSpPr>
          <p:spPr>
            <a:xfrm>
              <a:off x="904945" y="344297"/>
              <a:ext cx="65594" cy="65594"/>
            </a:xfrm>
            <a:prstGeom prst="ellipse">
              <a:avLst/>
            </a:prstGeom>
            <a:solidFill>
              <a:schemeClr val="accent1">
                <a:alpha val="20000"/>
              </a:schemeClr>
            </a:solidFill>
          </p:spPr>
        </p:sp>
        <p:sp>
          <p:nvSpPr>
            <p:cNvPr id="16" name="AutoShape 16"/>
            <p:cNvSpPr/>
            <p:nvPr/>
          </p:nvSpPr>
          <p:spPr>
            <a:xfrm>
              <a:off x="454963" y="448942"/>
              <a:ext cx="84147" cy="84147"/>
            </a:xfrm>
            <a:prstGeom prst="ellipse">
              <a:avLst/>
            </a:prstGeom>
            <a:solidFill>
              <a:schemeClr val="accent1">
                <a:alpha val="100000"/>
              </a:schemeClr>
            </a:solidFill>
          </p:spPr>
        </p:sp>
        <p:sp>
          <p:nvSpPr>
            <p:cNvPr id="17" name="AutoShape 17"/>
            <p:cNvSpPr/>
            <p:nvPr/>
          </p:nvSpPr>
          <p:spPr>
            <a:xfrm>
              <a:off x="575049" y="455517"/>
              <a:ext cx="78137" cy="78137"/>
            </a:xfrm>
            <a:prstGeom prst="ellipse">
              <a:avLst/>
            </a:prstGeom>
            <a:solidFill>
              <a:schemeClr val="accent1">
                <a:alpha val="80000"/>
              </a:schemeClr>
            </a:solidFill>
          </p:spPr>
        </p:sp>
        <p:sp>
          <p:nvSpPr>
            <p:cNvPr id="18" name="AutoShape 18"/>
            <p:cNvSpPr/>
            <p:nvPr/>
          </p:nvSpPr>
          <p:spPr>
            <a:xfrm>
              <a:off x="689125" y="457233"/>
              <a:ext cx="74704" cy="74704"/>
            </a:xfrm>
            <a:prstGeom prst="ellipse">
              <a:avLst/>
            </a:prstGeom>
            <a:solidFill>
              <a:schemeClr val="accent1">
                <a:alpha val="60000"/>
              </a:schemeClr>
            </a:solidFill>
          </p:spPr>
        </p:sp>
        <p:sp>
          <p:nvSpPr>
            <p:cNvPr id="19" name="AutoShape 19"/>
            <p:cNvSpPr/>
            <p:nvPr/>
          </p:nvSpPr>
          <p:spPr>
            <a:xfrm>
              <a:off x="799768" y="466203"/>
              <a:ext cx="69238" cy="69238"/>
            </a:xfrm>
            <a:prstGeom prst="ellipse">
              <a:avLst/>
            </a:prstGeom>
            <a:solidFill>
              <a:schemeClr val="accent1">
                <a:alpha val="40000"/>
              </a:schemeClr>
            </a:solidFill>
          </p:spPr>
        </p:sp>
        <p:sp>
          <p:nvSpPr>
            <p:cNvPr id="20" name="AutoShape 20"/>
            <p:cNvSpPr/>
            <p:nvPr/>
          </p:nvSpPr>
          <p:spPr>
            <a:xfrm>
              <a:off x="904945" y="462070"/>
              <a:ext cx="65594" cy="65594"/>
            </a:xfrm>
            <a:prstGeom prst="ellipse">
              <a:avLst/>
            </a:prstGeom>
            <a:solidFill>
              <a:schemeClr val="accent1">
                <a:alpha val="20000"/>
              </a:schemeClr>
            </a:solidFill>
          </p:spPr>
        </p:sp>
        <p:sp>
          <p:nvSpPr>
            <p:cNvPr id="21" name="AutoShape 21"/>
            <p:cNvSpPr/>
            <p:nvPr/>
          </p:nvSpPr>
          <p:spPr>
            <a:xfrm>
              <a:off x="454963" y="566715"/>
              <a:ext cx="84147" cy="84147"/>
            </a:xfrm>
            <a:prstGeom prst="ellipse">
              <a:avLst/>
            </a:prstGeom>
            <a:solidFill>
              <a:schemeClr val="accent1">
                <a:alpha val="100000"/>
              </a:schemeClr>
            </a:solidFill>
          </p:spPr>
        </p:sp>
        <p:sp>
          <p:nvSpPr>
            <p:cNvPr id="22" name="AutoShape 22"/>
            <p:cNvSpPr/>
            <p:nvPr/>
          </p:nvSpPr>
          <p:spPr>
            <a:xfrm>
              <a:off x="575049" y="573291"/>
              <a:ext cx="78137" cy="78137"/>
            </a:xfrm>
            <a:prstGeom prst="ellipse">
              <a:avLst/>
            </a:prstGeom>
            <a:solidFill>
              <a:schemeClr val="accent1">
                <a:alpha val="80000"/>
              </a:schemeClr>
            </a:solidFill>
          </p:spPr>
        </p:sp>
        <p:sp>
          <p:nvSpPr>
            <p:cNvPr id="23" name="AutoShape 23"/>
            <p:cNvSpPr/>
            <p:nvPr/>
          </p:nvSpPr>
          <p:spPr>
            <a:xfrm>
              <a:off x="689125" y="575007"/>
              <a:ext cx="74704" cy="74704"/>
            </a:xfrm>
            <a:prstGeom prst="ellipse">
              <a:avLst/>
            </a:prstGeom>
            <a:solidFill>
              <a:schemeClr val="accent1">
                <a:alpha val="60000"/>
              </a:schemeClr>
            </a:solidFill>
          </p:spPr>
        </p:sp>
        <p:sp>
          <p:nvSpPr>
            <p:cNvPr id="24" name="AutoShape 24"/>
            <p:cNvSpPr/>
            <p:nvPr/>
          </p:nvSpPr>
          <p:spPr>
            <a:xfrm>
              <a:off x="799768" y="583977"/>
              <a:ext cx="69238" cy="69238"/>
            </a:xfrm>
            <a:prstGeom prst="ellipse">
              <a:avLst/>
            </a:prstGeom>
            <a:solidFill>
              <a:schemeClr val="accent1">
                <a:alpha val="40000"/>
              </a:schemeClr>
            </a:solidFill>
          </p:spPr>
        </p:sp>
        <p:sp>
          <p:nvSpPr>
            <p:cNvPr id="25" name="AutoShape 25"/>
            <p:cNvSpPr/>
            <p:nvPr/>
          </p:nvSpPr>
          <p:spPr>
            <a:xfrm>
              <a:off x="904945" y="579844"/>
              <a:ext cx="65594" cy="65594"/>
            </a:xfrm>
            <a:prstGeom prst="ellipse">
              <a:avLst/>
            </a:prstGeom>
            <a:solidFill>
              <a:schemeClr val="accent1">
                <a:alpha val="20000"/>
              </a:schemeClr>
            </a:solidFill>
          </p:spPr>
        </p:sp>
        <p:sp>
          <p:nvSpPr>
            <p:cNvPr id="26" name="AutoShape 26"/>
            <p:cNvSpPr/>
            <p:nvPr/>
          </p:nvSpPr>
          <p:spPr>
            <a:xfrm>
              <a:off x="454963" y="684489"/>
              <a:ext cx="84147" cy="84147"/>
            </a:xfrm>
            <a:prstGeom prst="ellipse">
              <a:avLst/>
            </a:prstGeom>
            <a:solidFill>
              <a:schemeClr val="accent1">
                <a:alpha val="100000"/>
              </a:schemeClr>
            </a:solidFill>
          </p:spPr>
        </p:sp>
        <p:sp>
          <p:nvSpPr>
            <p:cNvPr id="27" name="AutoShape 27"/>
            <p:cNvSpPr/>
            <p:nvPr/>
          </p:nvSpPr>
          <p:spPr>
            <a:xfrm>
              <a:off x="575049" y="691064"/>
              <a:ext cx="78137" cy="78137"/>
            </a:xfrm>
            <a:prstGeom prst="ellipse">
              <a:avLst/>
            </a:prstGeom>
            <a:solidFill>
              <a:schemeClr val="accent1">
                <a:alpha val="80000"/>
              </a:schemeClr>
            </a:solidFill>
          </p:spPr>
        </p:sp>
        <p:sp>
          <p:nvSpPr>
            <p:cNvPr id="28" name="AutoShape 28"/>
            <p:cNvSpPr/>
            <p:nvPr/>
          </p:nvSpPr>
          <p:spPr>
            <a:xfrm>
              <a:off x="689125" y="692781"/>
              <a:ext cx="74704" cy="74704"/>
            </a:xfrm>
            <a:prstGeom prst="ellipse">
              <a:avLst/>
            </a:prstGeom>
            <a:solidFill>
              <a:schemeClr val="accent1">
                <a:alpha val="60000"/>
              </a:schemeClr>
            </a:solidFill>
          </p:spPr>
        </p:sp>
        <p:sp>
          <p:nvSpPr>
            <p:cNvPr id="29" name="AutoShape 29"/>
            <p:cNvSpPr/>
            <p:nvPr/>
          </p:nvSpPr>
          <p:spPr>
            <a:xfrm>
              <a:off x="799768" y="701751"/>
              <a:ext cx="69238" cy="69238"/>
            </a:xfrm>
            <a:prstGeom prst="ellipse">
              <a:avLst/>
            </a:prstGeom>
            <a:solidFill>
              <a:schemeClr val="accent1">
                <a:alpha val="40000"/>
              </a:schemeClr>
            </a:solidFill>
          </p:spPr>
        </p:sp>
        <p:sp>
          <p:nvSpPr>
            <p:cNvPr id="30" name="AutoShape 30"/>
            <p:cNvSpPr/>
            <p:nvPr/>
          </p:nvSpPr>
          <p:spPr>
            <a:xfrm>
              <a:off x="904945" y="697618"/>
              <a:ext cx="65594" cy="65594"/>
            </a:xfrm>
            <a:prstGeom prst="ellipse">
              <a:avLst/>
            </a:prstGeom>
            <a:solidFill>
              <a:schemeClr val="accent1">
                <a:alpha val="20000"/>
              </a:schemeClr>
            </a:solidFill>
          </p:spPr>
        </p:sp>
        <p:sp>
          <p:nvSpPr>
            <p:cNvPr id="31" name="TextBox 31"/>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亚健康状态的定义与表现</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pic>
        <p:nvPicPr>
          <p:cNvPr id="32" name="图片 31" descr="龙康壮LOGO"/>
          <p:cNvPicPr>
            <a:picLocks noChangeAspect="1"/>
          </p:cNvPicPr>
          <p:nvPr/>
        </p:nvPicPr>
        <p:blipFill>
          <a:blip r:embed="rId2"/>
          <a:stretch>
            <a:fillRect/>
          </a:stretch>
        </p:blipFill>
        <p:spPr>
          <a:xfrm>
            <a:off x="196215" y="219710"/>
            <a:ext cx="678180" cy="795655"/>
          </a:xfrm>
          <a:prstGeom prst="rect">
            <a:avLst/>
          </a:prstGeom>
        </p:spPr>
      </p:pic>
      <p:sp>
        <p:nvSpPr>
          <p:cNvPr id="33" name="文本框 32"/>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100000"/>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981837" y="1604867"/>
            <a:ext cx="3394996" cy="2116741"/>
          </a:xfrm>
          <a:prstGeom prst="rect">
            <a:avLst/>
          </a:prstGeom>
          <a:solidFill>
            <a:schemeClr val="accent1">
              <a:alpha val="100000"/>
            </a:schemeClr>
          </a:solidFill>
        </p:spPr>
        <p:txBody>
          <a:bodyPr vert="horz" wrap="square" lIns="91440" tIns="45720" rIns="91440" bIns="45720" rtlCol="0" anchor="ctr" anchorCtr="0">
            <a:noAutofit/>
          </a:bodyPr>
          <a:lstStyle/>
          <a:p>
            <a:pPr algn="ctr">
              <a:defRPr/>
            </a:pPr>
            <a:r>
              <a:rPr lang="en-US" sz="2940">
                <a:solidFill>
                  <a:srgbClr val="FFFFFF">
                    <a:alpha val="100000"/>
                  </a:srgbClr>
                </a:solidFill>
                <a:latin typeface="Calibri" panose="020F0502020204030204"/>
                <a:ea typeface="Calibri" panose="020F0502020204030204"/>
                <a:cs typeface="Calibri" panose="020F0502020204030204"/>
              </a:rPr>
              <a:t>    </a:t>
            </a:r>
            <a:endParaRPr lang="en-US" sz="1100"/>
          </a:p>
        </p:txBody>
      </p:sp>
      <p:sp>
        <p:nvSpPr>
          <p:cNvPr id="3" name="AutoShape 3"/>
          <p:cNvSpPr/>
          <p:nvPr/>
        </p:nvSpPr>
        <p:spPr>
          <a:xfrm>
            <a:off x="4376738" y="3721608"/>
            <a:ext cx="3394996" cy="2116741"/>
          </a:xfrm>
          <a:prstGeom prst="rect">
            <a:avLst/>
          </a:prstGeom>
          <a:solidFill>
            <a:schemeClr val="accent1">
              <a:alpha val="100000"/>
            </a:schemeClr>
          </a:solidFill>
        </p:spPr>
      </p:sp>
      <p:sp>
        <p:nvSpPr>
          <p:cNvPr id="4" name="AutoShape 4"/>
          <p:cNvSpPr/>
          <p:nvPr/>
        </p:nvSpPr>
        <p:spPr>
          <a:xfrm>
            <a:off x="7771733" y="1604867"/>
            <a:ext cx="3394996" cy="2116741"/>
          </a:xfrm>
          <a:prstGeom prst="rect">
            <a:avLst/>
          </a:prstGeom>
          <a:solidFill>
            <a:schemeClr val="accent1">
              <a:alpha val="100000"/>
            </a:schemeClr>
          </a:solidFill>
        </p:spPr>
      </p:sp>
      <p:pic>
        <p:nvPicPr>
          <p:cNvPr id="5" name="Picture 5"/>
          <p:cNvPicPr>
            <a:picLocks noChangeAspect="1"/>
          </p:cNvPicPr>
          <p:nvPr/>
        </p:nvPicPr>
        <p:blipFill>
          <a:blip r:embed="rId2"/>
          <a:srcRect/>
          <a:stretch>
            <a:fillRect/>
          </a:stretch>
        </p:blipFill>
        <p:spPr>
          <a:xfrm>
            <a:off x="981837" y="3694465"/>
            <a:ext cx="3394942" cy="2143864"/>
          </a:xfrm>
          <a:prstGeom prst="rect">
            <a:avLst/>
          </a:prstGeom>
        </p:spPr>
      </p:pic>
      <p:pic>
        <p:nvPicPr>
          <p:cNvPr id="6" name="Picture 6"/>
          <p:cNvPicPr>
            <a:picLocks noChangeAspect="1"/>
          </p:cNvPicPr>
          <p:nvPr/>
        </p:nvPicPr>
        <p:blipFill>
          <a:blip r:embed="rId3"/>
          <a:srcRect t="5788" b="5788"/>
          <a:stretch>
            <a:fillRect/>
          </a:stretch>
        </p:blipFill>
        <p:spPr>
          <a:xfrm>
            <a:off x="4376812" y="1577730"/>
            <a:ext cx="3394942" cy="2143864"/>
          </a:xfrm>
          <a:prstGeom prst="rect">
            <a:avLst/>
          </a:prstGeom>
        </p:spPr>
      </p:pic>
      <p:pic>
        <p:nvPicPr>
          <p:cNvPr id="7" name="Picture 7"/>
          <p:cNvPicPr>
            <a:picLocks noChangeAspect="1"/>
          </p:cNvPicPr>
          <p:nvPr/>
        </p:nvPicPr>
        <p:blipFill>
          <a:blip r:embed="rId4"/>
          <a:srcRect l="5462" r="5462"/>
          <a:stretch>
            <a:fillRect/>
          </a:stretch>
        </p:blipFill>
        <p:spPr>
          <a:xfrm>
            <a:off x="7771734" y="3721608"/>
            <a:ext cx="3394942" cy="2143864"/>
          </a:xfrm>
          <a:prstGeom prst="rect">
            <a:avLst/>
          </a:prstGeom>
        </p:spPr>
      </p:pic>
      <p:grpSp>
        <p:nvGrpSpPr>
          <p:cNvPr id="8" name="Group 8"/>
          <p:cNvGrpSpPr/>
          <p:nvPr/>
        </p:nvGrpSpPr>
        <p:grpSpPr>
          <a:xfrm rot="0">
            <a:off x="912163" y="93878"/>
            <a:ext cx="10641129" cy="914400"/>
            <a:chOff x="454963" y="93878"/>
            <a:chExt cx="10641129" cy="914400"/>
          </a:xfrm>
        </p:grpSpPr>
        <p:sp>
          <p:nvSpPr>
            <p:cNvPr id="9" name="AutoShape 9"/>
            <p:cNvSpPr/>
            <p:nvPr/>
          </p:nvSpPr>
          <p:spPr>
            <a:xfrm>
              <a:off x="454963" y="331168"/>
              <a:ext cx="84147" cy="84147"/>
            </a:xfrm>
            <a:prstGeom prst="ellipse">
              <a:avLst/>
            </a:prstGeom>
            <a:solidFill>
              <a:schemeClr val="accent1">
                <a:alpha val="100000"/>
              </a:schemeClr>
            </a:solidFill>
          </p:spPr>
        </p:sp>
        <p:sp>
          <p:nvSpPr>
            <p:cNvPr id="10" name="AutoShape 10"/>
            <p:cNvSpPr/>
            <p:nvPr/>
          </p:nvSpPr>
          <p:spPr>
            <a:xfrm>
              <a:off x="575049" y="337743"/>
              <a:ext cx="78137" cy="78137"/>
            </a:xfrm>
            <a:prstGeom prst="ellipse">
              <a:avLst/>
            </a:prstGeom>
            <a:solidFill>
              <a:schemeClr val="accent1">
                <a:alpha val="80000"/>
              </a:schemeClr>
            </a:solidFill>
          </p:spPr>
        </p:sp>
        <p:sp>
          <p:nvSpPr>
            <p:cNvPr id="11" name="AutoShape 11"/>
            <p:cNvSpPr/>
            <p:nvPr/>
          </p:nvSpPr>
          <p:spPr>
            <a:xfrm>
              <a:off x="689125" y="339460"/>
              <a:ext cx="74704" cy="74704"/>
            </a:xfrm>
            <a:prstGeom prst="ellipse">
              <a:avLst/>
            </a:prstGeom>
            <a:solidFill>
              <a:schemeClr val="accent1">
                <a:alpha val="60000"/>
              </a:schemeClr>
            </a:solidFill>
          </p:spPr>
        </p:sp>
        <p:sp>
          <p:nvSpPr>
            <p:cNvPr id="12" name="AutoShape 12"/>
            <p:cNvSpPr/>
            <p:nvPr/>
          </p:nvSpPr>
          <p:spPr>
            <a:xfrm>
              <a:off x="799768" y="348430"/>
              <a:ext cx="69238" cy="69238"/>
            </a:xfrm>
            <a:prstGeom prst="ellipse">
              <a:avLst/>
            </a:prstGeom>
            <a:solidFill>
              <a:schemeClr val="accent1">
                <a:alpha val="40000"/>
              </a:schemeClr>
            </a:solidFill>
          </p:spPr>
        </p:sp>
        <p:sp>
          <p:nvSpPr>
            <p:cNvPr id="13" name="AutoShape 13"/>
            <p:cNvSpPr/>
            <p:nvPr/>
          </p:nvSpPr>
          <p:spPr>
            <a:xfrm>
              <a:off x="904945" y="344297"/>
              <a:ext cx="65594" cy="65594"/>
            </a:xfrm>
            <a:prstGeom prst="ellipse">
              <a:avLst/>
            </a:prstGeom>
            <a:solidFill>
              <a:schemeClr val="accent1">
                <a:alpha val="20000"/>
              </a:schemeClr>
            </a:solidFill>
          </p:spPr>
        </p:sp>
        <p:sp>
          <p:nvSpPr>
            <p:cNvPr id="14" name="AutoShape 14"/>
            <p:cNvSpPr/>
            <p:nvPr/>
          </p:nvSpPr>
          <p:spPr>
            <a:xfrm>
              <a:off x="454963" y="448942"/>
              <a:ext cx="84147" cy="84147"/>
            </a:xfrm>
            <a:prstGeom prst="ellipse">
              <a:avLst/>
            </a:prstGeom>
            <a:solidFill>
              <a:schemeClr val="accent1">
                <a:alpha val="100000"/>
              </a:schemeClr>
            </a:solidFill>
          </p:spPr>
        </p:sp>
        <p:sp>
          <p:nvSpPr>
            <p:cNvPr id="15" name="AutoShape 15"/>
            <p:cNvSpPr/>
            <p:nvPr/>
          </p:nvSpPr>
          <p:spPr>
            <a:xfrm>
              <a:off x="575049" y="455517"/>
              <a:ext cx="78137" cy="78137"/>
            </a:xfrm>
            <a:prstGeom prst="ellipse">
              <a:avLst/>
            </a:prstGeom>
            <a:solidFill>
              <a:schemeClr val="accent1">
                <a:alpha val="80000"/>
              </a:schemeClr>
            </a:solidFill>
          </p:spPr>
        </p:sp>
        <p:sp>
          <p:nvSpPr>
            <p:cNvPr id="16" name="AutoShape 16"/>
            <p:cNvSpPr/>
            <p:nvPr/>
          </p:nvSpPr>
          <p:spPr>
            <a:xfrm>
              <a:off x="689125" y="457233"/>
              <a:ext cx="74704" cy="74704"/>
            </a:xfrm>
            <a:prstGeom prst="ellipse">
              <a:avLst/>
            </a:prstGeom>
            <a:solidFill>
              <a:schemeClr val="accent1">
                <a:alpha val="60000"/>
              </a:schemeClr>
            </a:solidFill>
          </p:spPr>
        </p:sp>
        <p:sp>
          <p:nvSpPr>
            <p:cNvPr id="17" name="AutoShape 17"/>
            <p:cNvSpPr/>
            <p:nvPr/>
          </p:nvSpPr>
          <p:spPr>
            <a:xfrm>
              <a:off x="799768" y="466203"/>
              <a:ext cx="69238" cy="69238"/>
            </a:xfrm>
            <a:prstGeom prst="ellipse">
              <a:avLst/>
            </a:prstGeom>
            <a:solidFill>
              <a:schemeClr val="accent1">
                <a:alpha val="40000"/>
              </a:schemeClr>
            </a:solidFill>
          </p:spPr>
        </p:sp>
        <p:sp>
          <p:nvSpPr>
            <p:cNvPr id="18" name="AutoShape 18"/>
            <p:cNvSpPr/>
            <p:nvPr/>
          </p:nvSpPr>
          <p:spPr>
            <a:xfrm>
              <a:off x="904945" y="462070"/>
              <a:ext cx="65594" cy="65594"/>
            </a:xfrm>
            <a:prstGeom prst="ellipse">
              <a:avLst/>
            </a:prstGeom>
            <a:solidFill>
              <a:schemeClr val="accent1">
                <a:alpha val="20000"/>
              </a:schemeClr>
            </a:solidFill>
          </p:spPr>
        </p:sp>
        <p:sp>
          <p:nvSpPr>
            <p:cNvPr id="19" name="AutoShape 19"/>
            <p:cNvSpPr/>
            <p:nvPr/>
          </p:nvSpPr>
          <p:spPr>
            <a:xfrm>
              <a:off x="454963" y="566715"/>
              <a:ext cx="84147" cy="84147"/>
            </a:xfrm>
            <a:prstGeom prst="ellipse">
              <a:avLst/>
            </a:prstGeom>
            <a:solidFill>
              <a:schemeClr val="accent1">
                <a:alpha val="100000"/>
              </a:schemeClr>
            </a:solidFill>
          </p:spPr>
        </p:sp>
        <p:sp>
          <p:nvSpPr>
            <p:cNvPr id="20" name="AutoShape 20"/>
            <p:cNvSpPr/>
            <p:nvPr/>
          </p:nvSpPr>
          <p:spPr>
            <a:xfrm>
              <a:off x="575049" y="573291"/>
              <a:ext cx="78137" cy="78137"/>
            </a:xfrm>
            <a:prstGeom prst="ellipse">
              <a:avLst/>
            </a:prstGeom>
            <a:solidFill>
              <a:schemeClr val="accent1">
                <a:alpha val="80000"/>
              </a:schemeClr>
            </a:solidFill>
          </p:spPr>
        </p:sp>
        <p:sp>
          <p:nvSpPr>
            <p:cNvPr id="21" name="AutoShape 21"/>
            <p:cNvSpPr/>
            <p:nvPr/>
          </p:nvSpPr>
          <p:spPr>
            <a:xfrm>
              <a:off x="689125" y="575007"/>
              <a:ext cx="74704" cy="74704"/>
            </a:xfrm>
            <a:prstGeom prst="ellipse">
              <a:avLst/>
            </a:prstGeom>
            <a:solidFill>
              <a:schemeClr val="accent1">
                <a:alpha val="60000"/>
              </a:schemeClr>
            </a:solidFill>
          </p:spPr>
        </p:sp>
        <p:sp>
          <p:nvSpPr>
            <p:cNvPr id="22" name="AutoShape 22"/>
            <p:cNvSpPr/>
            <p:nvPr/>
          </p:nvSpPr>
          <p:spPr>
            <a:xfrm>
              <a:off x="799768" y="583977"/>
              <a:ext cx="69238" cy="69238"/>
            </a:xfrm>
            <a:prstGeom prst="ellipse">
              <a:avLst/>
            </a:prstGeom>
            <a:solidFill>
              <a:schemeClr val="accent1">
                <a:alpha val="40000"/>
              </a:schemeClr>
            </a:solidFill>
          </p:spPr>
        </p:sp>
        <p:sp>
          <p:nvSpPr>
            <p:cNvPr id="23" name="AutoShape 23"/>
            <p:cNvSpPr/>
            <p:nvPr/>
          </p:nvSpPr>
          <p:spPr>
            <a:xfrm>
              <a:off x="904945" y="579844"/>
              <a:ext cx="65594" cy="65594"/>
            </a:xfrm>
            <a:prstGeom prst="ellipse">
              <a:avLst/>
            </a:prstGeom>
            <a:solidFill>
              <a:schemeClr val="accent1">
                <a:alpha val="20000"/>
              </a:schemeClr>
            </a:solidFill>
          </p:spPr>
        </p:sp>
        <p:sp>
          <p:nvSpPr>
            <p:cNvPr id="24" name="AutoShape 24"/>
            <p:cNvSpPr/>
            <p:nvPr/>
          </p:nvSpPr>
          <p:spPr>
            <a:xfrm>
              <a:off x="454963" y="684489"/>
              <a:ext cx="84147" cy="84147"/>
            </a:xfrm>
            <a:prstGeom prst="ellipse">
              <a:avLst/>
            </a:prstGeom>
            <a:solidFill>
              <a:schemeClr val="accent1">
                <a:alpha val="100000"/>
              </a:schemeClr>
            </a:solidFill>
          </p:spPr>
        </p:sp>
        <p:sp>
          <p:nvSpPr>
            <p:cNvPr id="25" name="AutoShape 25"/>
            <p:cNvSpPr/>
            <p:nvPr/>
          </p:nvSpPr>
          <p:spPr>
            <a:xfrm>
              <a:off x="575049" y="691064"/>
              <a:ext cx="78137" cy="78137"/>
            </a:xfrm>
            <a:prstGeom prst="ellipse">
              <a:avLst/>
            </a:prstGeom>
            <a:solidFill>
              <a:schemeClr val="accent1">
                <a:alpha val="80000"/>
              </a:schemeClr>
            </a:solidFill>
          </p:spPr>
        </p:sp>
        <p:sp>
          <p:nvSpPr>
            <p:cNvPr id="26" name="AutoShape 26"/>
            <p:cNvSpPr/>
            <p:nvPr/>
          </p:nvSpPr>
          <p:spPr>
            <a:xfrm>
              <a:off x="689125" y="692781"/>
              <a:ext cx="74704" cy="74704"/>
            </a:xfrm>
            <a:prstGeom prst="ellipse">
              <a:avLst/>
            </a:prstGeom>
            <a:solidFill>
              <a:schemeClr val="accent1">
                <a:alpha val="60000"/>
              </a:schemeClr>
            </a:solidFill>
          </p:spPr>
        </p:sp>
        <p:sp>
          <p:nvSpPr>
            <p:cNvPr id="27" name="AutoShape 27"/>
            <p:cNvSpPr/>
            <p:nvPr/>
          </p:nvSpPr>
          <p:spPr>
            <a:xfrm>
              <a:off x="799768" y="701751"/>
              <a:ext cx="69238" cy="69238"/>
            </a:xfrm>
            <a:prstGeom prst="ellipse">
              <a:avLst/>
            </a:prstGeom>
            <a:solidFill>
              <a:schemeClr val="accent1">
                <a:alpha val="40000"/>
              </a:schemeClr>
            </a:solidFill>
          </p:spPr>
        </p:sp>
        <p:sp>
          <p:nvSpPr>
            <p:cNvPr id="28" name="AutoShape 28"/>
            <p:cNvSpPr/>
            <p:nvPr/>
          </p:nvSpPr>
          <p:spPr>
            <a:xfrm>
              <a:off x="904945" y="697618"/>
              <a:ext cx="65594" cy="65594"/>
            </a:xfrm>
            <a:prstGeom prst="ellipse">
              <a:avLst/>
            </a:prstGeom>
            <a:solidFill>
              <a:schemeClr val="accent1">
                <a:alpha val="20000"/>
              </a:schemeClr>
            </a:solidFill>
          </p:spPr>
        </p:sp>
        <p:sp>
          <p:nvSpPr>
            <p:cNvPr id="29" name="TextBox 29"/>
            <p:cNvSpPr txBox="1"/>
            <p:nvPr/>
          </p:nvSpPr>
          <p:spPr>
            <a:xfrm>
              <a:off x="1094842" y="93878"/>
              <a:ext cx="10001250" cy="914400"/>
            </a:xfrm>
            <a:prstGeom prst="rect">
              <a:avLst/>
            </a:prstGeom>
          </p:spPr>
          <p:txBody>
            <a:bodyPr vert="horz" wrap="square" lIns="123825" tIns="123825" rIns="57150" bIns="123825" rtlCol="0" anchor="t" anchorCtr="0">
              <a:spAutoFit/>
            </a:bodyPr>
            <a:lstStyle/>
            <a:p>
              <a:pPr>
                <a:lnSpc>
                  <a:spcPct val="140000"/>
                </a:lnSpc>
              </a:pPr>
              <a:r>
                <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rPr>
                <a:t>鹿心肌肽调节亚健康状态的机制</a:t>
              </a:r>
              <a:endParaRPr lang="en-US" sz="3000" b="1">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grpSp>
      <p:sp>
        <p:nvSpPr>
          <p:cNvPr id="30" name="TextBox 30"/>
          <p:cNvSpPr txBox="1"/>
          <p:nvPr/>
        </p:nvSpPr>
        <p:spPr>
          <a:xfrm>
            <a:off x="981837" y="1604867"/>
            <a:ext cx="3394996" cy="490334"/>
          </a:xfrm>
          <a:prstGeom prst="rect">
            <a:avLst/>
          </a:prstGeom>
        </p:spPr>
        <p:txBody>
          <a:bodyPr vert="horz" wrap="square" lIns="66008" tIns="33052" rIns="66008" bIns="33052" rtlCol="0" anchor="t" anchorCtr="0">
            <a:normAutofit lnSpcReduction="20000"/>
          </a:bodyPr>
          <a:lstStyle/>
          <a:p>
            <a:pPr algn="ctr">
              <a:lnSpc>
                <a:spcPct val="150000"/>
              </a:lnSpc>
            </a:pPr>
            <a:r>
              <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rPr>
              <a:t>改善能量代谢</a:t>
            </a:r>
            <a:endPar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1" name="TextBox 31"/>
          <p:cNvSpPr txBox="1"/>
          <p:nvPr/>
        </p:nvSpPr>
        <p:spPr>
          <a:xfrm>
            <a:off x="1090562" y="2039620"/>
            <a:ext cx="3286271" cy="1654845"/>
          </a:xfrm>
          <a:prstGeom prst="rect">
            <a:avLst/>
          </a:prstGeom>
        </p:spPr>
        <p:txBody>
          <a:bodyPr vert="horz" wrap="square" lIns="66008" tIns="33052" rIns="66008" bIns="33052" rtlCol="0" anchor="ctr" anchorCtr="1">
            <a:normAutofit lnSpcReduction="20000"/>
          </a:bodyPr>
          <a:lstStyle/>
          <a:p>
            <a:pPr algn="l">
              <a:lnSpc>
                <a:spcPct val="188000"/>
              </a:lnSpc>
            </a:pPr>
            <a:r>
              <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rPr>
              <a:t>鹿心肌肽能够促进心肌细胞能量代谢，提高心肌收缩力，从而改善全身血液循环，为各组织器官提供充足的氧气和营养物质。</a:t>
            </a:r>
            <a:endPar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2" name="TextBox 32"/>
          <p:cNvSpPr txBox="1"/>
          <p:nvPr/>
        </p:nvSpPr>
        <p:spPr>
          <a:xfrm>
            <a:off x="4376833" y="3748751"/>
            <a:ext cx="3394996" cy="490334"/>
          </a:xfrm>
          <a:prstGeom prst="rect">
            <a:avLst/>
          </a:prstGeom>
        </p:spPr>
        <p:txBody>
          <a:bodyPr vert="horz" wrap="square" lIns="66008" tIns="33052" rIns="66008" bIns="33052" rtlCol="0" anchor="t" anchorCtr="0">
            <a:normAutofit lnSpcReduction="20000"/>
          </a:bodyPr>
          <a:lstStyle/>
          <a:p>
            <a:pPr algn="ctr">
              <a:lnSpc>
                <a:spcPct val="150000"/>
              </a:lnSpc>
            </a:pPr>
            <a:r>
              <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rPr>
              <a:t>抗氧化应激</a:t>
            </a:r>
            <a:endPar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3" name="TextBox 33"/>
          <p:cNvSpPr txBox="1"/>
          <p:nvPr/>
        </p:nvSpPr>
        <p:spPr>
          <a:xfrm>
            <a:off x="4485558" y="4183504"/>
            <a:ext cx="3286271" cy="1654845"/>
          </a:xfrm>
          <a:prstGeom prst="rect">
            <a:avLst/>
          </a:prstGeom>
        </p:spPr>
        <p:txBody>
          <a:bodyPr vert="horz" wrap="square" lIns="66008" tIns="33052" rIns="66008" bIns="33052" rtlCol="0" anchor="ctr" anchorCtr="1">
            <a:normAutofit lnSpcReduction="20000"/>
          </a:bodyPr>
          <a:lstStyle/>
          <a:p>
            <a:pPr algn="l">
              <a:lnSpc>
                <a:spcPct val="188000"/>
              </a:lnSpc>
            </a:pPr>
            <a:r>
              <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rPr>
              <a:t>鹿心肌肽具有强大的抗氧化能力，能够清除体内过多的自由基，减轻氧化应激对细胞和组织的损伤，从而延缓亚健康状态的进展。</a:t>
            </a:r>
            <a:endPar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4" name="TextBox 34"/>
          <p:cNvSpPr txBox="1"/>
          <p:nvPr/>
        </p:nvSpPr>
        <p:spPr>
          <a:xfrm>
            <a:off x="7771733" y="1604867"/>
            <a:ext cx="3394996" cy="490334"/>
          </a:xfrm>
          <a:prstGeom prst="rect">
            <a:avLst/>
          </a:prstGeom>
        </p:spPr>
        <p:txBody>
          <a:bodyPr vert="horz" wrap="square" lIns="66008" tIns="33052" rIns="66008" bIns="33052" rtlCol="0" anchor="t" anchorCtr="0">
            <a:normAutofit lnSpcReduction="20000"/>
          </a:bodyPr>
          <a:lstStyle/>
          <a:p>
            <a:pPr algn="ctr">
              <a:lnSpc>
                <a:spcPct val="150000"/>
              </a:lnSpc>
            </a:pPr>
            <a:r>
              <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rPr>
              <a:t>调节免疫功能</a:t>
            </a:r>
            <a:endParaRPr lang="en-US" sz="2025" b="1">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sp>
        <p:nvSpPr>
          <p:cNvPr id="35" name="TextBox 35"/>
          <p:cNvSpPr txBox="1"/>
          <p:nvPr/>
        </p:nvSpPr>
        <p:spPr>
          <a:xfrm>
            <a:off x="7880459" y="2039620"/>
            <a:ext cx="3286271" cy="1654845"/>
          </a:xfrm>
          <a:prstGeom prst="rect">
            <a:avLst/>
          </a:prstGeom>
        </p:spPr>
        <p:txBody>
          <a:bodyPr vert="horz" wrap="square" lIns="66008" tIns="33052" rIns="66008" bIns="33052" rtlCol="0" anchor="ctr" anchorCtr="1">
            <a:normAutofit/>
          </a:bodyPr>
          <a:lstStyle/>
          <a:p>
            <a:pPr algn="l">
              <a:lnSpc>
                <a:spcPct val="188000"/>
              </a:lnSpc>
            </a:pPr>
            <a:r>
              <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rPr>
              <a:t>鹿心肌肽能够调节免疫系统功能，增强机体抵抗力，降低感染风险，有助于改善亚健康状态下的免疫失衡问题。</a:t>
            </a:r>
            <a:endParaRPr lang="en-US" sz="1500">
              <a:solidFill>
                <a:srgbClr val="FFFDFD">
                  <a:alpha val="100000"/>
                </a:srgbClr>
              </a:solidFill>
              <a:latin typeface="微软雅黑" panose="020B0503020204020204" charset="-122"/>
              <a:ea typeface="微软雅黑" panose="020B0503020204020204" charset="-122"/>
              <a:cs typeface="微软雅黑" panose="020B0503020204020204" charset="-122"/>
            </a:endParaRPr>
          </a:p>
        </p:txBody>
      </p:sp>
      <p:pic>
        <p:nvPicPr>
          <p:cNvPr id="36" name="图片 35" descr="龙康壮LOGO"/>
          <p:cNvPicPr>
            <a:picLocks noChangeAspect="1"/>
          </p:cNvPicPr>
          <p:nvPr/>
        </p:nvPicPr>
        <p:blipFill>
          <a:blip r:embed="rId5"/>
          <a:stretch>
            <a:fillRect/>
          </a:stretch>
        </p:blipFill>
        <p:spPr>
          <a:xfrm>
            <a:off x="196215" y="219710"/>
            <a:ext cx="678180" cy="795655"/>
          </a:xfrm>
          <a:prstGeom prst="rect">
            <a:avLst/>
          </a:prstGeom>
        </p:spPr>
      </p:pic>
      <p:sp>
        <p:nvSpPr>
          <p:cNvPr id="37" name="文本框 36"/>
          <p:cNvSpPr txBox="1"/>
          <p:nvPr/>
        </p:nvSpPr>
        <p:spPr>
          <a:xfrm>
            <a:off x="9676765" y="6395720"/>
            <a:ext cx="2709545" cy="368300"/>
          </a:xfrm>
          <a:prstGeom prst="rect">
            <a:avLst/>
          </a:prstGeom>
          <a:noFill/>
        </p:spPr>
        <p:txBody>
          <a:bodyPr wrap="square" rtlCol="0">
            <a:spAutoFit/>
          </a:bodyPr>
          <a:p>
            <a:r>
              <a:rPr lang="zh-CN" altLang="en-US" b="1"/>
              <a:t>柏维生物科技有限公司</a:t>
            </a:r>
            <a:endParaRPr lang="zh-CN" altLang="en-US" b="1"/>
          </a:p>
        </p:txBody>
      </p:sp>
    </p:spTree>
  </p:cSld>
  <p:clrMapOvr>
    <a:masterClrMapping/>
  </p:clrMapOvr>
</p:sld>
</file>

<file path=ppt/tags/tag1.xml><?xml version="1.0" encoding="utf-8"?>
<p:tagLst xmlns:p="http://schemas.openxmlformats.org/presentationml/2006/main">
  <p:tag name="commondata" val="eyJoZGlkIjoiOWFjZmNhOTNmOTZkYjY1MDRlYjFlYmNjYWU4NGM0YmMifQ=="/>
</p:tagLst>
</file>

<file path=ppt/theme/theme1.xml><?xml version="1.0" encoding="utf-8"?>
<a:theme xmlns:a="http://schemas.openxmlformats.org/drawingml/2006/main" name="Office Theme">
  <a:themeElements>
    <a:clrScheme name="Office">
      <a:dk1>
        <a:srgbClr val="000000"/>
      </a:dk1>
      <a:lt1>
        <a:srgbClr val="FFF6F0"/>
      </a:lt1>
      <a:dk2>
        <a:srgbClr val="380E00"/>
      </a:dk2>
      <a:lt2>
        <a:srgbClr val="FFFFFF"/>
      </a:lt2>
      <a:accent1>
        <a:srgbClr val="EB554D"/>
      </a:accent1>
      <a:accent2>
        <a:srgbClr val="F35735"/>
      </a:accent2>
      <a:accent3>
        <a:srgbClr val="CB3600"/>
      </a:accent3>
      <a:accent4>
        <a:srgbClr val="F25E96"/>
      </a:accent4>
      <a:accent5>
        <a:srgbClr val="FF7185"/>
      </a:accent5>
      <a:accent6>
        <a:srgbClr val="F6C46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4168</Words>
  <Application>WPS 演示</Application>
  <PresentationFormat>On-screen Show (4:3)</PresentationFormat>
  <Paragraphs>423</Paragraphs>
  <Slides>31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31</vt:i4>
      </vt:variant>
    </vt:vector>
  </HeadingPairs>
  <TitlesOfParts>
    <vt:vector size="40" baseType="lpstr">
      <vt:lpstr>Arial</vt:lpstr>
      <vt:lpstr>宋体</vt:lpstr>
      <vt:lpstr>Wingdings</vt:lpstr>
      <vt:lpstr>微软雅黑</vt:lpstr>
      <vt:lpstr>Arial</vt:lpstr>
      <vt:lpstr>Calibri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陈良先</cp:lastModifiedBy>
  <cp:revision>36</cp:revision>
  <dcterms:created xsi:type="dcterms:W3CDTF">2006-08-16T00:00:00Z</dcterms:created>
  <dcterms:modified xsi:type="dcterms:W3CDTF">2024-05-25T09:22:05Z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EA972C6B535B4A4D99C6547E40B528A3_12</vt:lpwstr>
  </property>
  <property fmtid="{D5CDD505-2E9C-101B-9397-08002B2CF9AE}" pid="3" name="KSOProductBuildVer">
    <vt:lpwstr>2052-12.1.0.16929</vt:lpwstr>
  </property>
</Properties>
</file>